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79" r:id="rId6"/>
    <p:sldId id="265" r:id="rId7"/>
    <p:sldId id="266" r:id="rId8"/>
    <p:sldId id="267" r:id="rId9"/>
    <p:sldId id="268" r:id="rId10"/>
    <p:sldId id="275" r:id="rId11"/>
    <p:sldId id="260" r:id="rId12"/>
    <p:sldId id="261" r:id="rId13"/>
    <p:sldId id="262" r:id="rId14"/>
    <p:sldId id="263" r:id="rId15"/>
    <p:sldId id="276" r:id="rId16"/>
    <p:sldId id="264" r:id="rId17"/>
    <p:sldId id="280" r:id="rId18"/>
    <p:sldId id="269" r:id="rId19"/>
    <p:sldId id="283" r:id="rId20"/>
    <p:sldId id="278" r:id="rId21"/>
    <p:sldId id="270" r:id="rId22"/>
    <p:sldId id="284" r:id="rId23"/>
    <p:sldId id="282" r:id="rId24"/>
    <p:sldId id="281" r:id="rId25"/>
    <p:sldId id="271" r:id="rId26"/>
    <p:sldId id="272" r:id="rId27"/>
    <p:sldId id="277" r:id="rId28"/>
    <p:sldId id="273" r:id="rId29"/>
    <p:sldId id="274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0099"/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6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C43B2-3FC9-4243-99EA-6227ABA1B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710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10CB4-E9A3-43EC-92F3-279ED4E23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3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03CA6-93F8-4BE7-B038-31215C948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23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2753F-C4AB-41B6-A98E-20BE0893A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1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52044-F3F8-4309-B244-B59B733D0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126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22C12-0BD2-473B-B44C-2C1A97094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63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C9A58-D4E1-43B6-9654-7A8996723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23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BD607-7AB7-43B3-AFE9-97420F13A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75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4C76B-1C42-4CDE-AAE3-C502F823A9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6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4CBB2-27EF-4345-A4A8-C2EF772E9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12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6E526-360D-4E18-BF3A-683227CAC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335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95607F8-C7ED-479C-A1FA-32DEDA999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m/imgres?imgurl=http://faculty.evansville.edu/rl29/art105/img/islamic_domerock.jpg&amp;imgrefurl=http://faculty.evansville.edu/rl29/art105/f03/art105-3.html&amp;h=436&amp;w=576&amp;sz=74&amp;tbnid=I-xa4Ln1PoL9eM:&amp;tbnh=99&amp;tbnw=132&amp;hl=en&amp;start=5&amp;prev=/images%3Fq%3Dislamic%26svnum%3D10%26hl%3Den%26lr%3D%26rls%3DDVXB,DVXB:2005-18,DVXB:en%26sa%3D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Qur%27an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wisegorilla.com/images/islamic/koran2.JPG&amp;imgrefurl=http://www.wisegorilla.com/images/islamic/islam.html&amp;h=408&amp;w=500&amp;sz=102&amp;tbnid=u2WO7PYhsVhx8M:&amp;tbnh=103&amp;tbnw=127&amp;hl=en&amp;start=4&amp;prev=/images%3Fq%3Dislamic%2Bkoran%26svnum%3D10%26hl%3Den%26lr%3D%26rls%3DDVXB,DVXB:2005-18,DVXB:en" TargetMode="External"/><Relationship Id="rId2" Type="http://schemas.openxmlformats.org/officeDocument/2006/relationships/hyperlink" Target="http://en.wikipedia.org/wiki/Qur%27a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faculty.evansville.edu/rl29/art105/img/islamic_arabic.jpg&amp;imgrefurl=http://faculty.evansville.edu/rl29/art105/sp04/art105-17.html&amp;h=480&amp;w=479&amp;sz=94&amp;tbnid=CtfebBhpmRBWwM:&amp;tbnh=126&amp;tbnw=125&amp;hl=en&amp;start=14&amp;prev=/images%3Fq%3Dislamic%2Bkoran%26svnum%3D10%26hl%3Den%26lr%3D%26rls%3DDVXB,DVXB:2005-18,DVXB:en" TargetMode="External"/><Relationship Id="rId2" Type="http://schemas.openxmlformats.org/officeDocument/2006/relationships/hyperlink" Target="http://en.wikipedia.org/wiki/Qur%27a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google.com/imgres?imgurl=http://gallery.euroweb.hu/art/m/michelan/1sculptu/giulio_2/moses.jpg&amp;imgrefurl=http://gallery.euroweb.hu/html/m/michelan/1sculptu/giulio_2/moses.html&amp;h=950&amp;w=654&amp;sz=109&amp;tbnid=GRKJym1ng_99QM:&amp;tbnh=147&amp;tbnw=101&amp;hl=en&amp;start=3&amp;prev=/images%3Fq%3Dmoses%26svnum%3D10%26hl%3Den%26lr%3D%26rls%3DDVXB,DVXB:2005-18,DVXB:e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google.com/imgres?imgurl=http://www.vita.virginia.gov/about/pillars.gif&amp;imgrefurl=http://www.vita.virginia.gov/about/pillars.cfm&amp;h=411&amp;w=549&amp;sz=101&amp;tbnid=f_mllT8I86wVyM:&amp;tbnh=97&amp;tbnw=130&amp;hl=en&amp;start=2&amp;prev=/images%3Fq%3Dfive%2Bpillars%26svnum%3D10%26hl%3Den%26lr%3D%26rls%3DDVXB,DVXB:2005-18,DVXB:en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google.com/imgres?imgurl=http://seattletimes.nwsource.com/art/news/nation_world/sept_11/understandingthecrisis/grandmosque.jpg&amp;imgrefurl=http://seattletimes.nwsource.com/news/nation-world/crisis/islam/islamataglance.html&amp;h=195&amp;w=280&amp;sz=24&amp;tbnid=fHTh4bKn_FTQZM:&amp;tbnh=75&amp;tbnw=109&amp;hl=en&amp;start=5&amp;prev=/images%3Fq%3Dfive%2Bpillars%26svnum%3D10%26hl%3Den%26lr%3D%26rls%3DDVXB,DVXB:2005-18,DVXB:e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awrat" TargetMode="External"/><Relationship Id="rId2" Type="http://schemas.openxmlformats.org/officeDocument/2006/relationships/hyperlink" Target="http://en.wikipedia.org/w/index.php?title=Suhuf&amp;action=edi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Qur%27an" TargetMode="External"/><Relationship Id="rId5" Type="http://schemas.openxmlformats.org/officeDocument/2006/relationships/hyperlink" Target="http://en.wikipedia.org/wiki/Injil" TargetMode="External"/><Relationship Id="rId4" Type="http://schemas.openxmlformats.org/officeDocument/2006/relationships/hyperlink" Target="http://en.wikipedia.org/wiki/Zabur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mages.google.com/imgres?imgurl=http://home.planet.nl/~dark.ages/cda/gallery/Dark_Ages.jpg&amp;imgrefurl=http://home.planet.nl/~dark.ages/darkroom.html&amp;h=327&amp;w=402&amp;sz=32&amp;tbnid=rq6R5WUjw9aavM:&amp;tbnh=97&amp;tbnw=120&amp;hl=en&amp;start=31&amp;prev=/images%3Fq%3D%2522dark%2Bages%2522%26start%3D20%26svnum%3D10%26hl%3Den%26lr%3D%26rls%3DDVXB,DVXB:2005-18,DVXB:en%26sa%3D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www.missionislam.com/kidsclub/girl.jpg&amp;imgrefurl=http://www.missionislam.com/kidsclub/prayallah.htm&amp;h=465&amp;w=297&amp;sz=31&amp;tbnid=HRzA3PRmQZhqPM:&amp;tbnh=125&amp;tbnw=79&amp;hl=en&amp;start=15&amp;prev=/images%3Fq%3DIslam%2Bpray%26svnum%3D10%26hl%3Den%26lr%3D%26rls%3DDVXB,DVXB:2005-18,DVXB:en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mages.google.com/imgres?imgurl=http://www.tribuneindia.com/2004/20040504/wd.jpg&amp;imgrefurl=http://www.tribuneindia.com/2004/20040504/world.htm&amp;h=280&amp;w=400&amp;sz=35&amp;tbnid=gq6N5eml93wSkM:&amp;tbnh=84&amp;tbnw=120&amp;hl=en&amp;start=13&amp;prev=/images%3Fq%3Dthe%2Bprophet%2Bmohammad%2527%26svnum%3D10%26hl%3Den%26lr%3D%26rls%3DDVXB,DVXB:2005-18,DVXB:en%26sa%3DN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images.google.com/imgres?imgurl=http://www.decisiongames.com/assets/images/Crusades-II-JS.jpg&amp;imgrefurl=http://www.decisiongames.com/html/crusades_ii.html&amp;h=226&amp;w=288&amp;sz=17&amp;tbnid=ZavNY9lcqgXYkM:&amp;tbnh=86&amp;tbnw=110&amp;hl=en&amp;start=5&amp;prev=/images%3Fq%3Dcrusades%26svnum%3D10%26hl%3Den%26lr%3D%26rls%3DDVXB,DVXB:2005-18,DVXB:en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://kspark.kaist.ac.kr/1st%20Crusades.files/Maps.htm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en.wikipedia.org/wiki/Image:Ottoman_1683.pn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images.google.com/imgres?imgurl=http://zioneocon.blogspot.com/pal%2520girls%2520islamic%2520jihad%2520w%2520guns.jpg&amp;imgrefurl=http://zioneocon.blogspot.com/archives/2004_08_01_zioneocon_archive.html&amp;h=284&amp;w=410&amp;sz=30&amp;tbnid=rj_osqpYabyGaM:&amp;tbnh=83&amp;tbnw=121&amp;hl=en&amp;start=11&amp;prev=/images%3Fq%3Djihad%26svnum%3D10%26hl%3Den%26lr%3D%26rls%3DDVXB,DVXB:2005-18,DVXB:en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images.google.com/imgres?imgurl=http://library.thinkquest.org/28505/islam/images/intro1.jpg&amp;imgrefurl=http://library.thinkquest.org/28505/islam/intro.htm&amp;h=384&amp;w=256&amp;sz=9&amp;tbnid=n7mah7c5QDzxOM:&amp;tbnh=119&amp;tbnw=79&amp;hl=en&amp;start=16&amp;prev=/images%3Fq%3Dislam%26svnum%3D10%26hl%3Den%26lr%3D%26rls%3DDVXB,DVXB:2005-18,DVXB:en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images.google.com/imgres?imgurl=http://www.economist.com/images/cities/dub/history/womanburkaAP.jpg&amp;imgrefurl=http://www.economist.com/cities/displayobject.cfm%3Fobj_id%3D1744443%26city_id%3DDUB&amp;h=189&amp;w=250&amp;sz=10&amp;tbnid=lQDIs032NskljM:&amp;tbnh=80&amp;tbnw=106&amp;hl=en&amp;start=52&amp;prev=/images%3Fq%3Dfive%2Bpillars%26start%3D40%26svnum%3D10%26hl%3Den%26lr%3D%26rls%3DDVXB,DVXB:2005-18,DVXB:en%26sa%3DN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images.google.com/imgres?imgurl=http://www.facets.org/Images/cinematheque/otherworld.jpg&amp;imgrefurl=http://www.facets.org/Images/cinematheque/&amp;h=192&amp;w=250&amp;sz=30&amp;tbnid=a4Zj7Dx6AqU1tM:&amp;tbnh=81&amp;tbnw=106&amp;hl=en&amp;start=6&amp;prev=/images%3Fq%3Dmodern%2Bislam%26svnum%3D10%26hl%3Den%26lr%3D%26rls%3DDVXB,DVXB:2005-18,DVXB:en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images.google.com/imgres?imgurl=http://as.wn.com/i/e6/1d3f5ad40dde33.jpg&amp;imgrefurl=http://archive.wn.com/2005/07/25/1400/abudhabienergy/&amp;h=192&amp;w=300&amp;sz=17&amp;tbnid=uvBzyfclnKWhuM:&amp;tbnh=71&amp;tbnw=111&amp;hl=en&amp;start=6&amp;prev=/images%3Fq%3Dislam%2Bbombs%26svnum%3D10%26hl%3Den%26lr%3D%26rls%3DDVXB,DVXB:2005-18,DVXB:en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images.google.com/imgres?imgurl=http://www.ponkawonka.com/sample/islam/preview/pre_islam-photo-86-121-2.jpg&amp;imgrefurl=http://www.ponkawonka.com/sample/islam/islam-photo-86-121-2.htm&amp;h=239&amp;w=360&amp;sz=49&amp;tbnid=Y10TkKlEiuNQaM:&amp;tbnh=77&amp;tbnw=117&amp;hl=en&amp;start=3&amp;prev=/images%3Fq%3DIslam%2Bpray%26svnum%3D10%26hl%3Den%26lr%3D%26rls%3DDVXB,DVXB:2005-18,DVXB: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m/imgres?imgurl=http://www.thisisthelife.com/photos/experiences/large/islamic-cairo.jpg&amp;imgrefurl=http://www.thisisthelife.com/en/amazing-views/islamic-cairo.htm&amp;h=293&amp;w=475&amp;sz=54&amp;tbnid=K-7lUmhcuEIdoM:&amp;tbnh=77&amp;tbnw=126&amp;hl=en&amp;start=28&amp;prev=/images%3Fq%3Dislamic%26start%3D20%26svnum%3D10%26hl%3Den%26lr%3D%26rls%3DDVXB,DVXB:2005-18,DVXB:en%26sa%3D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com/imgres?imgurl=http://www.oranous.org/Image/High%2520Quality/Prophet%2520Mohammad.jpg&amp;imgrefurl=http://aaddee.blogsky.com/&amp;h=1333&amp;w=1000&amp;sz=119&amp;tbnid=Lo8qgYFwTdXKqM:&amp;tbnh=150&amp;tbnw=112&amp;hl=en&amp;start=1&amp;prev=/images%3Fq%3Dthe%2Bprophet%2Bmohammad%2527%26svnum%3D10%26hl%3Den%26lr%3D%26rls%3DDVXB,DVXB:2005-18,DVXB:en%26sa%3DN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com/imgres?imgurl=http://www.allaahuakbar.net/shiites/ashora7.jpg&amp;imgrefurl=http://www.allaahuakbar.net/shiites/is_this_you_call_islaam.htm&amp;h=450&amp;w=369&amp;sz=30&amp;tbnid=6YIDZxXJTcux5M:&amp;tbnh=124&amp;tbnw=101&amp;hl=en&amp;start=53&amp;prev=/images%3Fq%3Dprophet%2Bislam%26start%3D40%26svnum%3D10%26hl%3Den%26lr%3D%26rls%3DDVXB,DVXB:2005-18,DVXB:en%26sa%3D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com/imgres?imgurl=http://manalelhag.tripod.com/sitebuildercontent/sitebuilderpictures/.pond/islam.jpg.w180h250.jpg&amp;imgrefurl=http://manalelhag.tripod.com/id2.html&amp;h=250&amp;w=180&amp;sz=11&amp;tbnid=tx-FKUtnpRjfSM:&amp;tbnh=106&amp;tbnw=76&amp;hl=en&amp;start=70&amp;prev=/images%3Fq%3Dprophet%2Bislam%26start%3D60%26svnum%3D10%26hl%3Den%26lr%3D%26rls%3DDVXB,DVXB:2005-18,DVXB:en%26sa%3D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pPr eaLnBrk="1" hangingPunct="1"/>
            <a:r>
              <a:rPr lang="en-US" sz="5400" smtClean="0">
                <a:solidFill>
                  <a:srgbClr val="008000"/>
                </a:solidFill>
              </a:rPr>
              <a:t>Understanding Islam</a:t>
            </a:r>
            <a:r>
              <a:rPr lang="en-US" smtClean="0">
                <a:solidFill>
                  <a:srgbClr val="008000"/>
                </a:solidFill>
              </a:rPr>
              <a:t>:</a:t>
            </a:r>
            <a:br>
              <a:rPr lang="en-US" smtClean="0">
                <a:solidFill>
                  <a:srgbClr val="008000"/>
                </a:solidFill>
              </a:rPr>
            </a:br>
            <a:r>
              <a:rPr lang="en-US" sz="3200" smtClean="0">
                <a:solidFill>
                  <a:srgbClr val="008000"/>
                </a:solidFill>
              </a:rPr>
              <a:t>A Brief Introduction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105400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/>
              <a:t>By Alan D. DeSantis</a:t>
            </a:r>
          </a:p>
        </p:txBody>
      </p:sp>
      <p:pic>
        <p:nvPicPr>
          <p:cNvPr id="2052" name="Picture 5" descr="islamic_domerock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971800"/>
            <a:ext cx="2381250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b="1" u="sng" smtClean="0"/>
              <a:t>Koran </a:t>
            </a:r>
            <a:r>
              <a:rPr lang="en-US" sz="5400" smtClean="0"/>
              <a:t>(or the </a:t>
            </a:r>
            <a:r>
              <a:rPr lang="en-US" sz="5400" smtClean="0">
                <a:hlinkClick r:id="rId2" tooltip="Qur'an"/>
              </a:rPr>
              <a:t>Qur'an</a:t>
            </a:r>
            <a:r>
              <a:rPr lang="en-US" sz="54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/>
              <a:t>Koran </a:t>
            </a:r>
            <a:r>
              <a:rPr lang="en-US" smtClean="0"/>
              <a:t>(or the </a:t>
            </a:r>
            <a:r>
              <a:rPr lang="en-US" smtClean="0">
                <a:hlinkClick r:id="rId2" tooltip="Qur'an"/>
              </a:rPr>
              <a:t>Qur'an</a:t>
            </a:r>
            <a:r>
              <a:rPr lang="en-US" smtClean="0"/>
              <a:t>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791200" cy="4953000"/>
          </a:xfrm>
        </p:spPr>
        <p:txBody>
          <a:bodyPr/>
          <a:lstStyle/>
          <a:p>
            <a:pPr eaLnBrk="1" hangingPunct="1"/>
            <a:r>
              <a:rPr lang="en-US" u="sng" smtClean="0">
                <a:solidFill>
                  <a:srgbClr val="0000FF"/>
                </a:solidFill>
              </a:rPr>
              <a:t>Introduction</a:t>
            </a:r>
            <a:endParaRPr lang="en-US" smtClean="0">
              <a:solidFill>
                <a:srgbClr val="0000FF"/>
              </a:solidFill>
            </a:endParaRPr>
          </a:p>
          <a:p>
            <a:pPr lvl="1" eaLnBrk="1" hangingPunct="1"/>
            <a:r>
              <a:rPr lang="en-US" smtClean="0"/>
              <a:t>God's revelations to Muhammad</a:t>
            </a:r>
          </a:p>
          <a:p>
            <a:pPr eaLnBrk="1" hangingPunct="1"/>
            <a:r>
              <a:rPr lang="en-US" u="sng" smtClean="0">
                <a:solidFill>
                  <a:srgbClr val="0000FF"/>
                </a:solidFill>
              </a:rPr>
              <a:t>The Creation of the Book</a:t>
            </a:r>
            <a:endParaRPr lang="en-US" smtClean="0">
              <a:solidFill>
                <a:srgbClr val="0000FF"/>
              </a:solidFill>
            </a:endParaRPr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12292" name="Picture 5" descr="koran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743200"/>
            <a:ext cx="2133600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/>
              <a:t>Koran </a:t>
            </a:r>
            <a:r>
              <a:rPr lang="en-US" smtClean="0"/>
              <a:t>(or the </a:t>
            </a:r>
            <a:r>
              <a:rPr lang="en-US" smtClean="0">
                <a:hlinkClick r:id="rId2" tooltip="Qur'an"/>
              </a:rPr>
              <a:t>Qur'an</a:t>
            </a:r>
            <a:r>
              <a:rPr lang="en-US" smtClean="0"/>
              <a:t>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096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u="sng" smtClean="0">
                <a:solidFill>
                  <a:srgbClr val="0000FF"/>
                </a:solidFill>
              </a:rPr>
              <a:t>The Content</a:t>
            </a:r>
            <a:endParaRPr lang="en-US" sz="280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A) The Koran as a book is comparable in length to the Gospels</a:t>
            </a:r>
          </a:p>
          <a:p>
            <a:pPr lvl="2" eaLnBrk="1" hangingPunct="1">
              <a:lnSpc>
                <a:spcPct val="90000"/>
              </a:lnSpc>
            </a:pPr>
            <a:endParaRPr lang="en-US" sz="200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B) Chapters of the Koran follow in descending order of length</a:t>
            </a:r>
          </a:p>
          <a:p>
            <a:pPr lvl="2" eaLnBrk="1" hangingPunct="1">
              <a:lnSpc>
                <a:spcPct val="90000"/>
              </a:lnSpc>
            </a:pPr>
            <a:endParaRPr lang="en-US" sz="200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C) Many commandments, few stories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D) Introduced life after death and heaven &amp; hell </a:t>
            </a:r>
            <a:r>
              <a:rPr lang="en-US" sz="2000" i="1" smtClean="0"/>
              <a:t>(divine reckoning)</a:t>
            </a:r>
          </a:p>
          <a:p>
            <a:pPr lvl="2" eaLnBrk="1" hangingPunct="1">
              <a:lnSpc>
                <a:spcPct val="90000"/>
              </a:lnSpc>
            </a:pPr>
            <a:endParaRPr lang="en-US" sz="200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800" smtClean="0">
              <a:solidFill>
                <a:srgbClr val="0000FF"/>
              </a:solidFill>
            </a:endParaRPr>
          </a:p>
        </p:txBody>
      </p:sp>
      <p:pic>
        <p:nvPicPr>
          <p:cNvPr id="13316" name="Picture 5" descr="islamic_arabic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895600"/>
            <a:ext cx="181451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u="sng" smtClean="0">
                <a:solidFill>
                  <a:srgbClr val="008000"/>
                </a:solidFill>
              </a:rPr>
              <a:t>Muslims view other religions:</a:t>
            </a:r>
            <a:r>
              <a:rPr lang="en-US" sz="4000" smtClean="0">
                <a:solidFill>
                  <a:srgbClr val="008000"/>
                </a:solidFill>
              </a:rPr>
              <a:t/>
            </a:r>
            <a:br>
              <a:rPr lang="en-US" sz="4000" smtClean="0">
                <a:solidFill>
                  <a:srgbClr val="008000"/>
                </a:solidFill>
              </a:rPr>
            </a:br>
            <a:endParaRPr lang="en-US" sz="4000" smtClean="0">
              <a:solidFill>
                <a:srgbClr val="008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6934200" cy="5715000"/>
          </a:xfrm>
        </p:spPr>
        <p:txBody>
          <a:bodyPr/>
          <a:lstStyle/>
          <a:p>
            <a:pPr eaLnBrk="1" hangingPunct="1"/>
            <a:r>
              <a:rPr lang="en-US" sz="2800" smtClean="0"/>
              <a:t>Muslims believe that God had previously revealed Himself to the earlier prophets of the Jews and Christians</a:t>
            </a:r>
          </a:p>
          <a:p>
            <a:pPr lvl="1" eaLnBrk="1" hangingPunct="1"/>
            <a:endParaRPr lang="en-US" sz="2400" smtClean="0">
              <a:solidFill>
                <a:srgbClr val="0000FF"/>
              </a:solidFill>
            </a:endParaRPr>
          </a:p>
          <a:p>
            <a:pPr eaLnBrk="1" hangingPunct="1"/>
            <a:r>
              <a:rPr lang="en-US" sz="2800" smtClean="0"/>
              <a:t>Muslims therefore accept the teachings of both the Jewish Torah and the Christian Gospels </a:t>
            </a:r>
          </a:p>
          <a:p>
            <a:pPr lvl="1" eaLnBrk="1" hangingPunct="1"/>
            <a:endParaRPr lang="en-US" sz="2400" smtClean="0">
              <a:solidFill>
                <a:srgbClr val="0000FF"/>
              </a:solidFill>
            </a:endParaRPr>
          </a:p>
          <a:p>
            <a:pPr eaLnBrk="1" hangingPunct="1"/>
            <a:r>
              <a:rPr lang="en-US" sz="2800" smtClean="0"/>
              <a:t>They believe that Islam is the perfection of the religion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14340" name="Picture 5" descr="mose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286000"/>
            <a:ext cx="15176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7620000" y="4495800"/>
            <a:ext cx="857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Moses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u="sng" smtClean="0">
                <a:solidFill>
                  <a:srgbClr val="008000"/>
                </a:solidFill>
              </a:rPr>
              <a:t>The Five Pillars</a:t>
            </a:r>
            <a:r>
              <a:rPr lang="en-US" sz="4000" smtClean="0">
                <a:solidFill>
                  <a:srgbClr val="008000"/>
                </a:solidFill>
              </a:rPr>
              <a:t/>
            </a:r>
            <a:br>
              <a:rPr lang="en-US" sz="4000" smtClean="0">
                <a:solidFill>
                  <a:srgbClr val="008000"/>
                </a:solidFill>
              </a:rPr>
            </a:br>
            <a:endParaRPr lang="en-US" sz="4000" smtClean="0">
              <a:solidFill>
                <a:srgbClr val="008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63246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The believer worships God directly without the intercession of priests or clergy or saints. 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The believer's duties are summed up in five simple rules, the so-called Five Pillars of Islam: 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u="sng" smtClean="0">
                <a:solidFill>
                  <a:srgbClr val="0000FF"/>
                </a:solidFill>
              </a:rPr>
              <a:t>1) Belief</a:t>
            </a:r>
            <a:endParaRPr lang="en-US" sz="200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sz="1800" smtClean="0"/>
          </a:p>
          <a:p>
            <a:pPr lvl="1"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2000" u="sng" smtClean="0">
                <a:solidFill>
                  <a:srgbClr val="0000FF"/>
                </a:solidFill>
              </a:rPr>
              <a:t>2) Worship</a:t>
            </a:r>
            <a:endParaRPr lang="en-US" sz="200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A) Worship God five times a day — at dawn, noon, mid-afternoon, sunset, and nightfall. </a:t>
            </a:r>
          </a:p>
          <a:p>
            <a:pPr lvl="2" eaLnBrk="1" hangingPunct="1">
              <a:lnSpc>
                <a:spcPct val="80000"/>
              </a:lnSpc>
            </a:pPr>
            <a:endParaRPr lang="en-US" sz="1600" smtClean="0">
              <a:solidFill>
                <a:srgbClr val="0000FF"/>
              </a:solidFill>
            </a:endParaRPr>
          </a:p>
          <a:p>
            <a:pPr lvl="2" eaLnBrk="1" hangingPunct="1">
              <a:lnSpc>
                <a:spcPct val="80000"/>
              </a:lnSpc>
            </a:pPr>
            <a:endParaRPr lang="en-US" sz="1600" smtClean="0">
              <a:solidFill>
                <a:srgbClr val="008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B) All males gather together on Friday for the noon prayer and listen to a sermon by the leader of the community. </a:t>
            </a:r>
          </a:p>
          <a:p>
            <a:pPr lvl="2" eaLnBrk="1" hangingPunct="1">
              <a:lnSpc>
                <a:spcPct val="80000"/>
              </a:lnSpc>
            </a:pPr>
            <a:endParaRPr lang="en-US" sz="160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400" smtClean="0">
              <a:solidFill>
                <a:srgbClr val="0000FF"/>
              </a:solidFill>
            </a:endParaRPr>
          </a:p>
        </p:txBody>
      </p:sp>
      <p:pic>
        <p:nvPicPr>
          <p:cNvPr id="15364" name="Picture 5" descr="pillar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514600"/>
            <a:ext cx="2381250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solidFill>
                  <a:srgbClr val="008000"/>
                </a:solidFill>
              </a:rPr>
              <a:t>The Five Pillars</a:t>
            </a:r>
            <a:endParaRPr lang="en-US" smtClean="0">
              <a:solidFill>
                <a:srgbClr val="0080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6019800" cy="5486400"/>
          </a:xfrm>
        </p:spPr>
        <p:txBody>
          <a:bodyPr/>
          <a:lstStyle/>
          <a:p>
            <a:pPr eaLnBrk="1" hangingPunct="1"/>
            <a:r>
              <a:rPr lang="en-US" u="sng" smtClean="0">
                <a:solidFill>
                  <a:srgbClr val="0000FF"/>
                </a:solidFill>
              </a:rPr>
              <a:t>3) Fasting</a:t>
            </a:r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/>
            <a:endParaRPr lang="en-US" u="sng" smtClean="0">
              <a:solidFill>
                <a:srgbClr val="0000FF"/>
              </a:solidFill>
            </a:endParaRPr>
          </a:p>
          <a:p>
            <a:pPr eaLnBrk="1" hangingPunct="1"/>
            <a:r>
              <a:rPr lang="en-US" u="sng" smtClean="0">
                <a:solidFill>
                  <a:srgbClr val="0000FF"/>
                </a:solidFill>
              </a:rPr>
              <a:t>4) Almsgiving</a:t>
            </a:r>
            <a:endParaRPr lang="en-US" smtClean="0">
              <a:solidFill>
                <a:srgbClr val="0000FF"/>
              </a:solidFill>
            </a:endParaRPr>
          </a:p>
          <a:p>
            <a:pPr lvl="1" eaLnBrk="1" hangingPunct="1"/>
            <a:endParaRPr lang="en-US" smtClean="0"/>
          </a:p>
          <a:p>
            <a:pPr eaLnBrk="1" hangingPunct="1"/>
            <a:endParaRPr lang="en-US" u="sng" smtClean="0">
              <a:solidFill>
                <a:srgbClr val="0000FF"/>
              </a:solidFill>
            </a:endParaRPr>
          </a:p>
          <a:p>
            <a:pPr eaLnBrk="1" hangingPunct="1"/>
            <a:r>
              <a:rPr lang="en-US" u="sng" smtClean="0">
                <a:solidFill>
                  <a:srgbClr val="0000FF"/>
                </a:solidFill>
              </a:rPr>
              <a:t>5) Pilgrimage</a:t>
            </a:r>
            <a:endParaRPr lang="en-US" smtClean="0">
              <a:solidFill>
                <a:srgbClr val="0000FF"/>
              </a:solidFill>
            </a:endParaRPr>
          </a:p>
          <a:p>
            <a:pPr lvl="1" eaLnBrk="1" hangingPunct="1"/>
            <a:endParaRPr lang="en-US" smtClean="0"/>
          </a:p>
        </p:txBody>
      </p:sp>
      <p:pic>
        <p:nvPicPr>
          <p:cNvPr id="16388" name="Picture 7" descr="grandmosqu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895600"/>
            <a:ext cx="2271713" cy="156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solidFill>
                  <a:srgbClr val="008000"/>
                </a:solidFill>
              </a:rPr>
              <a:t>Six Articles of Belief</a:t>
            </a:r>
            <a:r>
              <a:rPr lang="en-US" smtClean="0">
                <a:solidFill>
                  <a:srgbClr val="008000"/>
                </a:solidFill>
              </a:rPr>
              <a:t/>
            </a:r>
            <a:br>
              <a:rPr lang="en-US" smtClean="0">
                <a:solidFill>
                  <a:srgbClr val="008000"/>
                </a:solidFill>
              </a:rPr>
            </a:br>
            <a:endParaRPr lang="en-US" smtClean="0">
              <a:solidFill>
                <a:srgbClr val="008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smtClean="0"/>
              <a:t>1. Belief in one God</a:t>
            </a:r>
            <a:r>
              <a:rPr lang="en-US" sz="2000" smtClean="0"/>
              <a:t> (Allah)</a:t>
            </a:r>
            <a:endParaRPr lang="en-US" sz="20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2. Belief in all the prophets</a:t>
            </a:r>
            <a:r>
              <a:rPr lang="en-US" sz="2000" smtClean="0"/>
              <a:t> and messengers sent by God.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rgbClr val="0000FF"/>
                </a:solidFill>
              </a:rPr>
              <a:t>124,000 prophets, of whom 313 are also messengers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rgbClr val="0000FF"/>
                </a:solidFill>
              </a:rPr>
              <a:t>25 of these messengers are very important (mentioned in the Quran)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3. Belief in the books</a:t>
            </a:r>
            <a:r>
              <a:rPr lang="en-US" sz="2000" smtClean="0"/>
              <a:t> sent by God: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The </a:t>
            </a:r>
            <a:r>
              <a:rPr lang="en-US" sz="1800" smtClean="0">
                <a:hlinkClick r:id="rId2" tooltip="Suhuf"/>
              </a:rPr>
              <a:t>Suhuf</a:t>
            </a:r>
            <a:r>
              <a:rPr lang="en-US" sz="1800" smtClean="0"/>
              <a:t> scripts of Abraham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The </a:t>
            </a:r>
            <a:r>
              <a:rPr lang="en-US" sz="1800" smtClean="0">
                <a:hlinkClick r:id="rId3" tooltip="Tawrat"/>
              </a:rPr>
              <a:t>Tawrat</a:t>
            </a:r>
            <a:r>
              <a:rPr lang="en-US" sz="1800" smtClean="0"/>
              <a:t> sent to Moses--</a:t>
            </a:r>
            <a:r>
              <a:rPr lang="en-US" sz="1800" i="1" smtClean="0"/>
              <a:t>Torah</a:t>
            </a:r>
            <a:r>
              <a:rPr lang="en-US" sz="18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The </a:t>
            </a:r>
            <a:r>
              <a:rPr lang="en-US" sz="1800" smtClean="0">
                <a:hlinkClick r:id="rId4" tooltip="Zabur"/>
              </a:rPr>
              <a:t>Zabur</a:t>
            </a:r>
            <a:r>
              <a:rPr lang="en-US" sz="1800" smtClean="0"/>
              <a:t> sent to David--</a:t>
            </a:r>
            <a:r>
              <a:rPr lang="en-US" sz="1800" i="1" smtClean="0"/>
              <a:t>Psalms</a:t>
            </a:r>
            <a:endParaRPr lang="en-US" sz="1800" smtClean="0"/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The </a:t>
            </a:r>
            <a:r>
              <a:rPr lang="en-US" sz="1800" smtClean="0">
                <a:hlinkClick r:id="rId5" tooltip="Injil"/>
              </a:rPr>
              <a:t>Injil</a:t>
            </a:r>
            <a:r>
              <a:rPr lang="en-US" sz="1800" smtClean="0"/>
              <a:t> sent to Jesus--</a:t>
            </a:r>
            <a:r>
              <a:rPr lang="en-US" sz="1800" i="1" smtClean="0"/>
              <a:t>Gospels</a:t>
            </a:r>
            <a:r>
              <a:rPr lang="en-US" sz="18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The </a:t>
            </a:r>
            <a:r>
              <a:rPr lang="en-US" sz="1800" smtClean="0">
                <a:hlinkClick r:id="rId6" tooltip="Qur'an"/>
              </a:rPr>
              <a:t>Qur'an</a:t>
            </a:r>
            <a:r>
              <a:rPr lang="en-US" sz="1800" smtClean="0"/>
              <a:t> sent to Muhammad--</a:t>
            </a:r>
            <a:r>
              <a:rPr lang="en-US" sz="1800" i="1" smtClean="0"/>
              <a:t>Koran</a:t>
            </a:r>
            <a:endParaRPr lang="en-US" sz="1800" b="1" smtClean="0"/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4. Belief in the Angels</a:t>
            </a:r>
            <a:r>
              <a:rPr lang="en-US" sz="2000" smtClean="0"/>
              <a:t> of whom four are held in high esteem and are named in the </a:t>
            </a:r>
            <a:r>
              <a:rPr lang="en-US" sz="2000" i="1" smtClean="0"/>
              <a:t>Quran</a:t>
            </a:r>
            <a:r>
              <a:rPr lang="en-US" sz="2000" smtClean="0"/>
              <a:t> and the </a:t>
            </a:r>
            <a:r>
              <a:rPr lang="en-US" sz="2000" i="1" smtClean="0"/>
              <a:t>Hadith</a:t>
            </a:r>
            <a:r>
              <a:rPr lang="en-US" sz="2000" smtClean="0"/>
              <a:t> </a:t>
            </a:r>
            <a:r>
              <a:rPr lang="en-US" sz="1800" i="1" smtClean="0"/>
              <a:t>(additional book about M)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rgbClr val="0000FF"/>
                </a:solidFill>
              </a:rPr>
              <a:t>Like Gabriel who spoke with M</a:t>
            </a:r>
            <a:endParaRPr lang="en-US" sz="1800" b="1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5. Belief in the Day of Judgment</a:t>
            </a:r>
            <a:r>
              <a:rPr lang="en-US" sz="2000" smtClean="0"/>
              <a:t> when you die and in the life after death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rgbClr val="0000FF"/>
                </a:solidFill>
              </a:rPr>
              <a:t>Heaven and hell</a:t>
            </a:r>
            <a:endParaRPr lang="en-US" sz="1800" b="1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smtClean="0"/>
              <a:t>6. Belief in Fate</a:t>
            </a:r>
            <a:r>
              <a:rPr lang="en-US" sz="2000" smtClean="0"/>
              <a:t> (predestination) Muslims believe in divine destiny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>
                <a:solidFill>
                  <a:srgbClr val="0000FF"/>
                </a:solidFill>
              </a:rPr>
              <a:t>God wrote down all that has happened and will happen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24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924800" cy="2057400"/>
          </a:xfrm>
        </p:spPr>
        <p:txBody>
          <a:bodyPr/>
          <a:lstStyle/>
          <a:p>
            <a:pPr eaLnBrk="1" hangingPunct="1"/>
            <a:r>
              <a:rPr lang="en-US" sz="5400" smtClean="0">
                <a:solidFill>
                  <a:srgbClr val="008000"/>
                </a:solidFill>
              </a:rPr>
              <a:t>The Brief History of the Islamic World</a:t>
            </a:r>
            <a:br>
              <a:rPr lang="en-US" sz="5400" smtClean="0">
                <a:solidFill>
                  <a:srgbClr val="008000"/>
                </a:solidFill>
              </a:rPr>
            </a:br>
            <a:r>
              <a:rPr lang="en-US" sz="3600" i="1" smtClean="0">
                <a:solidFill>
                  <a:schemeClr val="tx1"/>
                </a:solidFill>
              </a:rPr>
              <a:t>(in 4 parts)</a:t>
            </a:r>
          </a:p>
        </p:txBody>
      </p:sp>
      <p:pic>
        <p:nvPicPr>
          <p:cNvPr id="18435" name="Picture 9" descr="carav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048000"/>
            <a:ext cx="28130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u="sng" smtClean="0">
                <a:solidFill>
                  <a:srgbClr val="008000"/>
                </a:solidFill>
              </a:rPr>
              <a:t>I. The Spread of Islam</a:t>
            </a:r>
            <a:r>
              <a:rPr lang="en-US" sz="4000" smtClean="0">
                <a:solidFill>
                  <a:srgbClr val="008000"/>
                </a:solidFill>
              </a:rPr>
              <a:t/>
            </a:r>
            <a:br>
              <a:rPr lang="en-US" sz="4000" smtClean="0">
                <a:solidFill>
                  <a:srgbClr val="008000"/>
                </a:solidFill>
              </a:rPr>
            </a:br>
            <a:endParaRPr lang="en-US" sz="4000" smtClean="0">
              <a:solidFill>
                <a:srgbClr val="0080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 eaLnBrk="1" hangingPunct="1"/>
            <a:r>
              <a:rPr lang="en-US" sz="2400" smtClean="0"/>
              <a:t>During the 8th Century (700s AD), one hundred years after M’s death, Islam spreads through three continents </a:t>
            </a:r>
          </a:p>
          <a:p>
            <a:pPr lvl="1" eaLnBrk="1" hangingPunct="1"/>
            <a:r>
              <a:rPr lang="en-US" sz="2000" smtClean="0">
                <a:solidFill>
                  <a:srgbClr val="0000FF"/>
                </a:solidFill>
              </a:rPr>
              <a:t>The empire spread from Spain to the edge of India</a:t>
            </a:r>
            <a:r>
              <a:rPr lang="en-US" smtClean="0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15371" name="Picture 11" descr="islam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667000"/>
            <a:ext cx="6477000" cy="378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828800" y="6491288"/>
            <a:ext cx="5124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Map of the expansion of Islam. 7th-8th centuries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7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sz="4000" u="sng" smtClean="0">
                <a:solidFill>
                  <a:srgbClr val="008000"/>
                </a:solidFill>
              </a:rPr>
              <a:t>II. The Spread of Islam </a:t>
            </a:r>
            <a:br>
              <a:rPr lang="en-US" sz="4000" u="sng" smtClean="0">
                <a:solidFill>
                  <a:srgbClr val="008000"/>
                </a:solidFill>
              </a:rPr>
            </a:br>
            <a:r>
              <a:rPr lang="en-US" sz="4000" u="sng" smtClean="0">
                <a:solidFill>
                  <a:srgbClr val="008000"/>
                </a:solidFill>
              </a:rPr>
              <a:t>and the first Renaissance: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6934200" cy="5334000"/>
          </a:xfrm>
        </p:spPr>
        <p:txBody>
          <a:bodyPr/>
          <a:lstStyle/>
          <a:p>
            <a:pPr eaLnBrk="1" hangingPunct="1"/>
            <a:r>
              <a:rPr lang="en-US" sz="2800" smtClean="0"/>
              <a:t>Baghdad (Iraq) became the center of learning and innovation</a:t>
            </a:r>
          </a:p>
          <a:p>
            <a:pPr lvl="1" eaLnBrk="1" hangingPunct="1"/>
            <a:endParaRPr lang="en-US" sz="2400" smtClean="0">
              <a:solidFill>
                <a:srgbClr val="0000FF"/>
              </a:solidFill>
            </a:endParaRPr>
          </a:p>
          <a:p>
            <a:pPr lvl="1" eaLnBrk="1" hangingPunct="1"/>
            <a:endParaRPr lang="en-US" sz="2400" smtClean="0">
              <a:solidFill>
                <a:srgbClr val="0000FF"/>
              </a:solidFill>
            </a:endParaRPr>
          </a:p>
          <a:p>
            <a:pPr eaLnBrk="1" hangingPunct="1"/>
            <a:r>
              <a:rPr lang="en-US" sz="2800" smtClean="0"/>
              <a:t>While Europe was the </a:t>
            </a:r>
            <a:r>
              <a:rPr lang="en-US" sz="2800" i="1" u="sng" smtClean="0"/>
              <a:t>Dark Ages</a:t>
            </a:r>
            <a:r>
              <a:rPr lang="en-US" sz="2800" smtClean="0"/>
              <a:t>:</a:t>
            </a:r>
          </a:p>
          <a:p>
            <a:pPr lvl="1" eaLnBrk="1" hangingPunct="1"/>
            <a:r>
              <a:rPr lang="en-US" sz="2400" smtClean="0">
                <a:solidFill>
                  <a:srgbClr val="0000FF"/>
                </a:solidFill>
              </a:rPr>
              <a:t>A) </a:t>
            </a:r>
          </a:p>
          <a:p>
            <a:pPr lvl="1" eaLnBrk="1" hangingPunct="1"/>
            <a:endParaRPr lang="en-US" sz="2000" i="1" smtClean="0"/>
          </a:p>
          <a:p>
            <a:pPr lvl="1" eaLnBrk="1" hangingPunct="1"/>
            <a:r>
              <a:rPr lang="en-US" sz="2400" smtClean="0">
                <a:solidFill>
                  <a:srgbClr val="0000FF"/>
                </a:solidFill>
              </a:rPr>
              <a:t>B) </a:t>
            </a:r>
          </a:p>
          <a:p>
            <a:pPr lvl="1" eaLnBrk="1" hangingPunct="1"/>
            <a:endParaRPr lang="en-US" sz="2000" i="1" smtClean="0"/>
          </a:p>
          <a:p>
            <a:pPr lvl="1" eaLnBrk="1" hangingPunct="1"/>
            <a:r>
              <a:rPr lang="en-US" sz="2400" smtClean="0">
                <a:solidFill>
                  <a:srgbClr val="0000FF"/>
                </a:solidFill>
              </a:rPr>
              <a:t>C) </a:t>
            </a:r>
          </a:p>
          <a:p>
            <a:pPr lvl="1" eaLnBrk="1" hangingPunct="1"/>
            <a:endParaRPr lang="en-US" sz="2000" i="1" smtClean="0"/>
          </a:p>
          <a:p>
            <a:pPr eaLnBrk="1" hangingPunct="1"/>
            <a:endParaRPr lang="en-US" smtClean="0"/>
          </a:p>
        </p:txBody>
      </p:sp>
      <p:pic>
        <p:nvPicPr>
          <p:cNvPr id="20484" name="Picture 4" descr="Dark_Age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819400"/>
            <a:ext cx="2209800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8000"/>
                </a:solidFill>
              </a:rPr>
              <a:t>Islam Today: Demographics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68580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There are an estimated 1.2 billion Muslims worldwide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0000FF"/>
                </a:solidFill>
              </a:rPr>
              <a:t>Approximately 1/5</a:t>
            </a:r>
            <a:r>
              <a:rPr lang="en-US" sz="2400" baseline="30000" smtClean="0">
                <a:solidFill>
                  <a:srgbClr val="0000FF"/>
                </a:solidFill>
              </a:rPr>
              <a:t>th</a:t>
            </a:r>
            <a:r>
              <a:rPr lang="en-US" sz="2400" smtClean="0">
                <a:solidFill>
                  <a:srgbClr val="0000FF"/>
                </a:solidFill>
              </a:rPr>
              <a:t> of the world's population</a:t>
            </a:r>
            <a:r>
              <a:rPr lang="en-US" sz="24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i="1" smtClean="0">
                <a:solidFill>
                  <a:srgbClr val="0000FF"/>
                </a:solidFill>
              </a:rPr>
              <a:t>Growth without missionary efforts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Where Do Muslims Live?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0000FF"/>
                </a:solidFill>
              </a:rPr>
              <a:t>Only 18% of Muslims live in the Arab world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0000FF"/>
                </a:solidFill>
              </a:rPr>
              <a:t>20% are found in Sub-Saharan Africa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0000FF"/>
                </a:solidFill>
              </a:rPr>
              <a:t>30% in the South Asian region of Pakistan, India and Bangladesh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0000FF"/>
                </a:solidFill>
              </a:rPr>
              <a:t>The world's largest single Muslim community is in Indonesia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b="1" u="sng" smtClean="0">
                <a:solidFill>
                  <a:srgbClr val="990099"/>
                </a:solidFill>
              </a:rPr>
              <a:t>The Top 9</a:t>
            </a:r>
            <a:r>
              <a:rPr lang="en-US" sz="2000" smtClean="0">
                <a:solidFill>
                  <a:srgbClr val="990099"/>
                </a:solidFill>
              </a:rPr>
              <a:t>: 1) Indonesia, 2) Pakistan, 3) Bangladesh, 4) India, 5) Turkey, 6) Iran, 7) Egypt, 8) Nigeria, and 9) China</a:t>
            </a:r>
          </a:p>
        </p:txBody>
      </p:sp>
      <p:pic>
        <p:nvPicPr>
          <p:cNvPr id="3076" name="Picture 5" descr="gir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590800"/>
            <a:ext cx="12827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u="sng" smtClean="0">
                <a:solidFill>
                  <a:srgbClr val="008000"/>
                </a:solidFill>
              </a:rPr>
              <a:t>II. The Spread of Islam </a:t>
            </a:r>
            <a:br>
              <a:rPr lang="en-US" sz="4000" u="sng" smtClean="0">
                <a:solidFill>
                  <a:srgbClr val="008000"/>
                </a:solidFill>
              </a:rPr>
            </a:br>
            <a:r>
              <a:rPr lang="en-US" sz="4000" u="sng" smtClean="0">
                <a:solidFill>
                  <a:srgbClr val="008000"/>
                </a:solidFill>
              </a:rPr>
              <a:t>and the first Renaissance:</a:t>
            </a:r>
            <a:r>
              <a:rPr lang="en-US" sz="4000" smtClean="0">
                <a:solidFill>
                  <a:srgbClr val="008000"/>
                </a:solidFill>
              </a:rPr>
              <a:t/>
            </a:r>
            <a:br>
              <a:rPr lang="en-US" sz="4000" smtClean="0">
                <a:solidFill>
                  <a:srgbClr val="008000"/>
                </a:solidFill>
              </a:rPr>
            </a:br>
            <a:endParaRPr lang="en-US" sz="4000" smtClean="0">
              <a:solidFill>
                <a:srgbClr val="00800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67818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u="sng" smtClean="0">
                <a:solidFill>
                  <a:srgbClr val="0000FF"/>
                </a:solidFill>
              </a:rPr>
              <a:t>The Muslims</a:t>
            </a:r>
            <a:r>
              <a:rPr lang="en-US" smtClean="0">
                <a:solidFill>
                  <a:srgbClr val="0000FF"/>
                </a:solidFill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1) Translated </a:t>
            </a:r>
          </a:p>
          <a:p>
            <a:pPr lvl="1" eaLnBrk="1" hangingPunct="1">
              <a:lnSpc>
                <a:spcPct val="80000"/>
              </a:lnSpc>
            </a:pPr>
            <a:endParaRPr lang="en-US" sz="240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2) Invented </a:t>
            </a:r>
          </a:p>
          <a:p>
            <a:pPr lvl="1" eaLnBrk="1" hangingPunct="1">
              <a:lnSpc>
                <a:spcPct val="80000"/>
              </a:lnSpc>
            </a:pPr>
            <a:endParaRPr lang="en-US" sz="240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3) Understood </a:t>
            </a:r>
          </a:p>
          <a:p>
            <a:pPr lvl="1" eaLnBrk="1" hangingPunct="1">
              <a:lnSpc>
                <a:spcPct val="80000"/>
              </a:lnSpc>
            </a:pPr>
            <a:endParaRPr lang="en-US" sz="240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4) Developed </a:t>
            </a:r>
          </a:p>
          <a:p>
            <a:pPr lvl="1" eaLnBrk="1" hangingPunct="1">
              <a:lnSpc>
                <a:spcPct val="80000"/>
              </a:lnSpc>
            </a:pPr>
            <a:endParaRPr lang="en-US" sz="2000" i="1" smtClean="0"/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5) Utilized </a:t>
            </a:r>
          </a:p>
          <a:p>
            <a:pPr lvl="1" eaLnBrk="1" hangingPunct="1">
              <a:lnSpc>
                <a:spcPct val="80000"/>
              </a:lnSpc>
            </a:pPr>
            <a:endParaRPr lang="en-US" sz="240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6) Refined </a:t>
            </a:r>
          </a:p>
          <a:p>
            <a:pPr lvl="1" eaLnBrk="1" hangingPunct="1">
              <a:lnSpc>
                <a:spcPct val="80000"/>
              </a:lnSpc>
            </a:pPr>
            <a:endParaRPr lang="en-US" sz="240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7) Advanced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  <p:pic>
        <p:nvPicPr>
          <p:cNvPr id="21508" name="Picture 7" descr="wd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667000"/>
            <a:ext cx="2133600" cy="149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u="sng" smtClean="0">
                <a:solidFill>
                  <a:srgbClr val="008000"/>
                </a:solidFill>
              </a:rPr>
              <a:t>III. Christian vs. Muslim </a:t>
            </a:r>
            <a:r>
              <a:rPr lang="en-US" sz="2400" u="sng" smtClean="0">
                <a:solidFill>
                  <a:srgbClr val="008000"/>
                </a:solidFill>
              </a:rPr>
              <a:t>(The Crusaders)</a:t>
            </a:r>
            <a:r>
              <a:rPr lang="en-US" sz="2400" smtClean="0">
                <a:solidFill>
                  <a:srgbClr val="008000"/>
                </a:solidFill>
              </a:rPr>
              <a:t/>
            </a:r>
            <a:br>
              <a:rPr lang="en-US" sz="2400" smtClean="0">
                <a:solidFill>
                  <a:srgbClr val="008000"/>
                </a:solidFill>
              </a:rPr>
            </a:br>
            <a:endParaRPr lang="en-US" sz="2400" smtClean="0">
              <a:solidFill>
                <a:srgbClr val="008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7239000" cy="5867400"/>
          </a:xfrm>
        </p:spPr>
        <p:txBody>
          <a:bodyPr/>
          <a:lstStyle/>
          <a:p>
            <a:pPr eaLnBrk="1" hangingPunct="1"/>
            <a:r>
              <a:rPr lang="en-US" sz="2400" smtClean="0"/>
              <a:t>11th century (1,000 AD), however, Christians and Muslims were headed for a crash course. </a:t>
            </a:r>
          </a:p>
          <a:p>
            <a:pPr lvl="1" eaLnBrk="1" hangingPunct="1"/>
            <a:endParaRPr lang="en-US" sz="2000" smtClean="0">
              <a:solidFill>
                <a:srgbClr val="0000FF"/>
              </a:solidFill>
            </a:endParaRPr>
          </a:p>
          <a:p>
            <a:pPr eaLnBrk="1" hangingPunct="1"/>
            <a:r>
              <a:rPr lang="en-US" sz="2400" smtClean="0"/>
              <a:t>No one thought that the Crusaders would ever come from Barbaric Europe</a:t>
            </a:r>
          </a:p>
          <a:p>
            <a:pPr lvl="1" eaLnBrk="1" hangingPunct="1"/>
            <a:endParaRPr lang="en-US" sz="2000" smtClean="0">
              <a:solidFill>
                <a:srgbClr val="0000FF"/>
              </a:solidFill>
            </a:endParaRPr>
          </a:p>
          <a:p>
            <a:pPr eaLnBrk="1" hangingPunct="1"/>
            <a:r>
              <a:rPr lang="en-US" sz="2400" smtClean="0"/>
              <a:t>The rest of the Islamic world outside of the Holy City went on as usual</a:t>
            </a:r>
          </a:p>
          <a:p>
            <a:pPr lvl="1" eaLnBrk="1" hangingPunct="1"/>
            <a:endParaRPr lang="en-US" sz="2000" smtClean="0">
              <a:solidFill>
                <a:srgbClr val="0000FF"/>
              </a:solidFill>
            </a:endParaRPr>
          </a:p>
          <a:p>
            <a:pPr eaLnBrk="1" hangingPunct="1"/>
            <a:r>
              <a:rPr lang="en-US" sz="2400" smtClean="0"/>
              <a:t>1186 AD, Saladin raided Jerusalem and wiped out the Crusaders</a:t>
            </a:r>
          </a:p>
        </p:txBody>
      </p:sp>
      <p:pic>
        <p:nvPicPr>
          <p:cNvPr id="22532" name="Picture 5" descr="Crusades-II-J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590800"/>
            <a:ext cx="1828800" cy="143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Crusades</a:t>
            </a:r>
          </a:p>
        </p:txBody>
      </p:sp>
      <p:pic>
        <p:nvPicPr>
          <p:cNvPr id="23555" name="Picture 4" descr="Routes of the Crusades. Click for medieval Europe.">
            <a:hlinkClick r:id="rId2"/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2057400"/>
            <a:ext cx="7239000" cy="44148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u="sng" smtClean="0">
                <a:solidFill>
                  <a:srgbClr val="008000"/>
                </a:solidFill>
              </a:rPr>
              <a:t>IV. The Ottoman Empire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64008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The </a:t>
            </a:r>
            <a:r>
              <a:rPr lang="en-US" sz="2000" b="1" smtClean="0"/>
              <a:t>Ottoman Turkish Empire</a:t>
            </a:r>
            <a:r>
              <a:rPr lang="en-US" sz="2000" smtClean="0"/>
              <a:t> was an imperial power, centered around the borders of the Mediterranean Sea, that existed from 1299 to 1922 </a:t>
            </a:r>
          </a:p>
          <a:p>
            <a:pPr eaLnBrk="1" hangingPunct="1">
              <a:lnSpc>
                <a:spcPct val="90000"/>
              </a:lnSpc>
            </a:pPr>
            <a:endParaRPr lang="en-US" sz="200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In the 16th and 17th centuries, the Ottoman Empire was among the world's most powerful political entities </a:t>
            </a:r>
          </a:p>
          <a:p>
            <a:pPr lvl="1" eaLnBrk="1" hangingPunct="1">
              <a:lnSpc>
                <a:spcPct val="90000"/>
              </a:lnSpc>
            </a:pPr>
            <a:endParaRPr lang="en-US" sz="180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00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The dissolution of the Ottoman Empire was a consequence of WWI when Allied forces, eventually defeated Ottoman forces in the Middle East </a:t>
            </a:r>
          </a:p>
          <a:p>
            <a:pPr lvl="1" eaLnBrk="1" hangingPunct="1">
              <a:lnSpc>
                <a:spcPct val="90000"/>
              </a:lnSpc>
            </a:pPr>
            <a:endParaRPr lang="en-US" sz="180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sz="2000" smtClean="0">
              <a:solidFill>
                <a:srgbClr val="0000FF"/>
              </a:solidFill>
            </a:endParaRPr>
          </a:p>
        </p:txBody>
      </p:sp>
      <p:pic>
        <p:nvPicPr>
          <p:cNvPr id="24580" name="Picture 5" descr="Map of the Ottoman Empire">
            <a:hlinkClick r:id="rId2" tooltip="Map of the Ottoman Empir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209800"/>
            <a:ext cx="274320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10668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Fundamentalism </a:t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en-US" smtClean="0">
                <a:solidFill>
                  <a:schemeClr val="tx1"/>
                </a:solidFill>
              </a:rPr>
              <a:t>vs.</a:t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en-US" smtClean="0">
                <a:solidFill>
                  <a:schemeClr val="tx1"/>
                </a:solidFill>
              </a:rPr>
              <a:t>Liberalism</a:t>
            </a:r>
            <a:r>
              <a:rPr lang="en-US" smtClean="0">
                <a:solidFill>
                  <a:srgbClr val="008000"/>
                </a:solidFill>
              </a:rPr>
              <a:t> </a:t>
            </a:r>
            <a:br>
              <a:rPr lang="en-US" smtClean="0">
                <a:solidFill>
                  <a:srgbClr val="008000"/>
                </a:solidFill>
              </a:rPr>
            </a:br>
            <a:r>
              <a:rPr lang="en-US" sz="4000" i="1" smtClean="0">
                <a:solidFill>
                  <a:srgbClr val="008000"/>
                </a:solidFill>
              </a:rPr>
              <a:t>in Today’s Islamic States</a:t>
            </a:r>
          </a:p>
        </p:txBody>
      </p:sp>
      <p:pic>
        <p:nvPicPr>
          <p:cNvPr id="25603" name="Picture 7" descr="pal%2520girls%2520islamic%2520jihad%2520w%2520gun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038600"/>
            <a:ext cx="2740025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u="sng" smtClean="0">
                <a:solidFill>
                  <a:srgbClr val="008000"/>
                </a:solidFill>
              </a:rPr>
              <a:t>Liberalism in Islam </a:t>
            </a:r>
            <a:endParaRPr lang="en-US" sz="3200" i="1" u="sng" smtClean="0">
              <a:solidFill>
                <a:srgbClr val="0080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70866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What happened to this once intellectual/enlightened empire?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i="1" smtClean="0">
                <a:solidFill>
                  <a:srgbClr val="0000FF"/>
                </a:solidFill>
              </a:rPr>
              <a:t>Is today the Islamic Dark Ages?</a:t>
            </a:r>
          </a:p>
          <a:p>
            <a:pPr lvl="1" eaLnBrk="1" hangingPunct="1">
              <a:lnSpc>
                <a:spcPct val="90000"/>
              </a:lnSpc>
            </a:pPr>
            <a:endParaRPr lang="en-US" sz="1800" i="1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Most say it was the rise of </a:t>
            </a:r>
            <a:r>
              <a:rPr lang="en-US" sz="2400" u="sng" smtClean="0"/>
              <a:t>Fundamentalism</a:t>
            </a:r>
            <a:endParaRPr lang="en-US" sz="2400" u="sng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0000FF"/>
                </a:solidFill>
              </a:rPr>
              <a:t>1) Church </a:t>
            </a:r>
            <a:r>
              <a:rPr lang="en-US" sz="2000" i="1" smtClean="0">
                <a:solidFill>
                  <a:srgbClr val="0000FF"/>
                </a:solidFill>
              </a:rPr>
              <a:t>is</a:t>
            </a:r>
            <a:r>
              <a:rPr lang="en-US" sz="2000" smtClean="0">
                <a:solidFill>
                  <a:srgbClr val="0000FF"/>
                </a:solidFill>
              </a:rPr>
              <a:t> State</a:t>
            </a:r>
          </a:p>
          <a:p>
            <a:pPr lvl="2" eaLnBrk="1" hangingPunct="1">
              <a:lnSpc>
                <a:spcPct val="90000"/>
              </a:lnSpc>
            </a:pPr>
            <a:endParaRPr lang="en-US" sz="1800" smtClean="0">
              <a:solidFill>
                <a:srgbClr val="008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0000FF"/>
                </a:solidFill>
              </a:rPr>
              <a:t>2) Literal Interpretation of sacred Text</a:t>
            </a:r>
            <a:endParaRPr lang="en-US" sz="2000" smtClean="0">
              <a:solidFill>
                <a:srgbClr val="008000"/>
              </a:solidFill>
            </a:endParaRPr>
          </a:p>
          <a:p>
            <a:pPr lvl="2" eaLnBrk="1" hangingPunct="1">
              <a:lnSpc>
                <a:spcPct val="90000"/>
              </a:lnSpc>
            </a:pPr>
            <a:endParaRPr lang="en-US" sz="180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0000FF"/>
                </a:solidFill>
              </a:rPr>
              <a:t>3) No secular creativity or ideas</a:t>
            </a:r>
          </a:p>
          <a:p>
            <a:pPr lvl="2" eaLnBrk="1" hangingPunct="1">
              <a:lnSpc>
                <a:spcPct val="90000"/>
              </a:lnSpc>
            </a:pPr>
            <a:endParaRPr lang="en-US" sz="1800" smtClean="0">
              <a:solidFill>
                <a:srgbClr val="008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0000FF"/>
                </a:solidFill>
              </a:rPr>
              <a:t>4) Progress in bad</a:t>
            </a:r>
          </a:p>
          <a:p>
            <a:pPr lvl="2" eaLnBrk="1" hangingPunct="1">
              <a:lnSpc>
                <a:spcPct val="90000"/>
              </a:lnSpc>
            </a:pPr>
            <a:endParaRPr lang="en-US" sz="1800" smtClean="0">
              <a:solidFill>
                <a:srgbClr val="008000"/>
              </a:solidFill>
            </a:endParaRPr>
          </a:p>
          <a:p>
            <a:pPr lvl="2" eaLnBrk="1" hangingPunct="1">
              <a:lnSpc>
                <a:spcPct val="90000"/>
              </a:lnSpc>
            </a:pPr>
            <a:endParaRPr lang="en-US" sz="180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Liberal movements seek a new Renaissance</a:t>
            </a:r>
          </a:p>
        </p:txBody>
      </p:sp>
      <p:pic>
        <p:nvPicPr>
          <p:cNvPr id="26628" name="Picture 5" descr="intro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438400"/>
            <a:ext cx="187166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4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solidFill>
                  <a:srgbClr val="008000"/>
                </a:solidFill>
              </a:rPr>
              <a:t>Liberalism in Islam </a:t>
            </a:r>
            <a:endParaRPr lang="en-US" sz="3200" i="1" u="sng" smtClean="0">
              <a:solidFill>
                <a:srgbClr val="0080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6553200" cy="5257800"/>
          </a:xfrm>
        </p:spPr>
        <p:txBody>
          <a:bodyPr/>
          <a:lstStyle/>
          <a:p>
            <a:pPr eaLnBrk="1" hangingPunct="1"/>
            <a:r>
              <a:rPr lang="en-US" sz="2800" smtClean="0"/>
              <a:t>1) Human rights</a:t>
            </a:r>
          </a:p>
          <a:p>
            <a:pPr lvl="1" eaLnBrk="1" hangingPunct="1"/>
            <a:endParaRPr lang="en-US" sz="2400" smtClean="0">
              <a:solidFill>
                <a:srgbClr val="0000FF"/>
              </a:solidFill>
            </a:endParaRPr>
          </a:p>
          <a:p>
            <a:pPr lvl="2" eaLnBrk="1" hangingPunct="1"/>
            <a:endParaRPr lang="en-US" sz="2000" smtClean="0">
              <a:solidFill>
                <a:srgbClr val="008000"/>
              </a:solidFill>
            </a:endParaRPr>
          </a:p>
          <a:p>
            <a:pPr lvl="2" eaLnBrk="1" hangingPunct="1"/>
            <a:endParaRPr lang="en-US" sz="2000" smtClean="0">
              <a:solidFill>
                <a:srgbClr val="008000"/>
              </a:solidFill>
            </a:endParaRPr>
          </a:p>
          <a:p>
            <a:pPr eaLnBrk="1" hangingPunct="1"/>
            <a:r>
              <a:rPr lang="en-US" sz="2800" smtClean="0"/>
              <a:t>2) Feminism</a:t>
            </a:r>
          </a:p>
          <a:p>
            <a:pPr lvl="1" eaLnBrk="1" hangingPunct="1"/>
            <a:r>
              <a:rPr lang="en-US" sz="2400" smtClean="0">
                <a:solidFill>
                  <a:srgbClr val="0000FF"/>
                </a:solidFill>
              </a:rPr>
              <a:t>A) Reject</a:t>
            </a:r>
          </a:p>
          <a:p>
            <a:pPr lvl="1" eaLnBrk="1" hangingPunct="1"/>
            <a:r>
              <a:rPr lang="en-US" sz="2400" smtClean="0">
                <a:solidFill>
                  <a:srgbClr val="0000FF"/>
                </a:solidFill>
              </a:rPr>
              <a:t>B) Reject</a:t>
            </a:r>
          </a:p>
          <a:p>
            <a:pPr lvl="1" eaLnBrk="1" hangingPunct="1"/>
            <a:r>
              <a:rPr lang="en-US" sz="2400" smtClean="0">
                <a:solidFill>
                  <a:srgbClr val="0000FF"/>
                </a:solidFill>
              </a:rPr>
              <a:t>C) Promote</a:t>
            </a:r>
          </a:p>
          <a:p>
            <a:pPr lvl="1" eaLnBrk="1" hangingPunct="1"/>
            <a:r>
              <a:rPr lang="en-US" sz="2400" smtClean="0">
                <a:solidFill>
                  <a:srgbClr val="0000FF"/>
                </a:solidFill>
              </a:rPr>
              <a:t>D) Promote</a:t>
            </a:r>
          </a:p>
          <a:p>
            <a:pPr lvl="1" eaLnBrk="1" hangingPunct="1"/>
            <a:r>
              <a:rPr lang="en-US" sz="2400" smtClean="0">
                <a:solidFill>
                  <a:srgbClr val="0000FF"/>
                </a:solidFill>
              </a:rPr>
              <a:t>E) Reject</a:t>
            </a:r>
            <a:endParaRPr lang="en-US" sz="2400" smtClean="0">
              <a:solidFill>
                <a:srgbClr val="008000"/>
              </a:solidFill>
            </a:endParaRPr>
          </a:p>
        </p:txBody>
      </p:sp>
      <p:pic>
        <p:nvPicPr>
          <p:cNvPr id="27652" name="Picture 5" descr="womanburkaA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352800"/>
            <a:ext cx="2000250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solidFill>
                  <a:srgbClr val="008000"/>
                </a:solidFill>
              </a:rPr>
              <a:t>Liberalism in Islam </a:t>
            </a:r>
            <a:endParaRPr lang="en-US" sz="3200" i="1" u="sng" smtClean="0">
              <a:solidFill>
                <a:srgbClr val="0080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69342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3) Political Secularism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0000FF"/>
                </a:solidFill>
              </a:rPr>
              <a:t>Favor the idea of modern secular democracy with separation of church and state</a:t>
            </a:r>
          </a:p>
          <a:p>
            <a:pPr lvl="2" eaLnBrk="1" hangingPunct="1">
              <a:lnSpc>
                <a:spcPct val="90000"/>
              </a:lnSpc>
            </a:pPr>
            <a:endParaRPr lang="en-US" sz="1800" smtClean="0">
              <a:solidFill>
                <a:srgbClr val="008000"/>
              </a:solidFill>
            </a:endParaRPr>
          </a:p>
          <a:p>
            <a:pPr lvl="2" eaLnBrk="1" hangingPunct="1">
              <a:lnSpc>
                <a:spcPct val="90000"/>
              </a:lnSpc>
            </a:pPr>
            <a:endParaRPr lang="en-US" sz="1800" smtClean="0">
              <a:solidFill>
                <a:srgbClr val="008000"/>
              </a:solidFill>
            </a:endParaRPr>
          </a:p>
          <a:p>
            <a:pPr lvl="2" eaLnBrk="1" hangingPunct="1">
              <a:lnSpc>
                <a:spcPct val="90000"/>
              </a:lnSpc>
            </a:pPr>
            <a:endParaRPr lang="en-US" sz="1800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4) Re-interpretation of the Quran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0000FF"/>
                </a:solidFill>
              </a:rPr>
              <a:t>A) Criticise the literal interpretations of the Qur'an</a:t>
            </a:r>
          </a:p>
          <a:p>
            <a:pPr lvl="2" eaLnBrk="1" hangingPunct="1">
              <a:lnSpc>
                <a:spcPct val="90000"/>
              </a:lnSpc>
            </a:pPr>
            <a:endParaRPr lang="en-US" sz="1800" smtClean="0">
              <a:solidFill>
                <a:srgbClr val="008000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en-US" sz="200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solidFill>
                  <a:srgbClr val="0000FF"/>
                </a:solidFill>
              </a:rPr>
              <a:t>B) Reject the authority of traditional scholars to issue a fatwa </a:t>
            </a:r>
            <a:r>
              <a:rPr lang="en-US" sz="1800" i="1" smtClean="0">
                <a:solidFill>
                  <a:srgbClr val="0000FF"/>
                </a:solidFill>
              </a:rPr>
              <a:t>(no leader as voice of God)</a:t>
            </a:r>
            <a:endParaRPr lang="en-US" sz="1800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pic>
        <p:nvPicPr>
          <p:cNvPr id="28676" name="Picture 5" descr="otherworld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362200"/>
            <a:ext cx="2057400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solidFill>
                  <a:srgbClr val="008000"/>
                </a:solidFill>
              </a:rPr>
              <a:t>Liberalism in Islam </a:t>
            </a:r>
            <a:endParaRPr lang="en-US" sz="3200" i="1" u="sng" smtClean="0">
              <a:solidFill>
                <a:srgbClr val="008000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6934200" cy="5105400"/>
          </a:xfrm>
        </p:spPr>
        <p:txBody>
          <a:bodyPr/>
          <a:lstStyle/>
          <a:p>
            <a:pPr eaLnBrk="1" hangingPunct="1"/>
            <a:r>
              <a:rPr lang="en-US" sz="2800" smtClean="0"/>
              <a:t>5) Tolerance towards non-Muslims</a:t>
            </a:r>
          </a:p>
          <a:p>
            <a:pPr lvl="1" eaLnBrk="1" hangingPunct="1"/>
            <a:endParaRPr lang="en-US" sz="2400" smtClean="0">
              <a:solidFill>
                <a:srgbClr val="0000FF"/>
              </a:solidFill>
            </a:endParaRPr>
          </a:p>
          <a:p>
            <a:pPr lvl="1" eaLnBrk="1" hangingPunct="1"/>
            <a:r>
              <a:rPr lang="en-US" sz="2400" smtClean="0">
                <a:solidFill>
                  <a:srgbClr val="008000"/>
                </a:solidFill>
              </a:rPr>
              <a:t> </a:t>
            </a:r>
          </a:p>
          <a:p>
            <a:pPr lvl="1" eaLnBrk="1" hangingPunct="1"/>
            <a:endParaRPr lang="en-US" sz="2400" smtClean="0">
              <a:solidFill>
                <a:srgbClr val="0000FF"/>
              </a:solidFill>
            </a:endParaRPr>
          </a:p>
          <a:p>
            <a:pPr eaLnBrk="1" hangingPunct="1"/>
            <a:r>
              <a:rPr lang="en-US" sz="2800" smtClean="0"/>
              <a:t>6) Rejection of violence</a:t>
            </a:r>
          </a:p>
          <a:p>
            <a:pPr lvl="1" eaLnBrk="1" hangingPunct="1"/>
            <a:endParaRPr lang="en-US" sz="2400" smtClean="0">
              <a:solidFill>
                <a:srgbClr val="0000FF"/>
              </a:solidFill>
            </a:endParaRP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7) Reliance on secular scholarship</a:t>
            </a:r>
          </a:p>
          <a:p>
            <a:pPr eaLnBrk="1" hangingPunct="1"/>
            <a:endParaRPr lang="en-US" sz="2800" i="1" smtClean="0">
              <a:solidFill>
                <a:srgbClr val="008000"/>
              </a:solidFill>
            </a:endParaRPr>
          </a:p>
          <a:p>
            <a:pPr eaLnBrk="1" hangingPunct="1"/>
            <a:endParaRPr lang="en-US" sz="24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</p:txBody>
      </p:sp>
      <p:pic>
        <p:nvPicPr>
          <p:cNvPr id="29700" name="Picture 5" descr="1d3f5ad40dde33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895600"/>
            <a:ext cx="2124075" cy="135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>
                <a:solidFill>
                  <a:srgbClr val="008000"/>
                </a:solidFill>
              </a:rPr>
              <a:t>Criticism of Liberal Islam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6553200" cy="5410200"/>
          </a:xfrm>
        </p:spPr>
        <p:txBody>
          <a:bodyPr/>
          <a:lstStyle/>
          <a:p>
            <a:pPr eaLnBrk="1" hangingPunct="1"/>
            <a:r>
              <a:rPr lang="en-US" smtClean="0"/>
              <a:t>Producing a watered-down, inauthentic form of Islam as a compromise with Western society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Liberal Muslims are abandoning Islam and just imitating the West </a:t>
            </a:r>
          </a:p>
          <a:p>
            <a:pPr lvl="1" eaLnBrk="1" hangingPunct="1"/>
            <a:r>
              <a:rPr lang="en-US" smtClean="0">
                <a:solidFill>
                  <a:srgbClr val="0000FF"/>
                </a:solidFill>
              </a:rPr>
              <a:t>Becoming cultural Muslims</a:t>
            </a:r>
          </a:p>
        </p:txBody>
      </p:sp>
      <p:pic>
        <p:nvPicPr>
          <p:cNvPr id="30724" name="Picture 5" descr="pre_islam-photo-86-121-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514600"/>
            <a:ext cx="1981200" cy="130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Islamic Map</a:t>
            </a:r>
          </a:p>
        </p:txBody>
      </p:sp>
      <p:pic>
        <p:nvPicPr>
          <p:cNvPr id="4099" name="Picture 4" descr="Countries with Muslim populations over 10% of total (source - CIA World Factbook, 2004). The darker green represents a Sunni majority and the light green represents a Shia majority.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600200"/>
            <a:ext cx="9144000" cy="4646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8000"/>
                </a:solidFill>
              </a:rPr>
              <a:t>Two Main Braches of Islam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67818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There are two main branches of Islam today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000" b="1" u="sng" smtClean="0">
                <a:solidFill>
                  <a:srgbClr val="FF0000"/>
                </a:solidFill>
              </a:rPr>
              <a:t>Sunni</a:t>
            </a:r>
            <a:r>
              <a:rPr lang="en-US" sz="1800" b="1" smtClean="0"/>
              <a:t> </a:t>
            </a:r>
            <a:r>
              <a:rPr lang="en-US" sz="1800" smtClean="0"/>
              <a:t>recognize the male heirs of the first 4 elected (</a:t>
            </a:r>
            <a:r>
              <a:rPr lang="en-US" sz="1600" i="1" smtClean="0"/>
              <a:t>according to Muhammad's instruction</a:t>
            </a:r>
            <a:r>
              <a:rPr lang="en-US" sz="1800" smtClean="0"/>
              <a:t>) caliphs (</a:t>
            </a:r>
            <a:r>
              <a:rPr lang="en-US" sz="1600" i="1" smtClean="0"/>
              <a:t>or spiritual heads</a:t>
            </a:r>
            <a:r>
              <a:rPr lang="en-US" sz="1800" smtClean="0"/>
              <a:t>) after Muhammad’s death</a:t>
            </a:r>
          </a:p>
          <a:p>
            <a:pPr lvl="1" eaLnBrk="1" hangingPunct="1">
              <a:lnSpc>
                <a:spcPct val="80000"/>
              </a:lnSpc>
            </a:pPr>
            <a:endParaRPr lang="en-US" sz="160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sz="1600" b="1" smtClean="0"/>
          </a:p>
          <a:p>
            <a:pPr lvl="1" eaLnBrk="1" hangingPunct="1">
              <a:lnSpc>
                <a:spcPct val="80000"/>
              </a:lnSpc>
            </a:pPr>
            <a:endParaRPr lang="en-US" sz="1600" b="1" smtClean="0"/>
          </a:p>
          <a:p>
            <a:pPr lvl="1" eaLnBrk="1" hangingPunct="1">
              <a:lnSpc>
                <a:spcPct val="80000"/>
              </a:lnSpc>
            </a:pPr>
            <a:endParaRPr lang="en-US" sz="1600" b="1" smtClean="0"/>
          </a:p>
          <a:p>
            <a:pPr eaLnBrk="1" hangingPunct="1">
              <a:lnSpc>
                <a:spcPct val="80000"/>
              </a:lnSpc>
            </a:pPr>
            <a:endParaRPr lang="en-US" sz="1800" b="1" u="sng" smtClean="0"/>
          </a:p>
          <a:p>
            <a:pPr eaLnBrk="1" hangingPunct="1">
              <a:lnSpc>
                <a:spcPct val="80000"/>
              </a:lnSpc>
            </a:pPr>
            <a:r>
              <a:rPr lang="en-US" sz="2000" b="1" u="sng" smtClean="0">
                <a:solidFill>
                  <a:srgbClr val="FF0000"/>
                </a:solidFill>
              </a:rPr>
              <a:t>Shiite</a:t>
            </a:r>
            <a:r>
              <a:rPr lang="en-US" sz="1800" smtClean="0"/>
              <a:t> recognize the decedents of </a:t>
            </a:r>
            <a:r>
              <a:rPr lang="en-US" sz="1800" i="1" smtClean="0"/>
              <a:t>only</a:t>
            </a:r>
            <a:r>
              <a:rPr lang="en-US" sz="1800" smtClean="0"/>
              <a:t> the 4th caliphs—Ali (M’s son-in-law &amp; cousin), the only true descendent of Muhammad</a:t>
            </a:r>
          </a:p>
          <a:p>
            <a:pPr lvl="1" eaLnBrk="1" hangingPunct="1">
              <a:lnSpc>
                <a:spcPct val="80000"/>
              </a:lnSpc>
            </a:pPr>
            <a:endParaRPr lang="en-US" sz="160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sz="160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sz="160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sz="160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sz="160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b="1" smtClean="0"/>
              <a:t>In all other ways Sunni and Shiite are very similar</a:t>
            </a:r>
            <a:endParaRPr lang="en-US" sz="180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sz="160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800" smtClean="0">
              <a:solidFill>
                <a:srgbClr val="0000FF"/>
              </a:solidFill>
            </a:endParaRPr>
          </a:p>
        </p:txBody>
      </p:sp>
      <p:pic>
        <p:nvPicPr>
          <p:cNvPr id="5124" name="Picture 5" descr="islamic-cair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819400"/>
            <a:ext cx="2362200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215265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8000"/>
                </a:solidFill>
              </a:rPr>
              <a:t>Understanding Muhammad:</a:t>
            </a:r>
            <a:br>
              <a:rPr lang="en-US" b="1" smtClean="0">
                <a:solidFill>
                  <a:srgbClr val="008000"/>
                </a:solidFill>
              </a:rPr>
            </a:br>
            <a:r>
              <a:rPr lang="en-US" sz="3600" b="1" smtClean="0">
                <a:solidFill>
                  <a:srgbClr val="008000"/>
                </a:solidFill>
              </a:rPr>
              <a:t>His Life and Times</a:t>
            </a:r>
          </a:p>
        </p:txBody>
      </p:sp>
      <p:pic>
        <p:nvPicPr>
          <p:cNvPr id="6147" name="Picture 7" descr="Prophet%2520Mohammad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505200"/>
            <a:ext cx="169227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u="sng" smtClean="0">
                <a:solidFill>
                  <a:srgbClr val="008000"/>
                </a:solidFill>
              </a:rPr>
              <a:t>The Life of </a:t>
            </a:r>
            <a:r>
              <a:rPr lang="en-US" sz="4000" b="1" u="sng" smtClean="0">
                <a:solidFill>
                  <a:srgbClr val="008000"/>
                </a:solidFill>
              </a:rPr>
              <a:t>Muhammad:</a:t>
            </a:r>
            <a:br>
              <a:rPr lang="en-US" sz="4000" b="1" u="sng" smtClean="0">
                <a:solidFill>
                  <a:srgbClr val="008000"/>
                </a:solidFill>
              </a:rPr>
            </a:br>
            <a:r>
              <a:rPr lang="en-US" sz="2800" u="sng" smtClean="0">
                <a:solidFill>
                  <a:srgbClr val="008000"/>
                </a:solidFill>
              </a:rPr>
              <a:t>The early years</a:t>
            </a:r>
            <a:r>
              <a:rPr lang="en-US" sz="2800" smtClean="0">
                <a:solidFill>
                  <a:srgbClr val="008000"/>
                </a:solidFill>
              </a:rPr>
              <a:t/>
            </a:r>
            <a:br>
              <a:rPr lang="en-US" sz="2800" smtClean="0">
                <a:solidFill>
                  <a:srgbClr val="008000"/>
                </a:solidFill>
              </a:rPr>
            </a:br>
            <a:endParaRPr lang="en-US" sz="2800" smtClean="0">
              <a:solidFill>
                <a:srgbClr val="008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67056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Muhammad was born in </a:t>
            </a:r>
            <a:r>
              <a:rPr lang="en-US" sz="2400" i="1" smtClean="0"/>
              <a:t>Mecca</a:t>
            </a:r>
            <a:r>
              <a:rPr lang="en-US" sz="2400" smtClean="0"/>
              <a:t> around the year 570 </a:t>
            </a:r>
            <a:r>
              <a:rPr lang="en-US" sz="1600" i="1" smtClean="0"/>
              <a:t>(</a:t>
            </a:r>
            <a:r>
              <a:rPr lang="en-US" sz="2000" i="1" smtClean="0"/>
              <a:t>A city of western Saudi Arabia)</a:t>
            </a:r>
            <a:endParaRPr lang="en-US" sz="1600" i="1" smtClean="0"/>
          </a:p>
          <a:p>
            <a:pPr lvl="1" eaLnBrk="1" hangingPunct="1">
              <a:lnSpc>
                <a:spcPct val="90000"/>
              </a:lnSpc>
            </a:pPr>
            <a:endParaRPr lang="en-US" sz="200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Mecca was </a:t>
            </a:r>
            <a:r>
              <a:rPr lang="en-US" sz="2400" i="1" smtClean="0"/>
              <a:t>not</a:t>
            </a:r>
            <a:r>
              <a:rPr lang="en-US" sz="2400" smtClean="0"/>
              <a:t> a kind, friendly culture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These tribes all worshiped many different gods (polytheistic)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Muhammad began working as a merchant and was known for his trustworthiness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Muhammad and Khadija (wife) had 4 daughters and 2 sons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400" smtClean="0">
              <a:solidFill>
                <a:srgbClr val="0000FF"/>
              </a:solidFill>
            </a:endParaRPr>
          </a:p>
        </p:txBody>
      </p:sp>
      <p:pic>
        <p:nvPicPr>
          <p:cNvPr id="7172" name="Picture 5" descr="yamuham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514600"/>
            <a:ext cx="1957388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u="sng" smtClean="0">
                <a:solidFill>
                  <a:srgbClr val="008000"/>
                </a:solidFill>
              </a:rPr>
              <a:t>The Life of </a:t>
            </a:r>
            <a:r>
              <a:rPr lang="en-US" sz="4000" b="1" u="sng" smtClean="0">
                <a:solidFill>
                  <a:srgbClr val="008000"/>
                </a:solidFill>
              </a:rPr>
              <a:t>Muhammad:</a:t>
            </a:r>
            <a:br>
              <a:rPr lang="en-US" sz="4000" b="1" u="sng" smtClean="0">
                <a:solidFill>
                  <a:srgbClr val="008000"/>
                </a:solidFill>
              </a:rPr>
            </a:br>
            <a:r>
              <a:rPr lang="en-US" sz="4000" b="1" u="sng" smtClean="0">
                <a:solidFill>
                  <a:srgbClr val="008000"/>
                </a:solidFill>
              </a:rPr>
              <a:t> </a:t>
            </a:r>
            <a:r>
              <a:rPr lang="en-US" sz="2800" u="sng" smtClean="0">
                <a:solidFill>
                  <a:srgbClr val="008000"/>
                </a:solidFill>
              </a:rPr>
              <a:t>The Visions and the Message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Fifteen years after his marriage, he began to have visions and hear mysterious voices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When Muhammad was about 40 years old an angel appeared to him in the form of a man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This revelation was soon followed by others about the </a:t>
            </a:r>
            <a:r>
              <a:rPr lang="en-US" sz="2400" b="1" i="1" smtClean="0"/>
              <a:t>one</a:t>
            </a:r>
            <a:r>
              <a:rPr lang="en-US" sz="2400" smtClean="0"/>
              <a:t> true God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u="sng" smtClean="0">
                <a:solidFill>
                  <a:srgbClr val="0000FF"/>
                </a:solidFill>
              </a:rPr>
              <a:t>The key message</a:t>
            </a:r>
            <a:r>
              <a:rPr lang="en-US" sz="2000" smtClean="0">
                <a:solidFill>
                  <a:srgbClr val="0000FF"/>
                </a:solidFill>
              </a:rPr>
              <a:t>: </a:t>
            </a:r>
          </a:p>
          <a:p>
            <a:pPr lvl="1" eaLnBrk="1" hangingPunct="1">
              <a:lnSpc>
                <a:spcPct val="80000"/>
              </a:lnSpc>
            </a:pPr>
            <a:endParaRPr lang="en-US" sz="2000" smtClean="0">
              <a:solidFill>
                <a:srgbClr val="0000FF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sz="200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Unlike Jesus </a:t>
            </a:r>
            <a:r>
              <a:rPr lang="en-US" sz="2000" i="1" smtClean="0"/>
              <a:t>(who Christians believe was God's son)</a:t>
            </a:r>
            <a:r>
              <a:rPr lang="en-US" sz="2400" smtClean="0"/>
              <a:t> Muhammad was a mortal, albeit with extraordinary qualities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He preached a strong social justice message about equality and poverty</a:t>
            </a:r>
          </a:p>
          <a:p>
            <a:pPr lvl="1" eaLnBrk="1" hangingPunct="1">
              <a:lnSpc>
                <a:spcPct val="80000"/>
              </a:lnSpc>
            </a:pPr>
            <a:endParaRPr lang="en-US" sz="200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80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u="sng" smtClean="0">
                <a:solidFill>
                  <a:srgbClr val="008000"/>
                </a:solidFill>
              </a:rPr>
              <a:t>The Life of </a:t>
            </a:r>
            <a:r>
              <a:rPr lang="en-US" sz="4000" b="1" u="sng" smtClean="0">
                <a:solidFill>
                  <a:srgbClr val="008000"/>
                </a:solidFill>
              </a:rPr>
              <a:t>Muhammad:</a:t>
            </a:r>
            <a:br>
              <a:rPr lang="en-US" sz="4000" b="1" u="sng" smtClean="0">
                <a:solidFill>
                  <a:srgbClr val="008000"/>
                </a:solidFill>
              </a:rPr>
            </a:br>
            <a:r>
              <a:rPr lang="en-US" sz="2800" u="sng" smtClean="0">
                <a:solidFill>
                  <a:srgbClr val="008000"/>
                </a:solidFill>
              </a:rPr>
              <a:t>The Trouble</a:t>
            </a:r>
            <a:r>
              <a:rPr lang="en-US" sz="2800" smtClean="0">
                <a:solidFill>
                  <a:srgbClr val="008000"/>
                </a:solidFill>
              </a:rPr>
              <a:t/>
            </a:r>
            <a:br>
              <a:rPr lang="en-US" sz="2800" smtClean="0">
                <a:solidFill>
                  <a:srgbClr val="008000"/>
                </a:solidFill>
              </a:rPr>
            </a:br>
            <a:endParaRPr lang="en-US" sz="2800" smtClean="0">
              <a:solidFill>
                <a:srgbClr val="008000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7086600" cy="5486400"/>
          </a:xfrm>
        </p:spPr>
        <p:txBody>
          <a:bodyPr/>
          <a:lstStyle/>
          <a:p>
            <a:pPr eaLnBrk="1" hangingPunct="1"/>
            <a:r>
              <a:rPr lang="en-US" sz="2400" smtClean="0"/>
              <a:t>Muhammad slowly began to attract some followers, most of them young and of modest social standing</a:t>
            </a:r>
          </a:p>
          <a:p>
            <a:pPr lvl="1" eaLnBrk="1" hangingPunct="1"/>
            <a:endParaRPr lang="en-US" sz="2000" smtClean="0">
              <a:solidFill>
                <a:srgbClr val="0000FF"/>
              </a:solidFill>
            </a:endParaRPr>
          </a:p>
          <a:p>
            <a:pPr eaLnBrk="1" hangingPunct="1"/>
            <a:r>
              <a:rPr lang="en-US" sz="2400" smtClean="0"/>
              <a:t>The ruling elite feared Muhammad and his followers and began to persecute them</a:t>
            </a:r>
          </a:p>
          <a:p>
            <a:pPr lvl="1" eaLnBrk="1" hangingPunct="1"/>
            <a:endParaRPr lang="en-US" sz="2000" smtClean="0">
              <a:solidFill>
                <a:srgbClr val="0000FF"/>
              </a:solidFill>
            </a:endParaRPr>
          </a:p>
          <a:p>
            <a:pPr lvl="1" eaLnBrk="1" hangingPunct="1">
              <a:buFontTx/>
              <a:buNone/>
            </a:pPr>
            <a:endParaRPr lang="en-US" sz="2000" smtClean="0"/>
          </a:p>
          <a:p>
            <a:pPr eaLnBrk="1" hangingPunct="1"/>
            <a:r>
              <a:rPr lang="en-US" sz="2400" smtClean="0"/>
              <a:t>Muhammad's prestige grew much larger after the war and the subsequent surrender of the Meccans </a:t>
            </a:r>
          </a:p>
          <a:p>
            <a:pPr eaLnBrk="1" hangingPunct="1">
              <a:buFontTx/>
              <a:buNone/>
            </a:pPr>
            <a:endParaRPr lang="en-US" sz="2400" smtClean="0"/>
          </a:p>
        </p:txBody>
      </p:sp>
      <p:pic>
        <p:nvPicPr>
          <p:cNvPr id="9220" name="Picture 5" descr="ashora7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743200"/>
            <a:ext cx="164465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u="sng" smtClean="0">
                <a:solidFill>
                  <a:srgbClr val="008000"/>
                </a:solidFill>
              </a:rPr>
              <a:t>The Life of </a:t>
            </a:r>
            <a:r>
              <a:rPr lang="en-US" sz="4000" b="1" u="sng" smtClean="0">
                <a:solidFill>
                  <a:srgbClr val="008000"/>
                </a:solidFill>
              </a:rPr>
              <a:t>Muhammad:</a:t>
            </a:r>
            <a:br>
              <a:rPr lang="en-US" sz="4000" b="1" u="sng" smtClean="0">
                <a:solidFill>
                  <a:srgbClr val="008000"/>
                </a:solidFill>
              </a:rPr>
            </a:br>
            <a:r>
              <a:rPr lang="en-US" sz="2800" u="sng" smtClean="0">
                <a:solidFill>
                  <a:srgbClr val="008000"/>
                </a:solidFill>
              </a:rPr>
              <a:t>Conclusion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6934200" cy="5486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z="2800" smtClean="0"/>
              <a:t>Muhammad's life was cut short by his sudden </a:t>
            </a:r>
            <a:r>
              <a:rPr lang="en-US" sz="2800" i="1" smtClean="0"/>
              <a:t>death</a:t>
            </a:r>
            <a:r>
              <a:rPr lang="en-US" sz="2800" smtClean="0"/>
              <a:t> on June 8, 632 at about 60 years old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Within 100 years, Islam spread across the world, occupying more territory than the Roman Empire </a:t>
            </a:r>
          </a:p>
          <a:p>
            <a:pPr lvl="1" eaLnBrk="1" hangingPunct="1"/>
            <a:endParaRPr lang="en-US" sz="2400" smtClean="0">
              <a:solidFill>
                <a:srgbClr val="0000FF"/>
              </a:solidFill>
            </a:endParaRPr>
          </a:p>
          <a:p>
            <a:pPr eaLnBrk="1" hangingPunct="1"/>
            <a:endParaRPr lang="en-US" sz="2800" smtClean="0">
              <a:solidFill>
                <a:srgbClr val="0000FF"/>
              </a:solidFill>
            </a:endParaRPr>
          </a:p>
        </p:txBody>
      </p:sp>
      <p:pic>
        <p:nvPicPr>
          <p:cNvPr id="10244" name="Picture 5" descr="islam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819400"/>
            <a:ext cx="1598613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1258</Words>
  <Application>Microsoft Office PowerPoint</Application>
  <PresentationFormat>On-screen Show (4:3)</PresentationFormat>
  <Paragraphs>220</Paragraphs>
  <Slides>29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Default Design</vt:lpstr>
      <vt:lpstr>Understanding Islam: A Brief Introduction</vt:lpstr>
      <vt:lpstr>Islam Today: Demographics</vt:lpstr>
      <vt:lpstr>The Islamic Map</vt:lpstr>
      <vt:lpstr>Two Main Braches of Islam</vt:lpstr>
      <vt:lpstr>Understanding Muhammad: His Life and Times</vt:lpstr>
      <vt:lpstr>The Life of Muhammad: The early years </vt:lpstr>
      <vt:lpstr>The Life of Muhammad:  The Visions and the Message</vt:lpstr>
      <vt:lpstr>The Life of Muhammad: The Trouble </vt:lpstr>
      <vt:lpstr>The Life of Muhammad: Conclusion</vt:lpstr>
      <vt:lpstr>Koran (or the Qur'an)</vt:lpstr>
      <vt:lpstr>Koran (or the Qur'an)</vt:lpstr>
      <vt:lpstr>Koran (or the Qur'an)</vt:lpstr>
      <vt:lpstr>Muslims view other religions: </vt:lpstr>
      <vt:lpstr>The Five Pillars </vt:lpstr>
      <vt:lpstr>The Five Pillars</vt:lpstr>
      <vt:lpstr>Six Articles of Belief </vt:lpstr>
      <vt:lpstr>The Brief History of the Islamic World (in 4 parts)</vt:lpstr>
      <vt:lpstr>I. The Spread of Islam </vt:lpstr>
      <vt:lpstr>II. The Spread of Islam  and the first Renaissance:</vt:lpstr>
      <vt:lpstr>II. The Spread of Islam  and the first Renaissance: </vt:lpstr>
      <vt:lpstr>III. Christian vs. Muslim (The Crusaders) </vt:lpstr>
      <vt:lpstr>The Crusades</vt:lpstr>
      <vt:lpstr>IV. The Ottoman Empire</vt:lpstr>
      <vt:lpstr>Fundamentalism  vs. Liberalism  in Today’s Islamic States</vt:lpstr>
      <vt:lpstr>Liberalism in Islam </vt:lpstr>
      <vt:lpstr>Liberalism in Islam </vt:lpstr>
      <vt:lpstr>Liberalism in Islam </vt:lpstr>
      <vt:lpstr>Liberalism in Islam </vt:lpstr>
      <vt:lpstr>Criticism of Liberal Islam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Islam: A Brief Introduction</dc:title>
  <dc:creator>Desantis</dc:creator>
  <cp:lastModifiedBy>Windows User</cp:lastModifiedBy>
  <cp:revision>23</cp:revision>
  <dcterms:created xsi:type="dcterms:W3CDTF">2006-01-16T15:25:08Z</dcterms:created>
  <dcterms:modified xsi:type="dcterms:W3CDTF">2016-10-18T16:20:52Z</dcterms:modified>
</cp:coreProperties>
</file>