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81" r:id="rId3"/>
    <p:sldId id="280" r:id="rId4"/>
    <p:sldId id="283" r:id="rId5"/>
    <p:sldId id="293" r:id="rId6"/>
    <p:sldId id="284" r:id="rId7"/>
    <p:sldId id="286" r:id="rId8"/>
    <p:sldId id="291" r:id="rId9"/>
    <p:sldId id="292" r:id="rId10"/>
    <p:sldId id="285" r:id="rId11"/>
    <p:sldId id="290" r:id="rId12"/>
    <p:sldId id="301" r:id="rId13"/>
    <p:sldId id="302" r:id="rId14"/>
    <p:sldId id="288" r:id="rId15"/>
    <p:sldId id="287" r:id="rId16"/>
    <p:sldId id="294" r:id="rId17"/>
    <p:sldId id="295" r:id="rId18"/>
    <p:sldId id="296" r:id="rId19"/>
    <p:sldId id="297" r:id="rId20"/>
    <p:sldId id="298" r:id="rId21"/>
    <p:sldId id="299" r:id="rId22"/>
    <p:sldId id="300" r:id="rId23"/>
    <p:sldId id="282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76" d="100"/>
          <a:sy n="76" d="100"/>
        </p:scale>
        <p:origin x="-1206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9F7A86-9CE5-6948-9BE0-6EF35A99B472}" type="datetimeFigureOut">
              <a:rPr lang="en-US" smtClean="0"/>
              <a:t>10/17/2016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E12C99-E343-0C4B-8271-3B455F571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5930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25FB86-8BB1-8145-AD33-4F14D02596CB}" type="datetimeFigureOut">
              <a:rPr lang="en-US" smtClean="0"/>
              <a:t>10/17/2016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4DF076-D8B5-3E4A-B3DC-7F711BF25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334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27C7C-5D76-624B-85DA-58D22EED978B}" type="datetimeFigureOut">
              <a:rPr lang="en-US" smtClean="0"/>
              <a:t>10/17/2016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09069-19D2-F249-8D16-6355C72D5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111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27C7C-5D76-624B-85DA-58D22EED978B}" type="datetimeFigureOut">
              <a:rPr lang="en-US" smtClean="0"/>
              <a:t>10/17/2016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09069-19D2-F249-8D16-6355C72D5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996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27C7C-5D76-624B-85DA-58D22EED978B}" type="datetimeFigureOut">
              <a:rPr lang="en-US" smtClean="0"/>
              <a:t>10/17/2016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09069-19D2-F249-8D16-6355C72D5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113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27C7C-5D76-624B-85DA-58D22EED978B}" type="datetimeFigureOut">
              <a:rPr lang="en-US" smtClean="0"/>
              <a:t>10/17/2016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09069-19D2-F249-8D16-6355C72D5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722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27C7C-5D76-624B-85DA-58D22EED978B}" type="datetimeFigureOut">
              <a:rPr lang="en-US" smtClean="0"/>
              <a:t>10/17/2016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09069-19D2-F249-8D16-6355C72D5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767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27C7C-5D76-624B-85DA-58D22EED978B}" type="datetimeFigureOut">
              <a:rPr lang="en-US" smtClean="0"/>
              <a:t>10/17/2016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09069-19D2-F249-8D16-6355C72D5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291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27C7C-5D76-624B-85DA-58D22EED978B}" type="datetimeFigureOut">
              <a:rPr lang="en-US" smtClean="0"/>
              <a:t>10/17/2016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09069-19D2-F249-8D16-6355C72D5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448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27C7C-5D76-624B-85DA-58D22EED978B}" type="datetimeFigureOut">
              <a:rPr lang="en-US" smtClean="0"/>
              <a:t>10/17/2016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09069-19D2-F249-8D16-6355C72D5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22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27C7C-5D76-624B-85DA-58D22EED978B}" type="datetimeFigureOut">
              <a:rPr lang="en-US" smtClean="0"/>
              <a:t>10/17/2016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09069-19D2-F249-8D16-6355C72D5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496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27C7C-5D76-624B-85DA-58D22EED978B}" type="datetimeFigureOut">
              <a:rPr lang="en-US" smtClean="0"/>
              <a:t>10/17/2016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09069-19D2-F249-8D16-6355C72D5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14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27C7C-5D76-624B-85DA-58D22EED978B}" type="datetimeFigureOut">
              <a:rPr lang="en-US" smtClean="0"/>
              <a:t>10/17/2016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09069-19D2-F249-8D16-6355C72D5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555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327C7C-5D76-624B-85DA-58D22EED978B}" type="datetimeFigureOut">
              <a:rPr lang="en-US" smtClean="0"/>
              <a:t>10/17/2016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09069-19D2-F249-8D16-6355C72D5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208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4526" y="245764"/>
            <a:ext cx="5681578" cy="2112211"/>
          </a:xfrm>
        </p:spPr>
        <p:txBody>
          <a:bodyPr>
            <a:normAutofit/>
          </a:bodyPr>
          <a:lstStyle/>
          <a:p>
            <a:r>
              <a:rPr lang="en-US" sz="6000" dirty="0" smtClean="0">
                <a:latin typeface="Artistamp Medium"/>
                <a:cs typeface="Artistamp Medium"/>
              </a:rPr>
              <a:t>The </a:t>
            </a:r>
            <a:r>
              <a:rPr lang="en-US" sz="6000" dirty="0" smtClean="0">
                <a:latin typeface="Artistamp Medium"/>
                <a:cs typeface="Artistamp Medium"/>
              </a:rPr>
              <a:t>First </a:t>
            </a:r>
            <a:r>
              <a:rPr lang="en-US" sz="6000" dirty="0" smtClean="0">
                <a:latin typeface="Artistamp Medium"/>
                <a:cs typeface="Artistamp Medium"/>
              </a:rPr>
              <a:t>Muslims</a:t>
            </a:r>
            <a:endParaRPr lang="en-US" sz="6000" dirty="0">
              <a:latin typeface="Artistamp Medium"/>
              <a:cs typeface="Artistamp Medium"/>
            </a:endParaRPr>
          </a:p>
        </p:txBody>
      </p:sp>
      <p:pic>
        <p:nvPicPr>
          <p:cNvPr id="3" name="Picture 2" descr="im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21" y="2357975"/>
            <a:ext cx="78740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58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720257" cy="1143000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>
                <a:latin typeface="Artistamp Medium"/>
                <a:cs typeface="Artistamp Medium"/>
              </a:rPr>
              <a:t>The Teachings </a:t>
            </a:r>
            <a:br>
              <a:rPr lang="en-US" sz="3600" dirty="0" smtClean="0">
                <a:latin typeface="Artistamp Medium"/>
                <a:cs typeface="Artistamp Medium"/>
              </a:rPr>
            </a:br>
            <a:r>
              <a:rPr lang="en-US" sz="3600" dirty="0" smtClean="0">
                <a:latin typeface="Artistamp Medium"/>
                <a:cs typeface="Artistamp Medium"/>
              </a:rPr>
              <a:t>of Muhammad</a:t>
            </a:r>
            <a:endParaRPr lang="en-US" sz="3600" dirty="0">
              <a:latin typeface="Artistamp Medium"/>
              <a:cs typeface="Artistamp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" y="1143000"/>
            <a:ext cx="4720259" cy="57150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latin typeface="High Tower Text"/>
                <a:cs typeface="High Tower Text"/>
              </a:rPr>
              <a:t>Islam is a monotheistic religion</a:t>
            </a:r>
          </a:p>
          <a:p>
            <a:r>
              <a:rPr lang="en-US" dirty="0" smtClean="0">
                <a:latin typeface="High Tower Text"/>
                <a:cs typeface="High Tower Text"/>
              </a:rPr>
              <a:t>Allah is considered the all-powerful being who created the universe</a:t>
            </a:r>
          </a:p>
          <a:p>
            <a:r>
              <a:rPr lang="en-US" dirty="0" smtClean="0">
                <a:latin typeface="High Tower Text"/>
                <a:cs typeface="High Tower Text"/>
              </a:rPr>
              <a:t>Islam emphasizes salvation and offers hope in the afterlife</a:t>
            </a:r>
          </a:p>
          <a:p>
            <a:r>
              <a:rPr lang="en-US" dirty="0" smtClean="0">
                <a:latin typeface="High Tower Text"/>
                <a:cs typeface="High Tower Text"/>
              </a:rPr>
              <a:t>Muhammad is considered a prophet rather than a divine person</a:t>
            </a:r>
          </a:p>
          <a:p>
            <a:r>
              <a:rPr lang="en-US" dirty="0" smtClean="0">
                <a:latin typeface="High Tower Text"/>
                <a:cs typeface="High Tower Text"/>
              </a:rPr>
              <a:t>Muslims adhere to the </a:t>
            </a:r>
            <a:r>
              <a:rPr lang="en-US" dirty="0" smtClean="0">
                <a:solidFill>
                  <a:srgbClr val="FF0000"/>
                </a:solidFill>
                <a:latin typeface="High Tower Text"/>
                <a:cs typeface="High Tower Text"/>
              </a:rPr>
              <a:t>Five Pillars of Faith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744681" y="61054"/>
            <a:ext cx="4329097" cy="673589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rgbClr val="FF0000"/>
                </a:solidFill>
                <a:latin typeface="High Tower Text"/>
                <a:cs typeface="High Tower Text"/>
              </a:rPr>
              <a:t>FIVE PILLARS 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FF0000"/>
                </a:solidFill>
                <a:latin typeface="High Tower Text"/>
                <a:cs typeface="High Tower Text"/>
              </a:rPr>
              <a:t>OF FAITH</a:t>
            </a:r>
          </a:p>
          <a:p>
            <a:pPr marL="469900" lvl="1" indent="-457200">
              <a:buFont typeface="+mj-lt"/>
              <a:buAutoNum type="arabicPeriod"/>
            </a:pPr>
            <a:r>
              <a:rPr lang="en-US" dirty="0">
                <a:latin typeface="High Tower Text"/>
                <a:cs typeface="High Tower Text"/>
              </a:rPr>
              <a:t>Belief that there is no God but Allah, and Muhammad his Prophet</a:t>
            </a:r>
          </a:p>
          <a:p>
            <a:pPr marL="469900" lvl="1" indent="-457200">
              <a:buFont typeface="+mj-lt"/>
              <a:buAutoNum type="arabicPeriod"/>
            </a:pPr>
            <a:r>
              <a:rPr lang="en-US" dirty="0">
                <a:latin typeface="High Tower Text"/>
                <a:cs typeface="High Tower Text"/>
              </a:rPr>
              <a:t>Muslims must pray, facing the holy city of Mecca, five times a day</a:t>
            </a:r>
          </a:p>
          <a:p>
            <a:pPr marL="469900" lvl="1" indent="-457200">
              <a:buFont typeface="+mj-lt"/>
              <a:buAutoNum type="arabicPeriod"/>
            </a:pPr>
            <a:r>
              <a:rPr lang="en-US" dirty="0">
                <a:latin typeface="High Tower Text"/>
                <a:cs typeface="High Tower Text"/>
              </a:rPr>
              <a:t>Muslims must fast during the holy month of </a:t>
            </a:r>
            <a:r>
              <a:rPr lang="en-US" dirty="0">
                <a:solidFill>
                  <a:srgbClr val="FF0000"/>
                </a:solidFill>
                <a:latin typeface="High Tower Text"/>
                <a:cs typeface="High Tower Text"/>
              </a:rPr>
              <a:t>Ramadan</a:t>
            </a:r>
          </a:p>
          <a:p>
            <a:pPr marL="469900" lvl="1" indent="-457200">
              <a:buFont typeface="+mj-lt"/>
              <a:buAutoNum type="arabicPeriod"/>
            </a:pPr>
            <a:r>
              <a:rPr lang="en-US" dirty="0">
                <a:latin typeface="High Tower Text"/>
                <a:cs typeface="High Tower Text"/>
              </a:rPr>
              <a:t>The </a:t>
            </a:r>
            <a:r>
              <a:rPr lang="en-US" dirty="0">
                <a:solidFill>
                  <a:srgbClr val="FF0000"/>
                </a:solidFill>
                <a:latin typeface="High Tower Text"/>
                <a:cs typeface="High Tower Text"/>
              </a:rPr>
              <a:t>zakat</a:t>
            </a:r>
            <a:r>
              <a:rPr lang="en-US" dirty="0">
                <a:latin typeface="High Tower Text"/>
                <a:cs typeface="High Tower Text"/>
              </a:rPr>
              <a:t>, or tax for charity, must be paid</a:t>
            </a:r>
          </a:p>
          <a:p>
            <a:pPr marL="469900" lvl="1" indent="-457200">
              <a:buFont typeface="+mj-lt"/>
              <a:buAutoNum type="arabicPeriod"/>
            </a:pPr>
            <a:r>
              <a:rPr lang="en-US" dirty="0">
                <a:latin typeface="High Tower Text"/>
                <a:cs typeface="High Tower Text"/>
              </a:rPr>
              <a:t>Every Muslim (if able) must make a pilgrimage to Mecca once during their lifetime </a:t>
            </a:r>
            <a:r>
              <a:rPr lang="en-US" dirty="0" smtClean="0">
                <a:latin typeface="High Tower Text"/>
                <a:cs typeface="High Tower Text"/>
              </a:rPr>
              <a:t>known as a </a:t>
            </a:r>
            <a:r>
              <a:rPr lang="en-US" dirty="0" smtClean="0">
                <a:solidFill>
                  <a:srgbClr val="FF0000"/>
                </a:solidFill>
                <a:latin typeface="High Tower Text"/>
                <a:cs typeface="High Tower Text"/>
              </a:rPr>
              <a:t>hajj</a:t>
            </a:r>
            <a:endParaRPr lang="en-US" dirty="0">
              <a:solidFill>
                <a:srgbClr val="FF0000"/>
              </a:solidFill>
              <a:latin typeface="High Tower Text"/>
              <a:cs typeface="High Tower Text"/>
            </a:endParaRPr>
          </a:p>
        </p:txBody>
      </p:sp>
    </p:spTree>
    <p:extLst>
      <p:ext uri="{BB962C8B-B14F-4D97-AF65-F5344CB8AC3E}">
        <p14:creationId xmlns:p14="http://schemas.microsoft.com/office/powerpoint/2010/main" val="55599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dshahi Mosqu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8422"/>
            <a:ext cx="9144000" cy="59293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26259" y="2364245"/>
            <a:ext cx="2634769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700" dirty="0" smtClean="0">
                <a:solidFill>
                  <a:schemeClr val="bg1"/>
                </a:solidFill>
                <a:latin typeface="Artistamp Medium"/>
                <a:cs typeface="Artistamp Medium"/>
              </a:rPr>
              <a:t>Mosque</a:t>
            </a:r>
            <a:endParaRPr lang="en-US" sz="4700" dirty="0">
              <a:solidFill>
                <a:schemeClr val="bg1"/>
              </a:solidFill>
              <a:latin typeface="Artistamp Medium"/>
              <a:cs typeface="Artistamp Medium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88422"/>
            <a:ext cx="2634769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700" dirty="0" smtClean="0">
                <a:solidFill>
                  <a:schemeClr val="bg1"/>
                </a:solidFill>
                <a:latin typeface="Artistamp Medium"/>
                <a:cs typeface="Artistamp Medium"/>
              </a:rPr>
              <a:t>Minaret</a:t>
            </a:r>
            <a:endParaRPr lang="en-US" sz="4700" dirty="0">
              <a:solidFill>
                <a:schemeClr val="bg1"/>
              </a:solidFill>
              <a:latin typeface="Artistamp Medium"/>
              <a:cs typeface="Artistamp Medium"/>
            </a:endParaRPr>
          </a:p>
        </p:txBody>
      </p:sp>
      <p:cxnSp>
        <p:nvCxnSpPr>
          <p:cNvPr id="7" name="Straight Arrow Connector 6"/>
          <p:cNvCxnSpPr>
            <a:stCxn id="4" idx="2"/>
          </p:cNvCxnSpPr>
          <p:nvPr/>
        </p:nvCxnSpPr>
        <p:spPr>
          <a:xfrm rot="16200000" flipH="1">
            <a:off x="1258119" y="1163296"/>
            <a:ext cx="854916" cy="736384"/>
          </a:xfrm>
          <a:prstGeom prst="straightConnector1">
            <a:avLst/>
          </a:prstGeom>
          <a:ln w="44450">
            <a:solidFill>
              <a:schemeClr val="bg1"/>
            </a:solidFill>
            <a:tailEnd type="stealth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200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dshahi Mosqu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2905"/>
            <a:ext cx="9144000" cy="60921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99305" y="1551142"/>
            <a:ext cx="2634769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700" dirty="0" smtClean="0">
                <a:solidFill>
                  <a:schemeClr val="bg1"/>
                </a:solidFill>
                <a:latin typeface="Artistamp Medium"/>
                <a:cs typeface="Artistamp Medium"/>
              </a:rPr>
              <a:t>Mosque</a:t>
            </a:r>
            <a:endParaRPr lang="en-US" sz="4700" dirty="0">
              <a:solidFill>
                <a:schemeClr val="bg1"/>
              </a:solidFill>
              <a:latin typeface="Artistamp Medium"/>
              <a:cs typeface="Artistamp Medium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88422"/>
            <a:ext cx="2634769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700" dirty="0" smtClean="0">
                <a:solidFill>
                  <a:schemeClr val="bg1"/>
                </a:solidFill>
                <a:latin typeface="Artistamp Medium"/>
                <a:cs typeface="Artistamp Medium"/>
              </a:rPr>
              <a:t>Minaret</a:t>
            </a:r>
            <a:endParaRPr lang="en-US" sz="4700" dirty="0">
              <a:solidFill>
                <a:schemeClr val="bg1"/>
              </a:solidFill>
              <a:latin typeface="Artistamp Medium"/>
              <a:cs typeface="Artistamp Medium"/>
            </a:endParaRPr>
          </a:p>
        </p:txBody>
      </p:sp>
      <p:cxnSp>
        <p:nvCxnSpPr>
          <p:cNvPr id="8" name="Straight Arrow Connector 7"/>
          <p:cNvCxnSpPr>
            <a:stCxn id="7" idx="2"/>
          </p:cNvCxnSpPr>
          <p:nvPr/>
        </p:nvCxnSpPr>
        <p:spPr>
          <a:xfrm rot="5400000">
            <a:off x="690630" y="1332191"/>
            <a:ext cx="854916" cy="398594"/>
          </a:xfrm>
          <a:prstGeom prst="straightConnector1">
            <a:avLst/>
          </a:prstGeom>
          <a:ln w="44450">
            <a:solidFill>
              <a:schemeClr val="bg1"/>
            </a:solidFill>
            <a:tailEnd type="stealth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217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dshahi Mosqu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765"/>
            <a:ext cx="9144000" cy="617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25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3454868215_34da6a55fb_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8280"/>
            <a:ext cx="9144000" cy="61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91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3454868215_34da6a55fb_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8280"/>
            <a:ext cx="9144000" cy="61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32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7068" y="654570"/>
            <a:ext cx="4175872" cy="294767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" name="Picture 4" descr="Mosqu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069" y="4225307"/>
            <a:ext cx="3652930" cy="25729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2" y="4188870"/>
            <a:ext cx="4907067" cy="2682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High Tower Text"/>
                <a:cs typeface="High Tower Text"/>
              </a:rPr>
              <a:t>FIVE PILLARS OF FAITH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>
                <a:latin typeface="High Tower Text"/>
                <a:cs typeface="High Tower Text"/>
              </a:rPr>
              <a:t> </a:t>
            </a:r>
            <a:endParaRPr lang="en-US" sz="2000" dirty="0" smtClean="0">
              <a:latin typeface="High Tower Text"/>
              <a:cs typeface="High Tower Text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>
                <a:latin typeface="High Tower Text"/>
                <a:cs typeface="High Tower Text"/>
              </a:rPr>
              <a:t> </a:t>
            </a:r>
            <a:endParaRPr lang="en-US" sz="2000" dirty="0" smtClean="0">
              <a:latin typeface="High Tower Text"/>
              <a:cs typeface="High Tower Text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>
                <a:latin typeface="High Tower Text"/>
                <a:cs typeface="High Tower Text"/>
              </a:rPr>
              <a:t> </a:t>
            </a:r>
            <a:endParaRPr lang="en-US" sz="2000" dirty="0" smtClean="0">
              <a:latin typeface="High Tower Text"/>
              <a:cs typeface="High Tower Text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>
                <a:latin typeface="High Tower Text"/>
                <a:cs typeface="High Tower Text"/>
              </a:rPr>
              <a:t> </a:t>
            </a:r>
            <a:endParaRPr lang="en-US" sz="2000" dirty="0" smtClean="0">
              <a:latin typeface="High Tower Text"/>
              <a:cs typeface="High Tower Text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>
                <a:latin typeface="High Tower Text"/>
                <a:cs typeface="High Tower Text"/>
              </a:rPr>
              <a:t> </a:t>
            </a:r>
            <a:endParaRPr lang="en-US" sz="2000" dirty="0" smtClean="0">
              <a:latin typeface="High Tower Text"/>
              <a:cs typeface="High Tower Tex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49216" y="4888364"/>
            <a:ext cx="2369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___________________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171943" y="4166702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______________</a:t>
            </a:r>
            <a:endParaRPr lang="en-US" dirty="0"/>
          </a:p>
        </p:txBody>
      </p:sp>
      <p:cxnSp>
        <p:nvCxnSpPr>
          <p:cNvPr id="10" name="Straight Arrow Connector 9"/>
          <p:cNvCxnSpPr>
            <a:stCxn id="7" idx="2"/>
          </p:cNvCxnSpPr>
          <p:nvPr/>
        </p:nvCxnSpPr>
        <p:spPr>
          <a:xfrm>
            <a:off x="6233720" y="5257696"/>
            <a:ext cx="284257" cy="473227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7072190" y="4536034"/>
            <a:ext cx="732930" cy="473227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654570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Artistamp Medium"/>
                <a:cs typeface="Artistamp Medium"/>
              </a:rPr>
              <a:t>The Teachings of Muhammad</a:t>
            </a:r>
            <a:endParaRPr lang="en-US" sz="3600" dirty="0">
              <a:latin typeface="Artistamp Medium"/>
              <a:cs typeface="Artistamp Medium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-2" y="674155"/>
            <a:ext cx="4907069" cy="3330671"/>
          </a:xfrm>
        </p:spPr>
        <p:txBody>
          <a:bodyPr>
            <a:noAutofit/>
          </a:bodyPr>
          <a:lstStyle/>
          <a:p>
            <a:pPr marL="223838" indent="-223838"/>
            <a:r>
              <a:rPr lang="en-US" sz="1800" dirty="0" smtClean="0">
                <a:latin typeface="High Tower Text"/>
                <a:cs typeface="High Tower Text"/>
              </a:rPr>
              <a:t>Islam is a _______________________ religion</a:t>
            </a:r>
          </a:p>
          <a:p>
            <a:pPr marL="223838" indent="-223838"/>
            <a:r>
              <a:rPr lang="en-US" sz="1800" dirty="0" smtClean="0">
                <a:latin typeface="High Tower Text"/>
                <a:cs typeface="High Tower Text"/>
              </a:rPr>
              <a:t>____________ is considered the all-powerful being who _____________________________________</a:t>
            </a:r>
          </a:p>
          <a:p>
            <a:pPr marL="223838" indent="-223838"/>
            <a:r>
              <a:rPr lang="en-US" sz="1800" dirty="0" smtClean="0">
                <a:latin typeface="High Tower Text"/>
                <a:cs typeface="High Tower Text"/>
              </a:rPr>
              <a:t>Islam emphasizes _____________________________ ________________________________________________</a:t>
            </a:r>
          </a:p>
          <a:p>
            <a:pPr marL="223838" indent="-223838"/>
            <a:r>
              <a:rPr lang="en-US" sz="1800" dirty="0" smtClean="0">
                <a:latin typeface="High Tower Text"/>
                <a:cs typeface="High Tower Text"/>
              </a:rPr>
              <a:t>Muhammad is considered a __________________, similar to Moses, rather than a divine person</a:t>
            </a:r>
          </a:p>
          <a:p>
            <a:pPr marL="223838" indent="-223838"/>
            <a:r>
              <a:rPr lang="en-US" sz="1800" dirty="0" smtClean="0">
                <a:latin typeface="High Tower Text"/>
                <a:cs typeface="High Tower Text"/>
              </a:rPr>
              <a:t>The _______________ consists of _______ chapters and is the ______________________________________</a:t>
            </a:r>
          </a:p>
          <a:p>
            <a:pPr marL="223838" indent="-223838"/>
            <a:r>
              <a:rPr lang="en-US" sz="1800" dirty="0" smtClean="0">
                <a:latin typeface="High Tower Text"/>
                <a:cs typeface="High Tower Text"/>
              </a:rPr>
              <a:t>Describe </a:t>
            </a:r>
            <a:r>
              <a:rPr lang="en-US" sz="1800" u="sng" dirty="0" err="1" smtClean="0">
                <a:latin typeface="High Tower Text"/>
                <a:cs typeface="High Tower Text"/>
              </a:rPr>
              <a:t>shari’ah</a:t>
            </a:r>
            <a:r>
              <a:rPr lang="en-US" sz="1800" dirty="0" smtClean="0">
                <a:latin typeface="High Tower Text"/>
                <a:cs typeface="High Tower Text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07065" y="3589528"/>
            <a:ext cx="4175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Map above: Label the Arabian Peninsula, Mecca, and Medina and draw Muhammad’s hajj in AD 610</a:t>
            </a:r>
          </a:p>
          <a:p>
            <a:r>
              <a:rPr lang="en-US" sz="1200" dirty="0" smtClean="0"/>
              <a:t>Image below: Label the two parts of a Muslim place of worship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13386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426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287949" cy="1143000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>
                <a:latin typeface="Artistamp Medium"/>
                <a:cs typeface="Artistamp Medium"/>
              </a:rPr>
              <a:t>The Arab People of the Arabian Peninsula</a:t>
            </a:r>
            <a:endParaRPr lang="en-US" sz="3600" dirty="0">
              <a:latin typeface="Artistamp Medium"/>
              <a:cs typeface="Artistamp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" y="1143000"/>
            <a:ext cx="4720259" cy="57150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latin typeface="High Tower Text"/>
                <a:cs typeface="High Tower Text"/>
              </a:rPr>
              <a:t>______________ people known as </a:t>
            </a:r>
            <a:r>
              <a:rPr lang="en-US" dirty="0" smtClean="0">
                <a:solidFill>
                  <a:srgbClr val="FF0000"/>
                </a:solidFill>
                <a:latin typeface="High Tower Text"/>
                <a:cs typeface="High Tower Text"/>
              </a:rPr>
              <a:t>____________ </a:t>
            </a:r>
            <a:r>
              <a:rPr lang="en-US" dirty="0" smtClean="0">
                <a:latin typeface="High Tower Text"/>
                <a:cs typeface="High Tower Text"/>
              </a:rPr>
              <a:t>arose in the Arabian Peninsula and began spread their influence in the ____________________</a:t>
            </a:r>
          </a:p>
          <a:p>
            <a:r>
              <a:rPr lang="en-US" dirty="0" smtClean="0">
                <a:latin typeface="High Tower Text"/>
                <a:cs typeface="High Tower Text"/>
              </a:rPr>
              <a:t>Why was the environment of the Arabian Peninsula so harsh?</a:t>
            </a:r>
          </a:p>
          <a:p>
            <a:endParaRPr lang="en-US" dirty="0" smtClean="0">
              <a:latin typeface="High Tower Text"/>
              <a:cs typeface="High Tower Text"/>
            </a:endParaRPr>
          </a:p>
          <a:p>
            <a:endParaRPr lang="en-US" dirty="0">
              <a:latin typeface="High Tower Text"/>
              <a:cs typeface="High Tower Text"/>
            </a:endParaRPr>
          </a:p>
          <a:p>
            <a:r>
              <a:rPr lang="en-US" dirty="0" smtClean="0">
                <a:latin typeface="High Tower Text"/>
                <a:cs typeface="High Tower Text"/>
              </a:rPr>
              <a:t>Describe Arabian societies.</a:t>
            </a:r>
            <a:endParaRPr lang="en-US" dirty="0">
              <a:latin typeface="High Tower Text"/>
              <a:cs typeface="High Tower Text"/>
            </a:endParaRPr>
          </a:p>
          <a:p>
            <a:pPr marL="0" indent="0">
              <a:buNone/>
            </a:pPr>
            <a:endParaRPr lang="en-US" dirty="0" smtClean="0">
              <a:latin typeface="High Tower Text"/>
              <a:cs typeface="High Tower Text"/>
            </a:endParaRPr>
          </a:p>
          <a:p>
            <a:pPr marL="0" indent="0">
              <a:buNone/>
            </a:pPr>
            <a:r>
              <a:rPr lang="en-US" dirty="0">
                <a:latin typeface="High Tower Text"/>
                <a:cs typeface="High Tower Text"/>
              </a:rPr>
              <a:t> </a:t>
            </a:r>
            <a:endParaRPr lang="en-US" dirty="0" smtClean="0">
              <a:latin typeface="High Tower Text"/>
              <a:cs typeface="High Tower Text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720257" y="3907518"/>
            <a:ext cx="4432379" cy="295048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High Tower Text"/>
                <a:cs typeface="High Tower Text"/>
              </a:rPr>
              <a:t>Arabs lived as ____________, _________________, and later as ____________ as they used the ____________ to traverse the deserts to carry goods along the _________________ from the Indian Ocean to the Mediterranean</a:t>
            </a:r>
          </a:p>
        </p:txBody>
      </p:sp>
      <p:pic>
        <p:nvPicPr>
          <p:cNvPr id="6" name="Picture 5" descr="the-arab-conquest-umayyad-and-fatimid_lebanon_arabconquest_map_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036" y="351518"/>
            <a:ext cx="4038600" cy="3556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142814" y="2356722"/>
            <a:ext cx="598406" cy="24422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>
                <a:solidFill>
                  <a:schemeClr val="tx1"/>
                </a:solidFill>
              </a:rPr>
              <a:t>Medina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52725" y="2667865"/>
            <a:ext cx="537343" cy="24422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>
                <a:solidFill>
                  <a:schemeClr val="tx1"/>
                </a:solidFill>
              </a:rPr>
              <a:t>Mecca</a:t>
            </a:r>
            <a:endParaRPr lang="en-US" sz="105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31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720257" cy="1143000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>
                <a:latin typeface="Artistamp Medium"/>
                <a:cs typeface="Artistamp Medium"/>
              </a:rPr>
              <a:t>Early religion of the Arab Peoples</a:t>
            </a:r>
            <a:endParaRPr lang="en-US" sz="3600" dirty="0">
              <a:latin typeface="Artistamp Medium"/>
              <a:cs typeface="Artistamp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" y="1143000"/>
            <a:ext cx="4720259" cy="57150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latin typeface="High Tower Text"/>
                <a:cs typeface="High Tower Text"/>
              </a:rPr>
              <a:t>What was the religion of the early Arabs like?</a:t>
            </a:r>
          </a:p>
          <a:p>
            <a:endParaRPr lang="en-US" dirty="0">
              <a:latin typeface="High Tower Text"/>
              <a:cs typeface="High Tower Text"/>
            </a:endParaRPr>
          </a:p>
          <a:p>
            <a:endParaRPr lang="en-US" dirty="0" smtClean="0">
              <a:latin typeface="High Tower Text"/>
              <a:cs typeface="High Tower Text"/>
            </a:endParaRPr>
          </a:p>
          <a:p>
            <a:r>
              <a:rPr lang="en-US" dirty="0" smtClean="0">
                <a:latin typeface="High Tower Text"/>
                <a:cs typeface="High Tower Text"/>
              </a:rPr>
              <a:t>All Arab tribes worshiped at a black meteorite known as the </a:t>
            </a:r>
            <a:r>
              <a:rPr lang="en-US" dirty="0" smtClean="0">
                <a:solidFill>
                  <a:srgbClr val="FF0000"/>
                </a:solidFill>
                <a:latin typeface="High Tower Text"/>
                <a:cs typeface="High Tower Text"/>
              </a:rPr>
              <a:t>________________ </a:t>
            </a:r>
            <a:r>
              <a:rPr lang="en-US" dirty="0" smtClean="0">
                <a:latin typeface="High Tower Text"/>
                <a:cs typeface="High Tower Text"/>
              </a:rPr>
              <a:t>which had been placed at a shrine called the </a:t>
            </a:r>
            <a:r>
              <a:rPr lang="en-US" dirty="0" smtClean="0">
                <a:solidFill>
                  <a:srgbClr val="FF0000"/>
                </a:solidFill>
                <a:latin typeface="High Tower Text"/>
                <a:cs typeface="High Tower Text"/>
              </a:rPr>
              <a:t>________ </a:t>
            </a:r>
            <a:r>
              <a:rPr lang="en-US" dirty="0" smtClean="0">
                <a:latin typeface="High Tower Text"/>
                <a:cs typeface="High Tower Text"/>
              </a:rPr>
              <a:t>in the city of </a:t>
            </a:r>
            <a:r>
              <a:rPr lang="en-US" dirty="0" smtClean="0">
                <a:solidFill>
                  <a:srgbClr val="FF0000"/>
                </a:solidFill>
                <a:latin typeface="High Tower Text"/>
                <a:cs typeface="High Tower Text"/>
              </a:rPr>
              <a:t>__________</a:t>
            </a:r>
            <a:endParaRPr lang="en-US" dirty="0" smtClean="0">
              <a:latin typeface="High Tower Text"/>
              <a:cs typeface="High Tower Text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720257" y="3907518"/>
            <a:ext cx="4432379" cy="2950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>
              <a:latin typeface="High Tower Text"/>
              <a:cs typeface="High Tower Text"/>
            </a:endParaRPr>
          </a:p>
        </p:txBody>
      </p:sp>
      <p:pic>
        <p:nvPicPr>
          <p:cNvPr id="9" name="Picture 8" descr="imag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7" r="14320"/>
          <a:stretch/>
        </p:blipFill>
        <p:spPr>
          <a:xfrm>
            <a:off x="4720257" y="3907519"/>
            <a:ext cx="4423742" cy="29504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0257" y="1522367"/>
            <a:ext cx="4423742" cy="228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152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287949" cy="1143000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>
                <a:latin typeface="Artistamp Medium"/>
                <a:cs typeface="Artistamp Medium"/>
              </a:rPr>
              <a:t>The Arab People of the Arabian Peninsula</a:t>
            </a:r>
            <a:endParaRPr lang="en-US" sz="3600" dirty="0">
              <a:latin typeface="Artistamp Medium"/>
              <a:cs typeface="Artistamp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" y="1143000"/>
            <a:ext cx="4720259" cy="57150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latin typeface="High Tower Text"/>
                <a:cs typeface="High Tower Text"/>
              </a:rPr>
              <a:t>Nomadic people known as </a:t>
            </a:r>
            <a:r>
              <a:rPr lang="en-US" dirty="0" smtClean="0">
                <a:solidFill>
                  <a:srgbClr val="FF0000"/>
                </a:solidFill>
                <a:latin typeface="High Tower Text"/>
                <a:cs typeface="High Tower Text"/>
              </a:rPr>
              <a:t>Arabs</a:t>
            </a:r>
            <a:r>
              <a:rPr lang="en-US" dirty="0" smtClean="0">
                <a:latin typeface="High Tower Text"/>
                <a:cs typeface="High Tower Text"/>
              </a:rPr>
              <a:t> arose in the Arabian Peninsula and began spread their influence in the 7</a:t>
            </a:r>
            <a:r>
              <a:rPr lang="en-US" baseline="30000" dirty="0" smtClean="0">
                <a:latin typeface="High Tower Text"/>
                <a:cs typeface="High Tower Text"/>
              </a:rPr>
              <a:t>th</a:t>
            </a:r>
            <a:r>
              <a:rPr lang="en-US" dirty="0" smtClean="0">
                <a:latin typeface="High Tower Text"/>
                <a:cs typeface="High Tower Text"/>
              </a:rPr>
              <a:t> century AD</a:t>
            </a:r>
          </a:p>
          <a:p>
            <a:r>
              <a:rPr lang="en-US" dirty="0" smtClean="0">
                <a:latin typeface="High Tower Text"/>
                <a:cs typeface="High Tower Text"/>
              </a:rPr>
              <a:t>The harsh environment of the Arabian Peninsula was mostly desert with few rivers and lakes</a:t>
            </a:r>
          </a:p>
          <a:p>
            <a:r>
              <a:rPr lang="en-US" dirty="0" smtClean="0">
                <a:latin typeface="High Tower Text"/>
                <a:cs typeface="High Tower Text"/>
              </a:rPr>
              <a:t>Arabs lived in individual tribes ruled by a </a:t>
            </a:r>
            <a:r>
              <a:rPr lang="en-US" dirty="0" smtClean="0">
                <a:solidFill>
                  <a:srgbClr val="FF0000"/>
                </a:solidFill>
                <a:latin typeface="High Tower Text"/>
                <a:cs typeface="High Tower Text"/>
              </a:rPr>
              <a:t>sheikh</a:t>
            </a:r>
            <a:r>
              <a:rPr lang="en-US" dirty="0" smtClean="0">
                <a:latin typeface="High Tower Text"/>
                <a:cs typeface="High Tower Text"/>
              </a:rPr>
              <a:t> who was chosen from one of the leading families by a council of elders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720257" y="3907518"/>
            <a:ext cx="4432379" cy="295048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High Tower Text"/>
                <a:cs typeface="High Tower Text"/>
              </a:rPr>
              <a:t>Arabs lived as farmers, sheepherders, and later traders as they used the camel to traverse the deserts to carry goods along the Silk </a:t>
            </a:r>
            <a:r>
              <a:rPr lang="en-US" dirty="0">
                <a:latin typeface="High Tower Text"/>
                <a:cs typeface="High Tower Text"/>
              </a:rPr>
              <a:t>R</a:t>
            </a:r>
            <a:r>
              <a:rPr lang="en-US" dirty="0" smtClean="0">
                <a:latin typeface="High Tower Text"/>
                <a:cs typeface="High Tower Text"/>
              </a:rPr>
              <a:t>oad from the Indian Ocean to the Mediterranean</a:t>
            </a:r>
          </a:p>
        </p:txBody>
      </p:sp>
      <p:pic>
        <p:nvPicPr>
          <p:cNvPr id="6" name="Picture 5" descr="the-arab-conquest-umayyad-and-fatimid_lebanon_arabconquest_map_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036" y="351518"/>
            <a:ext cx="4038600" cy="3556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142814" y="2356722"/>
            <a:ext cx="598406" cy="24422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>
                <a:solidFill>
                  <a:schemeClr val="tx1"/>
                </a:solidFill>
              </a:rPr>
              <a:t>Medina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52725" y="2667865"/>
            <a:ext cx="537343" cy="24422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>
                <a:solidFill>
                  <a:schemeClr val="tx1"/>
                </a:solidFill>
              </a:rPr>
              <a:t>Mecca</a:t>
            </a:r>
            <a:endParaRPr lang="en-US" sz="105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494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720257" cy="1143000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>
                <a:latin typeface="Artistamp Medium"/>
                <a:cs typeface="Artistamp Medium"/>
              </a:rPr>
              <a:t>The Teachings </a:t>
            </a:r>
            <a:br>
              <a:rPr lang="en-US" sz="3600" dirty="0" smtClean="0">
                <a:latin typeface="Artistamp Medium"/>
                <a:cs typeface="Artistamp Medium"/>
              </a:rPr>
            </a:br>
            <a:r>
              <a:rPr lang="en-US" sz="3600" dirty="0" smtClean="0">
                <a:latin typeface="Artistamp Medium"/>
                <a:cs typeface="Artistamp Medium"/>
              </a:rPr>
              <a:t>of Muhammad</a:t>
            </a:r>
            <a:endParaRPr lang="en-US" sz="3600" dirty="0">
              <a:latin typeface="Artistamp Medium"/>
              <a:cs typeface="Artistamp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" y="1143000"/>
            <a:ext cx="5178040" cy="57150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High Tower Text"/>
                <a:cs typeface="High Tower Text"/>
              </a:rPr>
              <a:t>Describe the life of Islam’s founder, ___________________</a:t>
            </a:r>
            <a:endParaRPr lang="en-US" dirty="0">
              <a:latin typeface="High Tower Text"/>
              <a:cs typeface="High Tower Text"/>
            </a:endParaRPr>
          </a:p>
          <a:p>
            <a:pPr lvl="1"/>
            <a:r>
              <a:rPr lang="en-US" dirty="0" smtClean="0">
                <a:latin typeface="High Tower Text"/>
                <a:cs typeface="High Tower Text"/>
              </a:rPr>
              <a:t> </a:t>
            </a:r>
          </a:p>
          <a:p>
            <a:pPr lvl="1"/>
            <a:endParaRPr lang="en-US" dirty="0">
              <a:latin typeface="High Tower Text"/>
              <a:cs typeface="High Tower Text"/>
            </a:endParaRPr>
          </a:p>
          <a:p>
            <a:pPr lvl="1"/>
            <a:endParaRPr lang="en-US" dirty="0" smtClean="0">
              <a:latin typeface="High Tower Text"/>
              <a:cs typeface="High Tower Text"/>
            </a:endParaRPr>
          </a:p>
          <a:p>
            <a:pPr lvl="1"/>
            <a:r>
              <a:rPr lang="en-US" dirty="0">
                <a:latin typeface="High Tower Text"/>
                <a:cs typeface="High Tower Text"/>
              </a:rPr>
              <a:t> </a:t>
            </a:r>
            <a:endParaRPr lang="en-US" dirty="0" smtClean="0">
              <a:latin typeface="High Tower Text"/>
              <a:cs typeface="High Tower Text"/>
            </a:endParaRPr>
          </a:p>
          <a:p>
            <a:pPr lvl="1"/>
            <a:endParaRPr lang="en-US" dirty="0">
              <a:latin typeface="High Tower Text"/>
              <a:cs typeface="High Tower Text"/>
            </a:endParaRPr>
          </a:p>
          <a:p>
            <a:pPr lvl="1"/>
            <a:endParaRPr lang="en-US" dirty="0" smtClean="0">
              <a:latin typeface="High Tower Text"/>
              <a:cs typeface="High Tower Text"/>
            </a:endParaRPr>
          </a:p>
          <a:p>
            <a:r>
              <a:rPr lang="en-US" dirty="0" smtClean="0">
                <a:latin typeface="High Tower Text"/>
                <a:cs typeface="High Tower Text"/>
              </a:rPr>
              <a:t>According to Islamic teachings, Muhammad received	___________________ _____________________________ _____________________________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823880" y="2955061"/>
            <a:ext cx="4328756" cy="390293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High Tower Text"/>
                <a:cs typeface="High Tower Text"/>
              </a:rPr>
              <a:t>Muhammad had believed that Allah had revealed himself through __________ and ____________ and that Allah was providing his final revelations to him</a:t>
            </a:r>
          </a:p>
          <a:p>
            <a:pPr marL="342900" lvl="1" indent="-342900">
              <a:buFont typeface="Arial"/>
              <a:buChar char="•"/>
            </a:pPr>
            <a:r>
              <a:rPr lang="en-US" sz="3200" dirty="0">
                <a:latin typeface="High Tower Text"/>
                <a:cs typeface="High Tower Text"/>
              </a:rPr>
              <a:t>He founded the religion of </a:t>
            </a:r>
            <a:r>
              <a:rPr lang="en-US" sz="3200" dirty="0" smtClean="0">
                <a:solidFill>
                  <a:srgbClr val="FF0000"/>
                </a:solidFill>
                <a:latin typeface="High Tower Text"/>
                <a:cs typeface="High Tower Text"/>
              </a:rPr>
              <a:t>__________ </a:t>
            </a:r>
            <a:r>
              <a:rPr lang="en-US" sz="3200" dirty="0" smtClean="0">
                <a:latin typeface="High Tower Text"/>
                <a:cs typeface="High Tower Text"/>
              </a:rPr>
              <a:t>which means:</a:t>
            </a:r>
          </a:p>
          <a:p>
            <a:pPr marL="0" lvl="1" indent="0">
              <a:buNone/>
            </a:pPr>
            <a:endParaRPr lang="en-US" sz="3200" dirty="0">
              <a:latin typeface="High Tower Text"/>
              <a:cs typeface="High Tower Text"/>
            </a:endParaRPr>
          </a:p>
          <a:p>
            <a:pPr marL="0" lvl="1" indent="0">
              <a:buNone/>
            </a:pPr>
            <a:r>
              <a:rPr lang="en-US" sz="3200" dirty="0" smtClean="0">
                <a:latin typeface="High Tower Text"/>
                <a:cs typeface="High Tower Text"/>
              </a:rPr>
              <a:t> </a:t>
            </a:r>
            <a:endParaRPr lang="en-US" sz="3200" dirty="0">
              <a:latin typeface="High Tower Text"/>
              <a:cs typeface="High Tower Tex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8038" y="1"/>
            <a:ext cx="3944920" cy="296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18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720257" cy="1143000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>
                <a:latin typeface="Artistamp Medium"/>
                <a:cs typeface="Artistamp Medium"/>
              </a:rPr>
              <a:t>The Teachings </a:t>
            </a:r>
            <a:br>
              <a:rPr lang="en-US" sz="3600" dirty="0" smtClean="0">
                <a:latin typeface="Artistamp Medium"/>
                <a:cs typeface="Artistamp Medium"/>
              </a:rPr>
            </a:br>
            <a:r>
              <a:rPr lang="en-US" sz="3600" dirty="0" smtClean="0">
                <a:latin typeface="Artistamp Medium"/>
                <a:cs typeface="Artistamp Medium"/>
              </a:rPr>
              <a:t>of Muhammad</a:t>
            </a:r>
            <a:endParaRPr lang="en-US" sz="3600" dirty="0">
              <a:latin typeface="Artistamp Medium"/>
              <a:cs typeface="Artistamp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" y="1143000"/>
            <a:ext cx="4720259" cy="57150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latin typeface="High Tower Text"/>
                <a:cs typeface="High Tower Text"/>
              </a:rPr>
              <a:t>The revelations were written down in the holy book of Islam, the </a:t>
            </a:r>
            <a:r>
              <a:rPr lang="en-US" dirty="0" smtClean="0">
                <a:solidFill>
                  <a:srgbClr val="FF0000"/>
                </a:solidFill>
                <a:latin typeface="High Tower Text"/>
                <a:cs typeface="High Tower Text"/>
              </a:rPr>
              <a:t>______________</a:t>
            </a:r>
          </a:p>
          <a:p>
            <a:r>
              <a:rPr lang="en-US" dirty="0" smtClean="0">
                <a:solidFill>
                  <a:srgbClr val="000000"/>
                </a:solidFill>
                <a:latin typeface="High Tower Text"/>
                <a:cs typeface="High Tower Text"/>
              </a:rPr>
              <a:t>What happened after Muhammad and his </a:t>
            </a:r>
            <a:r>
              <a:rPr lang="en-US" dirty="0">
                <a:solidFill>
                  <a:srgbClr val="000000"/>
                </a:solidFill>
                <a:latin typeface="High Tower Text"/>
                <a:cs typeface="High Tower Text"/>
              </a:rPr>
              <a:t>followers </a:t>
            </a:r>
            <a:r>
              <a:rPr lang="en-US" dirty="0" smtClean="0">
                <a:solidFill>
                  <a:srgbClr val="000000"/>
                </a:solidFill>
                <a:latin typeface="High Tower Text"/>
                <a:cs typeface="High Tower Text"/>
              </a:rPr>
              <a:t>faced </a:t>
            </a:r>
            <a:r>
              <a:rPr lang="en-US" dirty="0">
                <a:solidFill>
                  <a:srgbClr val="000000"/>
                </a:solidFill>
                <a:latin typeface="High Tower Text"/>
                <a:cs typeface="High Tower Text"/>
              </a:rPr>
              <a:t>persecution for </a:t>
            </a:r>
            <a:r>
              <a:rPr lang="en-US" dirty="0" smtClean="0">
                <a:solidFill>
                  <a:srgbClr val="000000"/>
                </a:solidFill>
                <a:latin typeface="High Tower Text"/>
                <a:cs typeface="High Tower Text"/>
              </a:rPr>
              <a:t>their beliefs?</a:t>
            </a:r>
          </a:p>
          <a:p>
            <a:endParaRPr lang="en-US" dirty="0">
              <a:solidFill>
                <a:srgbClr val="000000"/>
              </a:solidFill>
              <a:latin typeface="High Tower Text"/>
              <a:cs typeface="High Tower Text"/>
            </a:endParaRPr>
          </a:p>
          <a:p>
            <a:pPr marL="0" indent="0">
              <a:buNone/>
            </a:pPr>
            <a:endParaRPr lang="en-US" dirty="0" smtClean="0">
              <a:solidFill>
                <a:srgbClr val="FF0000"/>
              </a:solidFill>
              <a:latin typeface="High Tower Text"/>
              <a:cs typeface="High Tower Text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High Tower Text"/>
                <a:cs typeface="High Tower Text"/>
              </a:rPr>
              <a:t>What is this date important in Islam?</a:t>
            </a:r>
          </a:p>
          <a:p>
            <a:endParaRPr lang="en-US" dirty="0" smtClean="0">
              <a:solidFill>
                <a:srgbClr val="000000"/>
              </a:solidFill>
              <a:latin typeface="High Tower Text"/>
              <a:cs typeface="High Tower Text"/>
            </a:endParaRPr>
          </a:p>
          <a:p>
            <a:r>
              <a:rPr lang="en-US" dirty="0">
                <a:latin typeface="High Tower Text"/>
                <a:cs typeface="High Tower Text"/>
              </a:rPr>
              <a:t>Muhammad quickly gained more followers in Medina as well as </a:t>
            </a:r>
            <a:r>
              <a:rPr lang="en-US" dirty="0" smtClean="0">
                <a:latin typeface="High Tower Text"/>
                <a:cs typeface="High Tower Text"/>
              </a:rPr>
              <a:t>________________________ ________________________________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720257" y="2955061"/>
            <a:ext cx="4432379" cy="3902939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High Tower Text"/>
                <a:cs typeface="High Tower Text"/>
              </a:rPr>
              <a:t>What happened in AD 630? </a:t>
            </a:r>
          </a:p>
          <a:p>
            <a:endParaRPr lang="en-US" dirty="0">
              <a:latin typeface="High Tower Text"/>
              <a:cs typeface="High Tower Text"/>
            </a:endParaRPr>
          </a:p>
          <a:p>
            <a:endParaRPr lang="en-US" dirty="0" smtClean="0">
              <a:latin typeface="High Tower Text"/>
              <a:cs typeface="High Tower Text"/>
            </a:endParaRPr>
          </a:p>
          <a:p>
            <a:endParaRPr lang="en-US" dirty="0">
              <a:latin typeface="High Tower Text"/>
              <a:cs typeface="High Tower Text"/>
            </a:endParaRPr>
          </a:p>
          <a:p>
            <a:endParaRPr lang="en-US" dirty="0" smtClean="0">
              <a:latin typeface="High Tower Text"/>
              <a:cs typeface="High Tower Text"/>
            </a:endParaRPr>
          </a:p>
          <a:p>
            <a:r>
              <a:rPr lang="en-US" dirty="0" smtClean="0">
                <a:latin typeface="High Tower Text"/>
                <a:cs typeface="High Tower Text"/>
              </a:rPr>
              <a:t>This ________________________ became the basis for the requirement that Muslims participate in a </a:t>
            </a:r>
            <a:r>
              <a:rPr lang="en-US" dirty="0" smtClean="0">
                <a:solidFill>
                  <a:srgbClr val="FF0000"/>
                </a:solidFill>
                <a:latin typeface="High Tower Text"/>
                <a:cs typeface="High Tower Text"/>
              </a:rPr>
              <a:t>________ at least </a:t>
            </a:r>
            <a:r>
              <a:rPr lang="en-US" dirty="0" smtClean="0">
                <a:latin typeface="High Tower Text"/>
                <a:cs typeface="High Tower Text"/>
              </a:rPr>
              <a:t>once in their lifetime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6270" y="0"/>
            <a:ext cx="4527729" cy="294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405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720257" cy="1143000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>
                <a:latin typeface="Artistamp Medium"/>
                <a:cs typeface="Artistamp Medium"/>
              </a:rPr>
              <a:t>The Teachings </a:t>
            </a:r>
            <a:br>
              <a:rPr lang="en-US" sz="3600" dirty="0" smtClean="0">
                <a:latin typeface="Artistamp Medium"/>
                <a:cs typeface="Artistamp Medium"/>
              </a:rPr>
            </a:br>
            <a:r>
              <a:rPr lang="en-US" sz="3600" dirty="0" smtClean="0">
                <a:latin typeface="Artistamp Medium"/>
                <a:cs typeface="Artistamp Medium"/>
              </a:rPr>
              <a:t>of Muhammad</a:t>
            </a:r>
            <a:endParaRPr lang="en-US" sz="3600" dirty="0">
              <a:latin typeface="Artistamp Medium"/>
              <a:cs typeface="Artistamp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" y="1143000"/>
            <a:ext cx="4720259" cy="57150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latin typeface="High Tower Text"/>
                <a:cs typeface="High Tower Text"/>
              </a:rPr>
              <a:t>Islam is a monotheistic religion</a:t>
            </a:r>
          </a:p>
          <a:p>
            <a:r>
              <a:rPr lang="en-US" dirty="0" smtClean="0">
                <a:latin typeface="High Tower Text"/>
                <a:cs typeface="High Tower Text"/>
              </a:rPr>
              <a:t>Allah is considered the all-powerful being who created the universe</a:t>
            </a:r>
          </a:p>
          <a:p>
            <a:r>
              <a:rPr lang="en-US" dirty="0" smtClean="0">
                <a:latin typeface="High Tower Text"/>
                <a:cs typeface="High Tower Text"/>
              </a:rPr>
              <a:t>Islam emphasizes salvation and offers hope in the afterlife</a:t>
            </a:r>
          </a:p>
          <a:p>
            <a:r>
              <a:rPr lang="en-US" dirty="0" smtClean="0">
                <a:latin typeface="High Tower Text"/>
                <a:cs typeface="High Tower Text"/>
              </a:rPr>
              <a:t>Muhammad is considered a prophet rather than a divine person</a:t>
            </a:r>
          </a:p>
          <a:p>
            <a:r>
              <a:rPr lang="en-US" dirty="0" smtClean="0">
                <a:latin typeface="High Tower Text"/>
                <a:cs typeface="High Tower Text"/>
              </a:rPr>
              <a:t>Muslims adhere to the </a:t>
            </a:r>
            <a:r>
              <a:rPr lang="en-US" dirty="0" smtClean="0">
                <a:solidFill>
                  <a:srgbClr val="FF0000"/>
                </a:solidFill>
                <a:latin typeface="High Tower Text"/>
                <a:cs typeface="High Tower Text"/>
              </a:rPr>
              <a:t>Five Pillars of Faith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744681" y="61054"/>
            <a:ext cx="4329097" cy="673589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rgbClr val="FF0000"/>
                </a:solidFill>
                <a:latin typeface="High Tower Text"/>
                <a:cs typeface="High Tower Text"/>
              </a:rPr>
              <a:t>FIVE PILLARS 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FF0000"/>
                </a:solidFill>
                <a:latin typeface="High Tower Text"/>
                <a:cs typeface="High Tower Text"/>
              </a:rPr>
              <a:t>OF FAITH</a:t>
            </a:r>
          </a:p>
          <a:p>
            <a:pPr marL="469900" lvl="1" indent="-457200">
              <a:buFont typeface="+mj-lt"/>
              <a:buAutoNum type="arabicPeriod"/>
            </a:pPr>
            <a:r>
              <a:rPr lang="en-US" dirty="0">
                <a:latin typeface="High Tower Text"/>
                <a:cs typeface="High Tower Text"/>
              </a:rPr>
              <a:t>Belief that there is no God but Allah, and Muhammad his Prophet</a:t>
            </a:r>
          </a:p>
          <a:p>
            <a:pPr marL="469900" lvl="1" indent="-457200">
              <a:buFont typeface="+mj-lt"/>
              <a:buAutoNum type="arabicPeriod"/>
            </a:pPr>
            <a:r>
              <a:rPr lang="en-US" dirty="0">
                <a:latin typeface="High Tower Text"/>
                <a:cs typeface="High Tower Text"/>
              </a:rPr>
              <a:t>Muslims must pray, facing the holy city of Mecca, five times a day</a:t>
            </a:r>
          </a:p>
          <a:p>
            <a:pPr marL="469900" lvl="1" indent="-457200">
              <a:buFont typeface="+mj-lt"/>
              <a:buAutoNum type="arabicPeriod"/>
            </a:pPr>
            <a:r>
              <a:rPr lang="en-US" dirty="0">
                <a:latin typeface="High Tower Text"/>
                <a:cs typeface="High Tower Text"/>
              </a:rPr>
              <a:t>Muslims must fast during the holy month of </a:t>
            </a:r>
            <a:r>
              <a:rPr lang="en-US" dirty="0">
                <a:solidFill>
                  <a:srgbClr val="FF0000"/>
                </a:solidFill>
                <a:latin typeface="High Tower Text"/>
                <a:cs typeface="High Tower Text"/>
              </a:rPr>
              <a:t>Ramadan</a:t>
            </a:r>
          </a:p>
          <a:p>
            <a:pPr marL="469900" lvl="1" indent="-457200">
              <a:buFont typeface="+mj-lt"/>
              <a:buAutoNum type="arabicPeriod"/>
            </a:pPr>
            <a:r>
              <a:rPr lang="en-US" dirty="0">
                <a:latin typeface="High Tower Text"/>
                <a:cs typeface="High Tower Text"/>
              </a:rPr>
              <a:t>The </a:t>
            </a:r>
            <a:r>
              <a:rPr lang="en-US" dirty="0">
                <a:solidFill>
                  <a:srgbClr val="FF0000"/>
                </a:solidFill>
                <a:latin typeface="High Tower Text"/>
                <a:cs typeface="High Tower Text"/>
              </a:rPr>
              <a:t>zakat</a:t>
            </a:r>
            <a:r>
              <a:rPr lang="en-US" dirty="0">
                <a:latin typeface="High Tower Text"/>
                <a:cs typeface="High Tower Text"/>
              </a:rPr>
              <a:t>, or tax for charity, must be paid</a:t>
            </a:r>
          </a:p>
          <a:p>
            <a:pPr marL="469900" lvl="1" indent="-457200">
              <a:buFont typeface="+mj-lt"/>
              <a:buAutoNum type="arabicPeriod"/>
            </a:pPr>
            <a:r>
              <a:rPr lang="en-US" dirty="0">
                <a:latin typeface="High Tower Text"/>
                <a:cs typeface="High Tower Text"/>
              </a:rPr>
              <a:t>Every Muslim (if able) must make a pilgrimage to Mecca once during their lifetime </a:t>
            </a:r>
            <a:r>
              <a:rPr lang="en-US" dirty="0" smtClean="0">
                <a:latin typeface="High Tower Text"/>
                <a:cs typeface="High Tower Text"/>
              </a:rPr>
              <a:t>known as a </a:t>
            </a:r>
            <a:r>
              <a:rPr lang="en-US" dirty="0" smtClean="0">
                <a:solidFill>
                  <a:srgbClr val="FF0000"/>
                </a:solidFill>
                <a:latin typeface="High Tower Text"/>
                <a:cs typeface="High Tower Text"/>
              </a:rPr>
              <a:t>hajj</a:t>
            </a:r>
            <a:endParaRPr lang="en-US" dirty="0">
              <a:solidFill>
                <a:srgbClr val="FF0000"/>
              </a:solidFill>
              <a:latin typeface="High Tower Text"/>
              <a:cs typeface="High Tower Text"/>
            </a:endParaRPr>
          </a:p>
        </p:txBody>
      </p:sp>
    </p:spTree>
    <p:extLst>
      <p:ext uri="{BB962C8B-B14F-4D97-AF65-F5344CB8AC3E}">
        <p14:creationId xmlns:p14="http://schemas.microsoft.com/office/powerpoint/2010/main" val="101560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0257" y="1032803"/>
            <a:ext cx="4432379" cy="287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357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720257" cy="1143000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>
                <a:latin typeface="Artistamp Medium"/>
                <a:cs typeface="Artistamp Medium"/>
              </a:rPr>
              <a:t>Early religion of the Arab Peoples</a:t>
            </a:r>
            <a:endParaRPr lang="en-US" sz="3600" dirty="0">
              <a:latin typeface="Artistamp Medium"/>
              <a:cs typeface="Artistamp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" y="1143000"/>
            <a:ext cx="4720259" cy="57150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latin typeface="High Tower Text"/>
                <a:cs typeface="High Tower Text"/>
              </a:rPr>
              <a:t>Arabs of the time were polytheistic with a supreme god known as </a:t>
            </a:r>
            <a:r>
              <a:rPr lang="en-US" dirty="0" smtClean="0">
                <a:solidFill>
                  <a:srgbClr val="FF0000"/>
                </a:solidFill>
                <a:latin typeface="High Tower Text"/>
                <a:cs typeface="High Tower Text"/>
              </a:rPr>
              <a:t>Allah</a:t>
            </a:r>
            <a:r>
              <a:rPr lang="en-US" dirty="0" smtClean="0">
                <a:latin typeface="High Tower Text"/>
                <a:cs typeface="High Tower Text"/>
              </a:rPr>
              <a:t> as well as tribal gods</a:t>
            </a:r>
          </a:p>
          <a:p>
            <a:r>
              <a:rPr lang="en-US" dirty="0" smtClean="0">
                <a:latin typeface="High Tower Text"/>
                <a:cs typeface="High Tower Text"/>
              </a:rPr>
              <a:t>All Arab tribes worshiped at a black meteorite known as the </a:t>
            </a:r>
            <a:r>
              <a:rPr lang="en-US" dirty="0" smtClean="0">
                <a:solidFill>
                  <a:srgbClr val="FF0000"/>
                </a:solidFill>
                <a:latin typeface="High Tower Text"/>
                <a:cs typeface="High Tower Text"/>
              </a:rPr>
              <a:t>Black Stone </a:t>
            </a:r>
            <a:r>
              <a:rPr lang="en-US" dirty="0" smtClean="0">
                <a:latin typeface="High Tower Text"/>
                <a:cs typeface="High Tower Text"/>
              </a:rPr>
              <a:t>which had been placed at a shrine called the </a:t>
            </a:r>
            <a:r>
              <a:rPr lang="en-US" dirty="0" err="1" smtClean="0">
                <a:solidFill>
                  <a:srgbClr val="FF0000"/>
                </a:solidFill>
                <a:latin typeface="High Tower Text"/>
                <a:cs typeface="High Tower Text"/>
              </a:rPr>
              <a:t>Kaaba</a:t>
            </a:r>
            <a:r>
              <a:rPr lang="en-US" dirty="0" smtClean="0">
                <a:solidFill>
                  <a:srgbClr val="FF0000"/>
                </a:solidFill>
                <a:latin typeface="High Tower Text"/>
                <a:cs typeface="High Tower Text"/>
              </a:rPr>
              <a:t> </a:t>
            </a:r>
            <a:r>
              <a:rPr lang="en-US" dirty="0" smtClean="0">
                <a:latin typeface="High Tower Text"/>
                <a:cs typeface="High Tower Text"/>
              </a:rPr>
              <a:t>in the city of </a:t>
            </a:r>
            <a:r>
              <a:rPr lang="en-US" dirty="0" smtClean="0">
                <a:solidFill>
                  <a:srgbClr val="FF0000"/>
                </a:solidFill>
                <a:latin typeface="High Tower Text"/>
                <a:cs typeface="High Tower Text"/>
              </a:rPr>
              <a:t>Mecca</a:t>
            </a:r>
            <a:endParaRPr lang="en-US" dirty="0" smtClean="0">
              <a:latin typeface="High Tower Text"/>
              <a:cs typeface="High Tower Text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720257" y="3907518"/>
            <a:ext cx="4432379" cy="2950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>
              <a:latin typeface="High Tower Text"/>
              <a:cs typeface="High Tower Text"/>
            </a:endParaRPr>
          </a:p>
        </p:txBody>
      </p:sp>
      <p:pic>
        <p:nvPicPr>
          <p:cNvPr id="9" name="Picture 8" descr="imag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7" r="14320"/>
          <a:stretch/>
        </p:blipFill>
        <p:spPr>
          <a:xfrm>
            <a:off x="4570996" y="3807967"/>
            <a:ext cx="4573003" cy="30500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0996" y="1445249"/>
            <a:ext cx="4573003" cy="236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397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720257" cy="1143000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>
                <a:latin typeface="Artistamp Medium"/>
                <a:cs typeface="Artistamp Medium"/>
              </a:rPr>
              <a:t>The Teachings </a:t>
            </a:r>
            <a:br>
              <a:rPr lang="en-US" sz="3600" dirty="0" smtClean="0">
                <a:latin typeface="Artistamp Medium"/>
                <a:cs typeface="Artistamp Medium"/>
              </a:rPr>
            </a:br>
            <a:r>
              <a:rPr lang="en-US" sz="3600" dirty="0" smtClean="0">
                <a:latin typeface="Artistamp Medium"/>
                <a:cs typeface="Artistamp Medium"/>
              </a:rPr>
              <a:t>of Muhammad</a:t>
            </a:r>
            <a:endParaRPr lang="en-US" sz="3600" dirty="0">
              <a:latin typeface="Artistamp Medium"/>
              <a:cs typeface="Artistamp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" y="1143000"/>
            <a:ext cx="5042821" cy="57150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High Tower Text"/>
                <a:cs typeface="High Tower Text"/>
              </a:rPr>
              <a:t>Muhammad</a:t>
            </a:r>
            <a:r>
              <a:rPr lang="en-US" dirty="0" smtClean="0">
                <a:latin typeface="High Tower Text"/>
                <a:cs typeface="High Tower Text"/>
              </a:rPr>
              <a:t> was born into a merchant family in the year AD 570 and eventually became a caravan manager</a:t>
            </a:r>
          </a:p>
          <a:p>
            <a:r>
              <a:rPr lang="en-US" dirty="0" smtClean="0">
                <a:latin typeface="High Tower Text"/>
                <a:cs typeface="High Tower Text"/>
              </a:rPr>
              <a:t>He grew upset with the growing gap between the rich and poor as well as the greediness of </a:t>
            </a:r>
            <a:r>
              <a:rPr lang="en-US" dirty="0" err="1" smtClean="0">
                <a:latin typeface="High Tower Text"/>
                <a:cs typeface="High Tower Text"/>
              </a:rPr>
              <a:t>Meccans</a:t>
            </a:r>
            <a:endParaRPr lang="en-US" dirty="0">
              <a:latin typeface="High Tower Text"/>
              <a:cs typeface="High Tower Text"/>
            </a:endParaRPr>
          </a:p>
          <a:p>
            <a:r>
              <a:rPr lang="en-US" dirty="0" smtClean="0">
                <a:latin typeface="High Tower Text"/>
                <a:cs typeface="High Tower Text"/>
              </a:rPr>
              <a:t>According to Islamic teachings, Muhammad received revelations from Allah through the angel Gabriel in the year AD 610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943205" y="2955061"/>
            <a:ext cx="4266910" cy="390293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High Tower Text"/>
                <a:cs typeface="High Tower Text"/>
              </a:rPr>
              <a:t>Muhammad had believed that Allah had revealed himself through Moses and Jesus and that Allah was providing his final revelations to him</a:t>
            </a:r>
          </a:p>
          <a:p>
            <a:r>
              <a:rPr lang="en-US" sz="3200" dirty="0" smtClean="0">
                <a:latin typeface="High Tower Text"/>
                <a:cs typeface="High Tower Text"/>
              </a:rPr>
              <a:t>He </a:t>
            </a:r>
            <a:r>
              <a:rPr lang="en-US" sz="3200" dirty="0">
                <a:latin typeface="High Tower Text"/>
                <a:cs typeface="High Tower Text"/>
              </a:rPr>
              <a:t>founded the religion of </a:t>
            </a:r>
            <a:r>
              <a:rPr lang="en-US" sz="3200" dirty="0">
                <a:solidFill>
                  <a:srgbClr val="FF0000"/>
                </a:solidFill>
                <a:latin typeface="High Tower Text"/>
                <a:cs typeface="High Tower Text"/>
              </a:rPr>
              <a:t>Islam</a:t>
            </a:r>
            <a:r>
              <a:rPr lang="en-US" sz="3200" dirty="0">
                <a:latin typeface="High Tower Text"/>
                <a:cs typeface="High Tower Text"/>
              </a:rPr>
              <a:t> which means “Submission to the will of Allah” with followers called Muslims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8038" y="1"/>
            <a:ext cx="3944920" cy="296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945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02px-Siyer-i_Nebi_151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3775" y="264863"/>
            <a:ext cx="4250416" cy="63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41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720257" cy="1143000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>
                <a:latin typeface="Artistamp Medium"/>
                <a:cs typeface="Artistamp Medium"/>
              </a:rPr>
              <a:t>The Teachings </a:t>
            </a:r>
            <a:br>
              <a:rPr lang="en-US" sz="3600" dirty="0" smtClean="0">
                <a:latin typeface="Artistamp Medium"/>
                <a:cs typeface="Artistamp Medium"/>
              </a:rPr>
            </a:br>
            <a:r>
              <a:rPr lang="en-US" sz="3600" dirty="0" smtClean="0">
                <a:latin typeface="Artistamp Medium"/>
                <a:cs typeface="Artistamp Medium"/>
              </a:rPr>
              <a:t>of Muhammad</a:t>
            </a:r>
            <a:endParaRPr lang="en-US" sz="3600" dirty="0">
              <a:latin typeface="Artistamp Medium"/>
              <a:cs typeface="Artistamp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" y="1143000"/>
            <a:ext cx="4720259" cy="57150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latin typeface="High Tower Text"/>
                <a:cs typeface="High Tower Text"/>
              </a:rPr>
              <a:t>The revelations were written down in the holy book of Islam, the </a:t>
            </a:r>
            <a:r>
              <a:rPr lang="en-US" dirty="0" smtClean="0">
                <a:solidFill>
                  <a:srgbClr val="FF0000"/>
                </a:solidFill>
                <a:latin typeface="High Tower Text"/>
                <a:cs typeface="High Tower Text"/>
              </a:rPr>
              <a:t>Quran</a:t>
            </a:r>
          </a:p>
          <a:p>
            <a:r>
              <a:rPr lang="en-US" dirty="0" smtClean="0">
                <a:solidFill>
                  <a:srgbClr val="000000"/>
                </a:solidFill>
                <a:latin typeface="High Tower Text"/>
                <a:cs typeface="High Tower Text"/>
              </a:rPr>
              <a:t>After facing persecution for his beliefs, Muhammad and his followers traveled to the city of </a:t>
            </a:r>
            <a:r>
              <a:rPr lang="en-US" dirty="0" smtClean="0">
                <a:solidFill>
                  <a:srgbClr val="FF0000"/>
                </a:solidFill>
                <a:latin typeface="High Tower Text"/>
                <a:cs typeface="High Tower Text"/>
              </a:rPr>
              <a:t>Medina</a:t>
            </a:r>
            <a:r>
              <a:rPr lang="en-US" dirty="0" smtClean="0">
                <a:solidFill>
                  <a:srgbClr val="000000"/>
                </a:solidFill>
                <a:latin typeface="High Tower Text"/>
                <a:cs typeface="High Tower Text"/>
              </a:rPr>
              <a:t> in what became known as the </a:t>
            </a:r>
            <a:r>
              <a:rPr lang="en-US" dirty="0" err="1" smtClean="0">
                <a:solidFill>
                  <a:srgbClr val="FF0000"/>
                </a:solidFill>
                <a:latin typeface="High Tower Text"/>
                <a:cs typeface="High Tower Text"/>
              </a:rPr>
              <a:t>Hijrah</a:t>
            </a:r>
            <a:r>
              <a:rPr lang="en-US" dirty="0" smtClean="0">
                <a:solidFill>
                  <a:srgbClr val="FF0000"/>
                </a:solidFill>
                <a:latin typeface="High Tower Text"/>
                <a:cs typeface="High Tower Text"/>
              </a:rPr>
              <a:t> </a:t>
            </a:r>
          </a:p>
          <a:p>
            <a:r>
              <a:rPr lang="en-US" dirty="0" smtClean="0">
                <a:solidFill>
                  <a:srgbClr val="000000"/>
                </a:solidFill>
                <a:latin typeface="High Tower Text"/>
                <a:cs typeface="High Tower Text"/>
              </a:rPr>
              <a:t>The timing of this move became the start date for the official calendar of Islam</a:t>
            </a:r>
          </a:p>
          <a:p>
            <a:r>
              <a:rPr lang="en-US" dirty="0">
                <a:latin typeface="High Tower Text"/>
                <a:cs typeface="High Tower Text"/>
              </a:rPr>
              <a:t>Muhammad quickly gained more followers in Medina as well as Arabs from the desert known as </a:t>
            </a:r>
            <a:r>
              <a:rPr lang="en-US" dirty="0" smtClean="0">
                <a:solidFill>
                  <a:srgbClr val="FF0000"/>
                </a:solidFill>
                <a:latin typeface="High Tower Text"/>
                <a:cs typeface="High Tower Text"/>
              </a:rPr>
              <a:t>Bedouin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720257" y="2955061"/>
            <a:ext cx="4432379" cy="390293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High Tower Text"/>
                <a:cs typeface="High Tower Text"/>
              </a:rPr>
              <a:t>In AD 630, Muhammad returned to Mecca with 10,00 followers and took over the city making the </a:t>
            </a:r>
            <a:r>
              <a:rPr lang="en-US" dirty="0" err="1" smtClean="0">
                <a:latin typeface="High Tower Text"/>
                <a:cs typeface="High Tower Text"/>
              </a:rPr>
              <a:t>Kaaba</a:t>
            </a:r>
            <a:r>
              <a:rPr lang="en-US" dirty="0" smtClean="0">
                <a:latin typeface="High Tower Text"/>
                <a:cs typeface="High Tower Text"/>
              </a:rPr>
              <a:t> a sacred shrine of Islam</a:t>
            </a:r>
          </a:p>
          <a:p>
            <a:r>
              <a:rPr lang="en-US" dirty="0" smtClean="0">
                <a:latin typeface="High Tower Text"/>
                <a:cs typeface="High Tower Text"/>
              </a:rPr>
              <a:t>This journey to Mecca became the basis for the requirement that Muslims participate in a </a:t>
            </a:r>
            <a:r>
              <a:rPr lang="en-US" dirty="0" smtClean="0">
                <a:solidFill>
                  <a:srgbClr val="FF0000"/>
                </a:solidFill>
                <a:latin typeface="High Tower Text"/>
                <a:cs typeface="High Tower Text"/>
              </a:rPr>
              <a:t>hajj</a:t>
            </a:r>
            <a:r>
              <a:rPr lang="en-US" dirty="0" smtClean="0">
                <a:latin typeface="High Tower Text"/>
                <a:cs typeface="High Tower Text"/>
              </a:rPr>
              <a:t> once in their lifetime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4146" y="-20757"/>
            <a:ext cx="4649853" cy="302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9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3454868215_34da6a55fb_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083" y="0"/>
            <a:ext cx="7940260" cy="6858000"/>
          </a:xfrm>
          <a:prstGeom prst="rect">
            <a:avLst/>
          </a:prstGeom>
          <a:ln w="25400">
            <a:noFill/>
          </a:ln>
        </p:spPr>
      </p:pic>
      <p:sp>
        <p:nvSpPr>
          <p:cNvPr id="6" name="Oval 5"/>
          <p:cNvSpPr/>
          <p:nvPr/>
        </p:nvSpPr>
        <p:spPr>
          <a:xfrm>
            <a:off x="4418305" y="3485573"/>
            <a:ext cx="1134978" cy="86463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39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3987451767_a73eaec728_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732" y="0"/>
            <a:ext cx="85485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05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3987451767_a73eaec728_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5" y="0"/>
            <a:ext cx="91202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9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2672</TotalTime>
  <Words>941</Words>
  <Application>Microsoft Office PowerPoint</Application>
  <PresentationFormat>On-screen Show (4:3)</PresentationFormat>
  <Paragraphs>114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The First Muslims</vt:lpstr>
      <vt:lpstr>The Arab People of the Arabian Peninsula</vt:lpstr>
      <vt:lpstr>Early religion of the Arab Peoples</vt:lpstr>
      <vt:lpstr>The Teachings  of Muhammad</vt:lpstr>
      <vt:lpstr>PowerPoint Presentation</vt:lpstr>
      <vt:lpstr>The Teachings  of Muhammad</vt:lpstr>
      <vt:lpstr>PowerPoint Presentation</vt:lpstr>
      <vt:lpstr>PowerPoint Presentation</vt:lpstr>
      <vt:lpstr>PowerPoint Presentation</vt:lpstr>
      <vt:lpstr>The Teachings  of Muhammad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Teachings of Muhammad</vt:lpstr>
      <vt:lpstr>PowerPoint Presentation</vt:lpstr>
      <vt:lpstr>The Arab People of the Arabian Peninsula</vt:lpstr>
      <vt:lpstr>Early religion of the Arab Peoples</vt:lpstr>
      <vt:lpstr>The Teachings  of Muhammad</vt:lpstr>
      <vt:lpstr>The Teachings  of Muhammad</vt:lpstr>
      <vt:lpstr>The Teachings  of Muhammad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Akkad and Babylon</dc:title>
  <dc:creator>Alexander Garcia</dc:creator>
  <cp:lastModifiedBy>Windows User</cp:lastModifiedBy>
  <cp:revision>141</cp:revision>
  <cp:lastPrinted>2016-10-17T15:10:42Z</cp:lastPrinted>
  <dcterms:created xsi:type="dcterms:W3CDTF">2016-09-06T06:58:44Z</dcterms:created>
  <dcterms:modified xsi:type="dcterms:W3CDTF">2016-10-17T19:06:56Z</dcterms:modified>
</cp:coreProperties>
</file>