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303" r:id="rId4"/>
    <p:sldId id="304" r:id="rId5"/>
    <p:sldId id="305" r:id="rId6"/>
    <p:sldId id="306" r:id="rId7"/>
    <p:sldId id="307" r:id="rId8"/>
    <p:sldId id="264" r:id="rId9"/>
    <p:sldId id="308" r:id="rId10"/>
    <p:sldId id="309" r:id="rId11"/>
    <p:sldId id="310" r:id="rId12"/>
    <p:sldId id="311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292" r:id="rId24"/>
    <p:sldId id="283" r:id="rId25"/>
    <p:sldId id="284" r:id="rId26"/>
    <p:sldId id="285" r:id="rId27"/>
    <p:sldId id="286" r:id="rId28"/>
    <p:sldId id="302" r:id="rId29"/>
    <p:sldId id="260" r:id="rId30"/>
    <p:sldId id="293" r:id="rId31"/>
    <p:sldId id="295" r:id="rId32"/>
    <p:sldId id="297" r:id="rId33"/>
    <p:sldId id="299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52" charset="0"/>
        <a:ea typeface="ＭＳ Ｐゴシック" pitchFamily="-52" charset="-128"/>
        <a:cs typeface="ＭＳ Ｐゴシック" pitchFamily="-52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52" charset="0"/>
        <a:ea typeface="ＭＳ Ｐゴシック" pitchFamily="-52" charset="-128"/>
        <a:cs typeface="ＭＳ Ｐゴシック" pitchFamily="-52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52" charset="0"/>
        <a:ea typeface="ＭＳ Ｐゴシック" pitchFamily="-52" charset="-128"/>
        <a:cs typeface="ＭＳ Ｐゴシック" pitchFamily="-52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52" charset="0"/>
        <a:ea typeface="ＭＳ Ｐゴシック" pitchFamily="-52" charset="-128"/>
        <a:cs typeface="ＭＳ Ｐゴシック" pitchFamily="-52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52" charset="0"/>
        <a:ea typeface="ＭＳ Ｐゴシック" pitchFamily="-52" charset="-128"/>
        <a:cs typeface="ＭＳ Ｐゴシック" pitchFamily="-5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52" charset="0"/>
        <a:ea typeface="ＭＳ Ｐゴシック" pitchFamily="-52" charset="-128"/>
        <a:cs typeface="ＭＳ Ｐゴシック" pitchFamily="-5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52" charset="0"/>
        <a:ea typeface="ＭＳ Ｐゴシック" pitchFamily="-52" charset="-128"/>
        <a:cs typeface="ＭＳ Ｐゴシック" pitchFamily="-5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52" charset="0"/>
        <a:ea typeface="ＭＳ Ｐゴシック" pitchFamily="-52" charset="-128"/>
        <a:cs typeface="ＭＳ Ｐゴシック" pitchFamily="-5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52" charset="0"/>
        <a:ea typeface="ＭＳ Ｐゴシック" pitchFamily="-52" charset="-128"/>
        <a:cs typeface="ＭＳ Ｐゴシック" pitchFamily="-5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0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4671" autoAdjust="0"/>
  </p:normalViewPr>
  <p:slideViewPr>
    <p:cSldViewPr>
      <p:cViewPr>
        <p:scale>
          <a:sx n="77" d="100"/>
          <a:sy n="77" d="100"/>
        </p:scale>
        <p:origin x="-94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2C1618-D716-41EC-8866-E0D1D6E36E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65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3012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59609C-F959-4314-9FD3-D1796563AB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27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52" charset="0"/>
        <a:ea typeface="ＭＳ Ｐゴシック" pitchFamily="-52" charset="-128"/>
        <a:cs typeface="ＭＳ Ｐゴシック" pitchFamily="-52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52" charset="0"/>
        <a:ea typeface="ＭＳ Ｐゴシック" pitchFamily="-5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52" charset="0"/>
        <a:ea typeface="ＭＳ Ｐゴシック" pitchFamily="-5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52" charset="0"/>
        <a:ea typeface="ＭＳ Ｐゴシック" pitchFamily="-5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52" charset="0"/>
        <a:ea typeface="ＭＳ Ｐゴシック" pitchFamily="-5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CD9D38-96E4-4343-B43A-79D942734FF7}" type="slidenum">
              <a:rPr lang="en-US"/>
              <a:pPr/>
              <a:t>1</a:t>
            </a:fld>
            <a:endParaRPr lang="en-US"/>
          </a:p>
        </p:txBody>
      </p:sp>
      <p:sp>
        <p:nvSpPr>
          <p:cNvPr id="4403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A9BBE1-D810-4A21-AE12-95552F8A9617}" type="slidenum">
              <a:rPr lang="en-US"/>
              <a:pPr/>
              <a:t>10</a:t>
            </a:fld>
            <a:endParaRPr lang="en-US"/>
          </a:p>
        </p:txBody>
      </p:sp>
      <p:sp>
        <p:nvSpPr>
          <p:cNvPr id="5632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95EF83-8668-4C83-A37F-BED4343832DA}" type="slidenum">
              <a:rPr lang="en-US"/>
              <a:pPr/>
              <a:t>11</a:t>
            </a:fld>
            <a:endParaRPr lang="en-US"/>
          </a:p>
        </p:txBody>
      </p:sp>
      <p:sp>
        <p:nvSpPr>
          <p:cNvPr id="9728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AE43BA-CDF8-4E3A-972C-9F72E94284A5}" type="slidenum">
              <a:rPr lang="en-US"/>
              <a:pPr/>
              <a:t>12</a:t>
            </a:fld>
            <a:endParaRPr lang="en-US"/>
          </a:p>
        </p:txBody>
      </p:sp>
      <p:sp>
        <p:nvSpPr>
          <p:cNvPr id="9830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DD4747-0218-4243-A474-B80AD4D23637}" type="slidenum">
              <a:rPr lang="en-US"/>
              <a:pPr/>
              <a:t>13</a:t>
            </a:fld>
            <a:endParaRPr lang="en-US"/>
          </a:p>
        </p:txBody>
      </p:sp>
      <p:sp>
        <p:nvSpPr>
          <p:cNvPr id="9933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33F79F-78E3-4662-8EB0-E2CC10ABBDDF}" type="slidenum">
              <a:rPr lang="en-US"/>
              <a:pPr/>
              <a:t>14</a:t>
            </a:fld>
            <a:endParaRPr lang="en-US"/>
          </a:p>
        </p:txBody>
      </p:sp>
      <p:sp>
        <p:nvSpPr>
          <p:cNvPr id="10035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2987FE-9C3A-437B-806C-EF09C96E3CA9}" type="slidenum">
              <a:rPr lang="en-US"/>
              <a:pPr/>
              <a:t>15</a:t>
            </a:fld>
            <a:endParaRPr lang="en-US"/>
          </a:p>
        </p:txBody>
      </p:sp>
      <p:sp>
        <p:nvSpPr>
          <p:cNvPr id="10137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2518B4-908D-4F17-AC51-CC1C7633E1CE}" type="slidenum">
              <a:rPr lang="en-US"/>
              <a:pPr/>
              <a:t>16</a:t>
            </a:fld>
            <a:endParaRPr lang="en-US"/>
          </a:p>
        </p:txBody>
      </p:sp>
      <p:sp>
        <p:nvSpPr>
          <p:cNvPr id="10342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EA251E-9D24-49D2-9EDE-7ED1899E73B4}" type="slidenum">
              <a:rPr lang="en-US"/>
              <a:pPr/>
              <a:t>17</a:t>
            </a:fld>
            <a:endParaRPr lang="en-US"/>
          </a:p>
        </p:txBody>
      </p:sp>
      <p:sp>
        <p:nvSpPr>
          <p:cNvPr id="10445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823D33-86E3-4245-8706-C8ABC1430262}" type="slidenum">
              <a:rPr lang="en-US"/>
              <a:pPr/>
              <a:t>18</a:t>
            </a:fld>
            <a:endParaRPr lang="en-US"/>
          </a:p>
        </p:txBody>
      </p:sp>
      <p:sp>
        <p:nvSpPr>
          <p:cNvPr id="10547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8A1118-4A2B-4B49-AD51-20A226181B1B}" type="slidenum">
              <a:rPr lang="en-US"/>
              <a:pPr/>
              <a:t>19</a:t>
            </a:fld>
            <a:endParaRPr lang="en-US"/>
          </a:p>
        </p:txBody>
      </p:sp>
      <p:sp>
        <p:nvSpPr>
          <p:cNvPr id="10752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BEE1C0-63DC-477B-9F8A-0E077F6039E0}" type="slidenum">
              <a:rPr lang="en-US"/>
              <a:pPr/>
              <a:t>2</a:t>
            </a:fld>
            <a:endParaRPr lang="en-US"/>
          </a:p>
        </p:txBody>
      </p:sp>
      <p:sp>
        <p:nvSpPr>
          <p:cNvPr id="4505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8B57A3-E4E4-4FF5-B873-A86D35616779}" type="slidenum">
              <a:rPr lang="en-US"/>
              <a:pPr/>
              <a:t>20</a:t>
            </a:fld>
            <a:endParaRPr lang="en-US"/>
          </a:p>
        </p:txBody>
      </p:sp>
      <p:sp>
        <p:nvSpPr>
          <p:cNvPr id="10854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9CB0C2-5D79-4147-BDA5-6F4A3AAB006C}" type="slidenum">
              <a:rPr lang="en-US"/>
              <a:pPr/>
              <a:t>21</a:t>
            </a:fld>
            <a:endParaRPr lang="en-US"/>
          </a:p>
        </p:txBody>
      </p:sp>
      <p:sp>
        <p:nvSpPr>
          <p:cNvPr id="10957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F5205C-B6EB-40B3-B7C6-C255195F6B41}" type="slidenum">
              <a:rPr lang="en-US"/>
              <a:pPr/>
              <a:t>22</a:t>
            </a:fld>
            <a:endParaRPr lang="en-US"/>
          </a:p>
        </p:txBody>
      </p:sp>
      <p:sp>
        <p:nvSpPr>
          <p:cNvPr id="11059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7F1E63-DBDB-4C60-AC02-F4625CA6C5AB}" type="slidenum">
              <a:rPr lang="en-US"/>
              <a:pPr/>
              <a:t>24</a:t>
            </a:fld>
            <a:endParaRPr lang="en-US"/>
          </a:p>
        </p:txBody>
      </p:sp>
      <p:sp>
        <p:nvSpPr>
          <p:cNvPr id="12185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8D26F8-2898-4B05-9BA1-A8A3B7BB1711}" type="slidenum">
              <a:rPr lang="en-US"/>
              <a:pPr/>
              <a:t>25</a:t>
            </a:fld>
            <a:endParaRPr lang="en-US"/>
          </a:p>
        </p:txBody>
      </p:sp>
      <p:sp>
        <p:nvSpPr>
          <p:cNvPr id="12288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39788F-7004-40F8-98EA-798A857B4207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3C43D6-C0D4-4A02-81FB-2A823ACBC5B5}" type="slidenum">
              <a:rPr lang="en-US"/>
              <a:pPr/>
              <a:t>29</a:t>
            </a:fld>
            <a:endParaRPr lang="en-US"/>
          </a:p>
        </p:txBody>
      </p:sp>
      <p:sp>
        <p:nvSpPr>
          <p:cNvPr id="5222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4D0203-A0A3-47ED-985B-8FE6C489E6E3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C47915-F797-48DF-A122-5B8402ADB047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3A9493-BCA4-400A-A3B1-82FEDC8CEAD2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0DC620-E514-423B-ACBA-4C02D8226472}" type="slidenum">
              <a:rPr lang="en-US"/>
              <a:pPr/>
              <a:t>3</a:t>
            </a:fld>
            <a:endParaRPr lang="en-US"/>
          </a:p>
        </p:txBody>
      </p:sp>
      <p:sp>
        <p:nvSpPr>
          <p:cNvPr id="4608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3CC919-39DB-4D61-8E7A-382DD34BB9D4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9BD846-EEA0-4DF6-B9FF-2DCB540F6878}" type="slidenum">
              <a:rPr lang="en-US"/>
              <a:pPr/>
              <a:t>4</a:t>
            </a:fld>
            <a:endParaRPr lang="en-US"/>
          </a:p>
        </p:txBody>
      </p:sp>
      <p:sp>
        <p:nvSpPr>
          <p:cNvPr id="4710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44B540-6C56-47DC-A379-842D9C41283F}" type="slidenum">
              <a:rPr lang="en-US"/>
              <a:pPr/>
              <a:t>5</a:t>
            </a:fld>
            <a:endParaRPr lang="en-US"/>
          </a:p>
        </p:txBody>
      </p:sp>
      <p:sp>
        <p:nvSpPr>
          <p:cNvPr id="4813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D51D0-FF5F-4AC3-AD7B-4CF339C510BA}" type="slidenum">
              <a:rPr lang="en-US"/>
              <a:pPr/>
              <a:t>6</a:t>
            </a:fld>
            <a:endParaRPr lang="en-US"/>
          </a:p>
        </p:txBody>
      </p:sp>
      <p:sp>
        <p:nvSpPr>
          <p:cNvPr id="4915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2ADE5C-CEFF-46F2-BF3D-064A7E659436}" type="slidenum">
              <a:rPr lang="en-US"/>
              <a:pPr/>
              <a:t>7</a:t>
            </a:fld>
            <a:endParaRPr lang="en-US"/>
          </a:p>
        </p:txBody>
      </p:sp>
      <p:sp>
        <p:nvSpPr>
          <p:cNvPr id="5017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5407E1-ADEA-42FC-81BF-454F9F1C9B38}" type="slidenum">
              <a:rPr lang="en-US"/>
              <a:pPr/>
              <a:t>8</a:t>
            </a:fld>
            <a:endParaRPr lang="en-US"/>
          </a:p>
        </p:txBody>
      </p:sp>
      <p:sp>
        <p:nvSpPr>
          <p:cNvPr id="5120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FF3A25-D350-4781-BBA2-EC12F3142B28}" type="slidenum">
              <a:rPr lang="en-US"/>
              <a:pPr/>
              <a:t>9</a:t>
            </a:fld>
            <a:endParaRPr lang="en-US"/>
          </a:p>
        </p:txBody>
      </p:sp>
      <p:sp>
        <p:nvSpPr>
          <p:cNvPr id="5427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5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DA22C47-592A-4C1A-9B15-CD214DFF68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F18D2-41DA-4E49-93E3-8CD3BE567C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67C50-8814-4B94-B1B5-029DB725D2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777F8-D3C9-4EDA-81F0-D5F4386A71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5057A-AA0A-4248-A2B0-F033492140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FA068-7C97-4671-B899-33480E7110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B06D6-8D55-4EE6-A5B1-0CCFE7B4C4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7653F-94E0-4971-A7A5-A9D6493256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74B0A-DD3A-41F2-9B4C-4B01C17B51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1E8F5-8276-4C56-A167-78E2289AFE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F7B66-6E37-4A72-AAAC-61E4351B6E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4FD01676-8157-44AD-BE2E-B288670BEF1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52" charset="0"/>
          <a:ea typeface="ＭＳ Ｐゴシック" pitchFamily="-52" charset="-128"/>
          <a:cs typeface="ＭＳ Ｐゴシック" pitchFamily="-52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52" charset="0"/>
          <a:ea typeface="ＭＳ Ｐゴシック" pitchFamily="-52" charset="-128"/>
          <a:cs typeface="ＭＳ Ｐゴシック" pitchFamily="-52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52" charset="0"/>
          <a:ea typeface="ＭＳ Ｐゴシック" pitchFamily="-52" charset="-128"/>
          <a:cs typeface="ＭＳ Ｐゴシック" pitchFamily="-52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52" charset="0"/>
          <a:ea typeface="ＭＳ Ｐゴシック" pitchFamily="-52" charset="-128"/>
          <a:cs typeface="ＭＳ Ｐゴシック" pitchFamily="-5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52" charset="0"/>
          <a:ea typeface="ＭＳ Ｐゴシック" pitchFamily="-52" charset="-128"/>
          <a:cs typeface="ＭＳ Ｐゴシック" pitchFamily="-5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52" charset="0"/>
          <a:ea typeface="ＭＳ Ｐゴシック" pitchFamily="-52" charset="-128"/>
          <a:cs typeface="ＭＳ Ｐゴシック" pitchFamily="-5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52" charset="0"/>
          <a:ea typeface="ＭＳ Ｐゴシック" pitchFamily="-52" charset="-128"/>
          <a:cs typeface="ＭＳ Ｐゴシック" pitchFamily="-5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52" charset="0"/>
          <a:ea typeface="ＭＳ Ｐゴシック" pitchFamily="-52" charset="-128"/>
          <a:cs typeface="ＭＳ Ｐゴシック" pitchFamily="-5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-52" charset="2"/>
        <a:buChar char="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CFF66"/>
        </a:buClr>
        <a:buFont typeface="Wingdings" pitchFamily="-52" charset="2"/>
        <a:buChar char="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-52" charset="2"/>
        <a:buChar char="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CFF66"/>
        </a:buClr>
        <a:buFont typeface="Wingdings" pitchFamily="-52" charset="2"/>
        <a:buChar char="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-52" charset="2"/>
        <a:buChar char="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-52" charset="2"/>
        <a:buChar char="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-52" charset="2"/>
        <a:buChar char="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-52" charset="2"/>
        <a:buChar char="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Font typeface="Wingdings" pitchFamily="-52" charset="2"/>
        <a:buChar char="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iSCnZ4wSMo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5P7QkHCfaI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DXwsuRxzo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gif"/><Relationship Id="rId7" Type="http://schemas.openxmlformats.org/officeDocument/2006/relationships/image" Target="../media/image9.pd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7.pdf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667000"/>
            <a:ext cx="7772400" cy="1143000"/>
          </a:xfrm>
        </p:spPr>
        <p:txBody>
          <a:bodyPr/>
          <a:lstStyle/>
          <a:p>
            <a:r>
              <a:rPr lang="en-US" sz="7200">
                <a:effectLst>
                  <a:outerShdw blurRad="38100" dist="38100" dir="2700000" algn="tl">
                    <a:srgbClr val="000000"/>
                  </a:outerShdw>
                </a:effectLst>
              </a:rPr>
              <a:t>The Protestant Reformation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Reasons for the Reformation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>
              <a:spcBef>
                <a:spcPct val="50000"/>
              </a:spcBef>
              <a:buClrTx/>
              <a:buFontTx/>
              <a:buBlip>
                <a:blip r:embed="rId3"/>
              </a:buBlip>
            </a:pPr>
            <a:r>
              <a:rPr lang="en-US" sz="2800"/>
              <a:t>Commoners believed that upper levels of church were wealthy &amp; oppressive </a:t>
            </a:r>
          </a:p>
          <a:p>
            <a:pPr>
              <a:spcBef>
                <a:spcPct val="50000"/>
              </a:spcBef>
              <a:buClrTx/>
              <a:buFontTx/>
              <a:buBlip>
                <a:blip r:embed="rId3"/>
              </a:buBlip>
            </a:pPr>
            <a:r>
              <a:rPr lang="en-US" sz="2800"/>
              <a:t>Smaller autonomous cities/republics wanted to run own affairs in a modern way (church = too feudal &amp; old)</a:t>
            </a:r>
          </a:p>
          <a:p>
            <a:pPr>
              <a:spcBef>
                <a:spcPct val="50000"/>
              </a:spcBef>
              <a:buClrTx/>
              <a:buFontTx/>
              <a:buBlip>
                <a:blip r:embed="rId3"/>
              </a:buBlip>
            </a:pPr>
            <a:r>
              <a:rPr lang="en-US" sz="2800"/>
              <a:t>Monarchy – rid kingdom of Church taxes, property, and political influence &amp; take them as their own</a:t>
            </a:r>
            <a:endParaRPr lang="en-US" sz="2000">
              <a:latin typeface="Times New Roman" pitchFamily="-5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Reasons for the Reformation (cont.)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362200"/>
            <a:ext cx="8610600" cy="4114800"/>
          </a:xfrm>
        </p:spPr>
        <p:txBody>
          <a:bodyPr/>
          <a:lstStyle/>
          <a:p>
            <a:pPr>
              <a:spcBef>
                <a:spcPct val="50000"/>
              </a:spcBef>
              <a:buClrTx/>
              <a:buFontTx/>
              <a:buBlip>
                <a:blip r:embed="rId3"/>
              </a:buBlip>
            </a:pPr>
            <a:r>
              <a:rPr lang="en-US" sz="2800">
                <a:latin typeface="Arial" pitchFamily="-52" charset="0"/>
              </a:rPr>
              <a:t>Clerical immorality – violated celibacy &amp; accused of drunkenness, gambling, and other vice</a:t>
            </a:r>
          </a:p>
          <a:p>
            <a:pPr>
              <a:spcBef>
                <a:spcPct val="50000"/>
              </a:spcBef>
              <a:buClrTx/>
              <a:buFontTx/>
              <a:buBlip>
                <a:blip r:embed="rId3"/>
              </a:buBlip>
            </a:pPr>
            <a:r>
              <a:rPr lang="en-US" sz="2800">
                <a:latin typeface="Arial" pitchFamily="-52" charset="0"/>
              </a:rPr>
              <a:t>Clerical ignorance – many barely read or write </a:t>
            </a:r>
          </a:p>
          <a:p>
            <a:pPr>
              <a:spcBef>
                <a:spcPct val="50000"/>
              </a:spcBef>
              <a:buClrTx/>
              <a:buFontTx/>
              <a:buBlip>
                <a:blip r:embed="rId3"/>
              </a:buBlip>
            </a:pPr>
            <a:r>
              <a:rPr lang="en-US" sz="2800">
                <a:latin typeface="Arial" pitchFamily="-52" charset="0"/>
              </a:rPr>
              <a:t>Clerical absenteeism and pluralism – esp. higher level officials – often absent and held more than one office at a time (often purchased their office)</a:t>
            </a:r>
            <a:endParaRPr lang="en-US" sz="1800">
              <a:latin typeface="Arial" pitchFamily="-5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Attain Salvation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People’s spiritual needs - not met</a:t>
            </a:r>
          </a:p>
          <a:p>
            <a:r>
              <a:rPr lang="en-US"/>
              <a:t>Main concern - </a:t>
            </a:r>
            <a:r>
              <a:rPr lang="en-US" i="1">
                <a:solidFill>
                  <a:schemeClr val="folHlink"/>
                </a:solidFill>
              </a:rPr>
              <a:t>salvation</a:t>
            </a:r>
            <a:r>
              <a:rPr lang="en-US"/>
              <a:t> </a:t>
            </a:r>
            <a:r>
              <a:rPr lang="en-US" i="1">
                <a:solidFill>
                  <a:schemeClr val="folHlink"/>
                </a:solidFill>
              </a:rPr>
              <a:t>(“How do I get to Heaven?!”)</a:t>
            </a:r>
          </a:p>
          <a:p>
            <a:r>
              <a:rPr lang="en-US"/>
              <a:t>Church answers:</a:t>
            </a:r>
          </a:p>
          <a:p>
            <a:pPr lvl="1"/>
            <a:r>
              <a:rPr lang="en-US"/>
              <a:t>Veneration of relics</a:t>
            </a:r>
          </a:p>
          <a:p>
            <a:pPr lvl="1"/>
            <a:r>
              <a:rPr lang="en-US"/>
              <a:t>Obtaining </a:t>
            </a:r>
            <a:r>
              <a:rPr lang="en-US" i="1">
                <a:solidFill>
                  <a:schemeClr val="folHlink"/>
                </a:solidFill>
              </a:rPr>
              <a:t>indulgence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What is an Indulgence?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010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release from all or part of the punishment for sin in </a:t>
            </a:r>
            <a:r>
              <a:rPr lang="en-US" sz="2800" i="1" dirty="0" smtClean="0">
                <a:solidFill>
                  <a:schemeClr val="folHlink"/>
                </a:solidFill>
              </a:rPr>
              <a:t>(</a:t>
            </a:r>
            <a:r>
              <a:rPr lang="en-US" sz="2800" i="1" dirty="0">
                <a:solidFill>
                  <a:schemeClr val="folHlink"/>
                </a:solidFill>
              </a:rPr>
              <a:t>a place between Earth &amp; afterlife where one “serves time” for their sins &amp; is purified. Time spent here is directly proportional to the number &amp; severity of sins committed in one’s life</a:t>
            </a:r>
            <a:r>
              <a:rPr lang="en-US" sz="2800" i="1" dirty="0" smtClean="0">
                <a:solidFill>
                  <a:schemeClr val="folHlink"/>
                </a:solidFill>
              </a:rPr>
              <a:t>.)</a:t>
            </a:r>
          </a:p>
          <a:p>
            <a:pPr>
              <a:lnSpc>
                <a:spcPct val="90000"/>
              </a:lnSpc>
            </a:pPr>
            <a:r>
              <a:rPr lang="en-US" sz="2800" i="1" dirty="0" smtClean="0">
                <a:solidFill>
                  <a:schemeClr val="folHlink"/>
                </a:solidFill>
              </a:rPr>
              <a:t>Luther opposed </a:t>
            </a:r>
            <a:r>
              <a:rPr lang="en-US" sz="2800" b="1" i="1" u="sng" dirty="0" smtClean="0">
                <a:solidFill>
                  <a:srgbClr val="FFC000"/>
                </a:solidFill>
              </a:rPr>
              <a:t>sale</a:t>
            </a:r>
            <a:r>
              <a:rPr lang="en-US" sz="2800" i="1" dirty="0" smtClean="0">
                <a:solidFill>
                  <a:srgbClr val="FFC000"/>
                </a:solidFill>
              </a:rPr>
              <a:t> of them</a:t>
            </a:r>
          </a:p>
          <a:p>
            <a:pPr>
              <a:lnSpc>
                <a:spcPct val="90000"/>
              </a:lnSpc>
            </a:pPr>
            <a:endParaRPr lang="en-US" sz="2800" i="1" dirty="0" smtClean="0">
              <a:solidFill>
                <a:srgbClr val="FFC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i="1" dirty="0" smtClean="0">
                <a:solidFill>
                  <a:srgbClr val="FFC000"/>
                </a:solidFill>
                <a:hlinkClick r:id="rId3"/>
              </a:rPr>
              <a:t>http://www.youtube.com/watch?v=WiSCnZ4wSMo</a:t>
            </a:r>
            <a:endParaRPr lang="en-US" sz="1400" i="1" dirty="0" smtClean="0">
              <a:solidFill>
                <a:srgbClr val="FFC000"/>
              </a:solidFill>
            </a:endParaRPr>
          </a:p>
        </p:txBody>
      </p:sp>
      <p:pic>
        <p:nvPicPr>
          <p:cNvPr id="40962" name="Picture 2" descr="http://t3.gstatic.com/images?q=tbn:ANd9GcRCMSTWRYEmnW6AvdZz8gVO9IryAvjjwpRGQhd34_mojVVIYNE7w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8184" y="3933056"/>
            <a:ext cx="2915816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Martin Luther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174232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Monk &amp; professor of theology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Wittenberg, </a:t>
            </a:r>
            <a:r>
              <a:rPr lang="en-US" sz="2800" dirty="0" smtClean="0"/>
              <a:t>Germany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Conflicted by </a:t>
            </a:r>
            <a:r>
              <a:rPr lang="en-US" sz="2800" dirty="0"/>
              <a:t>the difference in Catholic </a:t>
            </a:r>
            <a:r>
              <a:rPr lang="en-US" sz="2800" dirty="0" smtClean="0"/>
              <a:t>teachings/practices </a:t>
            </a:r>
            <a:r>
              <a:rPr lang="en-US" sz="2800" dirty="0"/>
              <a:t>vs. what was said in the Bible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6096" y="1752600"/>
            <a:ext cx="3355479" cy="47244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They Said - He Said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r>
              <a:rPr lang="en-US" dirty="0"/>
              <a:t>To Obtain Salvation…</a:t>
            </a:r>
          </a:p>
          <a:p>
            <a:pPr lvl="1"/>
            <a:r>
              <a:rPr lang="en-US" dirty="0"/>
              <a:t>They (Church) said: must have faith AND </a:t>
            </a:r>
            <a:r>
              <a:rPr lang="en-US" dirty="0" smtClean="0"/>
              <a:t>do good works</a:t>
            </a:r>
            <a:endParaRPr lang="en-US" dirty="0"/>
          </a:p>
          <a:p>
            <a:pPr lvl="1"/>
            <a:r>
              <a:rPr lang="en-US" dirty="0"/>
              <a:t>He said: </a:t>
            </a:r>
            <a:r>
              <a:rPr lang="en-US" dirty="0" smtClean="0"/>
              <a:t>faith in God alone will </a:t>
            </a:r>
            <a:r>
              <a:rPr lang="en-US" dirty="0"/>
              <a:t>earn one salvation (key teaching known as </a:t>
            </a:r>
            <a:r>
              <a:rPr lang="en-US" i="1" dirty="0">
                <a:solidFill>
                  <a:schemeClr val="folHlink"/>
                </a:solidFill>
              </a:rPr>
              <a:t>“justification by faith alone”</a:t>
            </a:r>
            <a:r>
              <a:rPr lang="en-US" dirty="0"/>
              <a:t>)</a:t>
            </a:r>
          </a:p>
          <a:p>
            <a:r>
              <a:rPr lang="en-US" dirty="0"/>
              <a:t>Luther’s theory based on </a:t>
            </a:r>
            <a:r>
              <a:rPr lang="en-US" dirty="0" smtClean="0"/>
              <a:t>Bible - </a:t>
            </a:r>
            <a:r>
              <a:rPr lang="en-US" dirty="0"/>
              <a:t>became the sole source of religious truth to Protestants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Luther’s 95 Theses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October 31, 1517</a:t>
            </a:r>
          </a:p>
          <a:p>
            <a:r>
              <a:rPr lang="en-US" dirty="0"/>
              <a:t>Nailed to door of </a:t>
            </a:r>
            <a:r>
              <a:rPr lang="en-US" dirty="0" smtClean="0"/>
              <a:t>church in </a:t>
            </a:r>
            <a:r>
              <a:rPr lang="en-US" dirty="0"/>
              <a:t>Wittenberg </a:t>
            </a:r>
          </a:p>
          <a:p>
            <a:r>
              <a:rPr lang="en-US" i="1" dirty="0">
                <a:solidFill>
                  <a:schemeClr val="folHlink"/>
                </a:solidFill>
              </a:rPr>
              <a:t>95 Theses</a:t>
            </a:r>
            <a:r>
              <a:rPr lang="en-US" dirty="0"/>
              <a:t> - spelled out the </a:t>
            </a:r>
            <a:r>
              <a:rPr lang="en-US" dirty="0" smtClean="0"/>
              <a:t>abuses of </a:t>
            </a:r>
            <a:r>
              <a:rPr lang="en-US" dirty="0"/>
              <a:t>the </a:t>
            </a:r>
            <a:r>
              <a:rPr lang="en-US" dirty="0" smtClean="0"/>
              <a:t>Church</a:t>
            </a:r>
          </a:p>
          <a:p>
            <a:r>
              <a:rPr lang="en-US" dirty="0" smtClean="0"/>
              <a:t>Printing Press - </a:t>
            </a:r>
            <a:r>
              <a:rPr lang="en-US" dirty="0"/>
              <a:t>HUGE impact on Reformation -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Backlash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Did NOT intend to break with Church - just wanted REFORM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Church wants him to </a:t>
            </a:r>
            <a:r>
              <a:rPr lang="en-US" sz="2800" i="1" dirty="0">
                <a:solidFill>
                  <a:schemeClr val="folHlink"/>
                </a:solidFill>
              </a:rPr>
              <a:t>recant (take back)</a:t>
            </a:r>
            <a:r>
              <a:rPr lang="en-US" sz="2800" dirty="0"/>
              <a:t> his criticisms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Luther </a:t>
            </a:r>
            <a:r>
              <a:rPr lang="en-US" sz="2800" dirty="0" smtClean="0"/>
              <a:t>says…NO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Result -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Luther is </a:t>
            </a:r>
            <a:r>
              <a:rPr lang="en-US" sz="2400" i="1" dirty="0">
                <a:solidFill>
                  <a:schemeClr val="folHlink"/>
                </a:solidFill>
              </a:rPr>
              <a:t>excommunicated &amp; defrocked (banned from the church &amp; stripped of his position) </a:t>
            </a:r>
            <a:r>
              <a:rPr lang="en-US" sz="2400" dirty="0"/>
              <a:t>in 1521</a:t>
            </a:r>
            <a:endParaRPr lang="en-US" sz="2400" i="1" dirty="0"/>
          </a:p>
          <a:p>
            <a:pPr lvl="1">
              <a:lnSpc>
                <a:spcPct val="90000"/>
              </a:lnSpc>
            </a:pPr>
            <a:r>
              <a:rPr lang="en-US" sz="2400" dirty="0"/>
              <a:t>Angers not only the Pope, but Charles V - Holy Roman Emperor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Diet of Worms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628800"/>
            <a:ext cx="7772400" cy="4536504"/>
          </a:xfrm>
        </p:spPr>
        <p:txBody>
          <a:bodyPr/>
          <a:lstStyle/>
          <a:p>
            <a:r>
              <a:rPr lang="en-US" dirty="0"/>
              <a:t>IS NOT a means of obtaining nutritional sustenance from eating nothing but those little squiggly things in your garden…</a:t>
            </a:r>
          </a:p>
          <a:p>
            <a:r>
              <a:rPr lang="en-US" dirty="0"/>
              <a:t>IS a legislative assembly of the Holy Roman Emperor in the German city of Worms (pronounced </a:t>
            </a:r>
            <a:r>
              <a:rPr lang="en-US" i="1" dirty="0" err="1"/>
              <a:t>Vuhrms</a:t>
            </a:r>
            <a:r>
              <a:rPr lang="en-US" dirty="0" smtClean="0"/>
              <a:t>)</a:t>
            </a:r>
          </a:p>
          <a:p>
            <a:r>
              <a:rPr lang="en-US" sz="1600" dirty="0" smtClean="0">
                <a:hlinkClick r:id="rId3"/>
              </a:rPr>
              <a:t>http://www.youtube.com/watch?v=r5P7QkHCfaI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5105400"/>
            <a:ext cx="2565400" cy="158591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Edict of Worms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895600"/>
          </a:xfrm>
        </p:spPr>
        <p:txBody>
          <a:bodyPr/>
          <a:lstStyle/>
          <a:p>
            <a:r>
              <a:rPr lang="en-US"/>
              <a:t>Made Luther an outlaw</a:t>
            </a:r>
          </a:p>
          <a:p>
            <a:r>
              <a:rPr lang="en-US"/>
              <a:t>All Luther’s works to be burned</a:t>
            </a:r>
          </a:p>
          <a:p>
            <a:r>
              <a:rPr lang="en-US"/>
              <a:t>Luther to be captured &amp; turned over to Charles 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Bell Ringer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915400" cy="4114800"/>
          </a:xfrm>
        </p:spPr>
        <p:txBody>
          <a:bodyPr/>
          <a:lstStyle/>
          <a:p>
            <a:r>
              <a:rPr lang="en-US"/>
              <a:t>What root words do you see?</a:t>
            </a:r>
          </a:p>
          <a:p>
            <a:pPr>
              <a:buFont typeface="Wingdings" pitchFamily="-52" charset="2"/>
              <a:buNone/>
            </a:pPr>
            <a:endParaRPr lang="en-US"/>
          </a:p>
          <a:p>
            <a:pPr>
              <a:buFont typeface="Wingdings" pitchFamily="-52" charset="2"/>
              <a:buNone/>
            </a:pPr>
            <a:endParaRPr lang="en-US"/>
          </a:p>
          <a:p>
            <a:pPr algn="ctr">
              <a:buFont typeface="Wingdings" pitchFamily="-52" charset="2"/>
              <a:buNone/>
            </a:pPr>
            <a:r>
              <a:rPr lang="en-US" sz="4400"/>
              <a:t>PROTESTANT REFORMATION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Peasant Revolts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r>
              <a:rPr lang="en-US" sz="2800"/>
              <a:t>June, 1524</a:t>
            </a:r>
          </a:p>
          <a:p>
            <a:r>
              <a:rPr lang="en-US" sz="2800"/>
              <a:t>Luther “disappeared” - the worst was rumored</a:t>
            </a:r>
          </a:p>
          <a:p>
            <a:r>
              <a:rPr lang="en-US" sz="2800"/>
              <a:t>Peasants revolted against nobility &amp; clergy (thought Luther would approve)</a:t>
            </a:r>
          </a:p>
          <a:p>
            <a:r>
              <a:rPr lang="en-US" sz="2800"/>
              <a:t>Imperial army retaliated</a:t>
            </a:r>
          </a:p>
          <a:p>
            <a:r>
              <a:rPr lang="en-US" sz="2800"/>
              <a:t>100,000 peasants dead </a:t>
            </a:r>
          </a:p>
          <a:p>
            <a:pPr>
              <a:buFont typeface="Wingdings" pitchFamily="-52" charset="2"/>
              <a:buNone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Happy Ending??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534400" cy="4114800"/>
          </a:xfrm>
        </p:spPr>
        <p:txBody>
          <a:bodyPr/>
          <a:lstStyle/>
          <a:p>
            <a:r>
              <a:rPr lang="en-US" sz="2800"/>
              <a:t>German Princes united under Luther (benefit = autonomy from HRE)</a:t>
            </a:r>
          </a:p>
          <a:p>
            <a:r>
              <a:rPr lang="en-US" sz="2800"/>
              <a:t>1555- </a:t>
            </a:r>
            <a:r>
              <a:rPr lang="en-US" sz="2800" i="1">
                <a:solidFill>
                  <a:schemeClr val="folHlink"/>
                </a:solidFill>
              </a:rPr>
              <a:t>Peace of Augsburg (treaty)</a:t>
            </a:r>
            <a:endParaRPr lang="en-US" sz="2800"/>
          </a:p>
          <a:p>
            <a:pPr lvl="1"/>
            <a:r>
              <a:rPr lang="en-US" sz="2400"/>
              <a:t>Charles V conceded to formally accept the division of Christianity in Germany</a:t>
            </a:r>
          </a:p>
          <a:p>
            <a:pPr lvl="1"/>
            <a:r>
              <a:rPr lang="en-US" sz="2400"/>
              <a:t>German princes could choose the faith of their state (not an individual choice)</a:t>
            </a:r>
          </a:p>
          <a:p>
            <a:pPr lvl="1"/>
            <a:endParaRPr lang="en-US" sz="2400"/>
          </a:p>
          <a:p>
            <a:pPr lvl="1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1143000"/>
          </a:xfrm>
        </p:spPr>
        <p:txBody>
          <a:bodyPr/>
          <a:lstStyle/>
          <a:p>
            <a:r>
              <a:rPr lang="en-US"/>
              <a:t>Major Contributions of Luther &amp; the Reformation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90800"/>
            <a:ext cx="8229600" cy="3505200"/>
          </a:xfrm>
        </p:spPr>
        <p:txBody>
          <a:bodyPr/>
          <a:lstStyle/>
          <a:p>
            <a:r>
              <a:rPr lang="en-US"/>
              <a:t>Translation of the Bible into German</a:t>
            </a:r>
          </a:p>
          <a:p>
            <a:r>
              <a:rPr lang="en-US"/>
              <a:t>Opened door to religious freedom</a:t>
            </a:r>
          </a:p>
          <a:p>
            <a:r>
              <a:rPr lang="en-US"/>
              <a:t>Abolition of vows of celibacy for Protestant clergy</a:t>
            </a:r>
          </a:p>
          <a:p>
            <a:r>
              <a:rPr lang="en-US"/>
              <a:t>Caused Catholic Church to consider reforms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Lutheranism Spread?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saw Luther’s reforms as the answer to church corruption</a:t>
            </a:r>
          </a:p>
          <a:p>
            <a:r>
              <a:rPr lang="en-US" dirty="0" smtClean="0"/>
              <a:t>Throw off the rule of the RCC and HRE</a:t>
            </a:r>
          </a:p>
          <a:p>
            <a:r>
              <a:rPr lang="en-US" dirty="0" smtClean="0"/>
              <a:t>Welcomed the chance to seize church property</a:t>
            </a:r>
          </a:p>
          <a:p>
            <a:r>
              <a:rPr lang="en-US" dirty="0" smtClean="0"/>
              <a:t>Tired of German $ going to support churches in Italy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Calvinism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5257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John Calvin - founder</a:t>
            </a:r>
          </a:p>
          <a:p>
            <a:pPr>
              <a:lnSpc>
                <a:spcPct val="90000"/>
              </a:lnSpc>
            </a:pPr>
            <a:r>
              <a:rPr lang="en-US"/>
              <a:t>Doctrine of justification by faith alone</a:t>
            </a:r>
          </a:p>
          <a:p>
            <a:pPr>
              <a:lnSpc>
                <a:spcPct val="90000"/>
              </a:lnSpc>
            </a:pPr>
            <a:r>
              <a:rPr lang="en-US" i="1">
                <a:solidFill>
                  <a:schemeClr val="folHlink"/>
                </a:solidFill>
              </a:rPr>
              <a:t>Predestination - God had determined in advance those who would be saved and those who would not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133600"/>
            <a:ext cx="3430588" cy="38862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Calvin’s Reforms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dirty="0"/>
              <a:t>Geneva</a:t>
            </a:r>
          </a:p>
          <a:p>
            <a:r>
              <a:rPr lang="en-US" dirty="0"/>
              <a:t>The Consistory	</a:t>
            </a:r>
          </a:p>
          <a:p>
            <a:pPr lvl="1"/>
            <a:r>
              <a:rPr lang="en-US" dirty="0"/>
              <a:t>Special court</a:t>
            </a:r>
          </a:p>
          <a:p>
            <a:pPr lvl="1"/>
            <a:r>
              <a:rPr lang="en-US" dirty="0"/>
              <a:t>Enforced moral discipline</a:t>
            </a:r>
          </a:p>
          <a:p>
            <a:pPr lvl="1"/>
            <a:r>
              <a:rPr lang="en-US" dirty="0"/>
              <a:t>Oversaw morality</a:t>
            </a:r>
          </a:p>
          <a:p>
            <a:pPr lvl="1"/>
            <a:r>
              <a:rPr lang="en-US" dirty="0"/>
              <a:t> Punished deviants</a:t>
            </a:r>
          </a:p>
          <a:p>
            <a:pPr lvl="2"/>
            <a:r>
              <a:rPr lang="en-US" dirty="0"/>
              <a:t>Crimes = singing obscene songs, dancing, swearing, drunkenness, playing cards </a:t>
            </a:r>
          </a:p>
        </p:txBody>
      </p:sp>
      <p:pic>
        <p:nvPicPr>
          <p:cNvPr id="119812" name="Picture 4" descr="AG00286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676400"/>
            <a:ext cx="2133600" cy="1778000"/>
          </a:xfrm>
          <a:prstGeom prst="rect">
            <a:avLst/>
          </a:prstGeom>
          <a:noFill/>
        </p:spPr>
      </p:pic>
      <p:pic>
        <p:nvPicPr>
          <p:cNvPr id="119813" name="Picture 5" descr="AG00287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2514600"/>
            <a:ext cx="2208213" cy="2671763"/>
          </a:xfrm>
          <a:prstGeom prst="rect">
            <a:avLst/>
          </a:prstGeom>
          <a:noFill/>
        </p:spPr>
      </p:pic>
      <p:sp>
        <p:nvSpPr>
          <p:cNvPr id="119814" name="AutoShape 6"/>
          <p:cNvSpPr>
            <a:spLocks noChangeArrowheads="1"/>
          </p:cNvSpPr>
          <p:nvPr/>
        </p:nvSpPr>
        <p:spPr bwMode="auto">
          <a:xfrm>
            <a:off x="5334000" y="1295400"/>
            <a:ext cx="1981200" cy="838200"/>
          </a:xfrm>
          <a:prstGeom prst="wedgeEllipseCallout">
            <a:avLst>
              <a:gd name="adj1" fmla="val -46394"/>
              <a:gd name="adj2" fmla="val 4431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smtClean="0"/>
              <a:t>I can’t </a:t>
            </a:r>
            <a:r>
              <a:rPr lang="en-US" sz="1400" dirty="0" smtClean="0"/>
              <a:t>dance?</a:t>
            </a:r>
            <a:endParaRPr lang="en-US" dirty="0"/>
          </a:p>
        </p:txBody>
      </p:sp>
      <p:sp>
        <p:nvSpPr>
          <p:cNvPr id="119816" name="AutoShape 8"/>
          <p:cNvSpPr>
            <a:spLocks noChangeArrowheads="1"/>
          </p:cNvSpPr>
          <p:nvPr/>
        </p:nvSpPr>
        <p:spPr bwMode="auto">
          <a:xfrm>
            <a:off x="5867400" y="2590800"/>
            <a:ext cx="1981200" cy="1295400"/>
          </a:xfrm>
          <a:prstGeom prst="wedgeEllipseCallout">
            <a:avLst>
              <a:gd name="adj1" fmla="val 53046"/>
              <a:gd name="adj2" fmla="val 359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/>
              <a:t>But I like this song!!!…</a:t>
            </a:r>
            <a:endParaRPr lang="en-US" sz="1600" dirty="0"/>
          </a:p>
        </p:txBody>
      </p:sp>
      <p:sp>
        <p:nvSpPr>
          <p:cNvPr id="119817" name="AutoShape 9"/>
          <p:cNvSpPr>
            <a:spLocks noChangeArrowheads="1"/>
          </p:cNvSpPr>
          <p:nvPr/>
        </p:nvSpPr>
        <p:spPr bwMode="auto">
          <a:xfrm>
            <a:off x="4495800" y="1600200"/>
            <a:ext cx="1447800" cy="18288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hlink">
              <a:alpha val="28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818" name="AutoShape 10"/>
          <p:cNvSpPr>
            <a:spLocks noChangeArrowheads="1"/>
          </p:cNvSpPr>
          <p:nvPr/>
        </p:nvSpPr>
        <p:spPr bwMode="auto">
          <a:xfrm>
            <a:off x="7315200" y="3352800"/>
            <a:ext cx="1447800" cy="18288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hlink">
              <a:alpha val="28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/>
              <a:t>Anabaptists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57912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“Re-baptizer”</a:t>
            </a:r>
          </a:p>
          <a:p>
            <a:pPr>
              <a:lnSpc>
                <a:spcPct val="90000"/>
              </a:lnSpc>
            </a:pPr>
            <a:r>
              <a:rPr lang="en-US" sz="2800"/>
              <a:t>A radical adult Christian group that believed: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All believers equal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Any member could be minister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Complete separation of Church &amp; State</a:t>
            </a:r>
          </a:p>
          <a:p>
            <a:pPr>
              <a:lnSpc>
                <a:spcPct val="90000"/>
              </a:lnSpc>
            </a:pPr>
            <a:r>
              <a:rPr lang="en-US" sz="2800"/>
              <a:t>Persecuted by both Catholics &amp; Protestants</a:t>
            </a:r>
          </a:p>
          <a:p>
            <a:pPr>
              <a:lnSpc>
                <a:spcPct val="90000"/>
              </a:lnSpc>
            </a:pPr>
            <a:r>
              <a:rPr lang="en-US" sz="2800"/>
              <a:t>Today - Mennonite &amp; Amish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endParaRPr lang="en-US" sz="2400"/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209800"/>
            <a:ext cx="2632075" cy="31242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Anti-Semitism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Jews continued to be persecuted against during the Reformation</a:t>
            </a:r>
          </a:p>
          <a:p>
            <a:r>
              <a:rPr lang="en-US" dirty="0"/>
              <a:t>Luther - expected Jews to convert (called for persecution when they did not)</a:t>
            </a:r>
          </a:p>
          <a:p>
            <a:r>
              <a:rPr lang="en-US" dirty="0" smtClean="0"/>
              <a:t>In Catholic </a:t>
            </a:r>
            <a:r>
              <a:rPr lang="en-US" dirty="0"/>
              <a:t>states - Jews segregated into ghettos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Catholic Reformation	</a:t>
            </a:r>
          </a:p>
        </p:txBody>
      </p:sp>
      <p:sp>
        <p:nvSpPr>
          <p:cNvPr id="1208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371600"/>
            <a:ext cx="854075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Protestantism spreading rapidly through Europe</a:t>
            </a:r>
          </a:p>
          <a:p>
            <a:pPr eaLnBrk="1" hangingPunct="1">
              <a:defRPr/>
            </a:pPr>
            <a:r>
              <a:rPr lang="en-US" sz="2400" dirty="0" smtClean="0"/>
              <a:t>Church sees need to reform</a:t>
            </a:r>
          </a:p>
          <a:p>
            <a:pPr eaLnBrk="1" hangingPunct="1">
              <a:defRPr/>
            </a:pPr>
            <a:r>
              <a:rPr lang="en-US" sz="2400" dirty="0" smtClean="0"/>
              <a:t>Pillars of Catholic Reformation</a:t>
            </a:r>
          </a:p>
          <a:p>
            <a:pPr lvl="1" eaLnBrk="1" hangingPunct="1">
              <a:defRPr/>
            </a:pPr>
            <a:r>
              <a:rPr lang="en-US" sz="2400" dirty="0" smtClean="0"/>
              <a:t>1.  Society of Jesus (</a:t>
            </a:r>
            <a:r>
              <a:rPr lang="en-US" sz="2400" dirty="0" smtClean="0">
                <a:solidFill>
                  <a:srgbClr val="FF0000"/>
                </a:solidFill>
              </a:rPr>
              <a:t>Jesuits</a:t>
            </a:r>
            <a:r>
              <a:rPr lang="en-US" sz="2400" dirty="0" smtClean="0"/>
              <a:t>)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Ignatius of Loyola</a:t>
            </a:r>
            <a:r>
              <a:rPr lang="en-US" dirty="0" smtClean="0"/>
              <a:t>, began missions to restore Church</a:t>
            </a:r>
          </a:p>
          <a:p>
            <a:pPr lvl="1" eaLnBrk="1" hangingPunct="1">
              <a:defRPr/>
            </a:pPr>
            <a:r>
              <a:rPr lang="en-US" sz="2400" dirty="0" smtClean="0"/>
              <a:t>2.  </a:t>
            </a:r>
            <a:r>
              <a:rPr lang="en-US" sz="2400" dirty="0" smtClean="0">
                <a:solidFill>
                  <a:srgbClr val="FF0000"/>
                </a:solidFill>
              </a:rPr>
              <a:t>Reform of Papacy </a:t>
            </a:r>
            <a:r>
              <a:rPr lang="en-US" sz="2400" dirty="0" smtClean="0"/>
              <a:t>– started by Pope Paul III</a:t>
            </a:r>
          </a:p>
          <a:p>
            <a:pPr lvl="1" eaLnBrk="1" hangingPunct="1">
              <a:defRPr/>
            </a:pPr>
            <a:r>
              <a:rPr lang="en-US" sz="2400" dirty="0" smtClean="0"/>
              <a:t>3</a:t>
            </a:r>
            <a:r>
              <a:rPr lang="en-US" sz="2400" dirty="0" smtClean="0">
                <a:solidFill>
                  <a:srgbClr val="FF0000"/>
                </a:solidFill>
              </a:rPr>
              <a:t>. Council of Trent </a:t>
            </a:r>
            <a:r>
              <a:rPr lang="en-US" sz="2400" dirty="0" smtClean="0"/>
              <a:t>– met off &amp; on for 18 years</a:t>
            </a:r>
          </a:p>
          <a:p>
            <a:pPr lvl="2" eaLnBrk="1" hangingPunct="1">
              <a:defRPr/>
            </a:pPr>
            <a:r>
              <a:rPr lang="en-US" dirty="0" smtClean="0"/>
              <a:t>Reaffirmed traditional Catholic beliefs </a:t>
            </a:r>
          </a:p>
          <a:p>
            <a:pPr lvl="3" eaLnBrk="1" hangingPunct="1">
              <a:defRPr/>
            </a:pPr>
            <a:r>
              <a:rPr lang="en-US" sz="2400" dirty="0" smtClean="0"/>
              <a:t>Included the 7 sacraments &amp; faith and good works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Banned selling indulgences!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"/>
            <a:ext cx="5626100" cy="64770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Bell Ringer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0"/>
            <a:ext cx="4724400" cy="4114800"/>
          </a:xfrm>
        </p:spPr>
        <p:txBody>
          <a:bodyPr/>
          <a:lstStyle/>
          <a:p>
            <a:pPr>
              <a:buFont typeface="Wingdings" pitchFamily="-52" charset="2"/>
              <a:buNone/>
            </a:pPr>
            <a:endParaRPr lang="en-US" dirty="0"/>
          </a:p>
          <a:p>
            <a:pPr>
              <a:buFont typeface="Wingdings" pitchFamily="-52" charset="2"/>
              <a:buNone/>
            </a:pPr>
            <a:endParaRPr lang="en-US" dirty="0"/>
          </a:p>
          <a:p>
            <a:pPr>
              <a:buFont typeface="Wingdings" pitchFamily="-52" charset="2"/>
              <a:buNone/>
            </a:pPr>
            <a:r>
              <a:rPr lang="en-US" sz="4800" dirty="0">
                <a:solidFill>
                  <a:srgbClr val="D80652"/>
                </a:solidFill>
              </a:rPr>
              <a:t>PROTEST</a:t>
            </a:r>
            <a:r>
              <a:rPr lang="en-US" sz="3600" dirty="0"/>
              <a:t>ANT</a:t>
            </a:r>
            <a:r>
              <a:rPr lang="en-US" sz="4800" dirty="0">
                <a:solidFill>
                  <a:schemeClr val="hlink"/>
                </a:solidFill>
              </a:rPr>
              <a:t> </a:t>
            </a:r>
          </a:p>
          <a:p>
            <a:pPr>
              <a:buFont typeface="Wingdings" pitchFamily="-52" charset="2"/>
              <a:buNone/>
            </a:pPr>
            <a:r>
              <a:rPr lang="en-US" sz="4800" dirty="0" smtClean="0">
                <a:solidFill>
                  <a:srgbClr val="D80652"/>
                </a:solidFill>
              </a:rPr>
              <a:t>REFORM</a:t>
            </a:r>
            <a:r>
              <a:rPr lang="en-US" sz="3600" dirty="0" smtClean="0"/>
              <a:t>ATION</a:t>
            </a:r>
          </a:p>
          <a:p>
            <a:pPr>
              <a:buFont typeface="Wingdings" pitchFamily="-52" charset="2"/>
              <a:buNone/>
            </a:pPr>
            <a:endParaRPr lang="en-US" sz="3600" dirty="0" smtClean="0"/>
          </a:p>
          <a:p>
            <a:pPr>
              <a:buFont typeface="Wingdings" pitchFamily="-52" charset="2"/>
              <a:buNone/>
            </a:pPr>
            <a:r>
              <a:rPr lang="en-US" sz="1050" dirty="0" smtClean="0">
                <a:hlinkClick r:id="rId3"/>
              </a:rPr>
              <a:t>http://www.youtube.com/watch?v=kDXwsuRxzo4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Reformation in England</a:t>
            </a:r>
          </a:p>
        </p:txBody>
      </p:sp>
      <p:sp>
        <p:nvSpPr>
          <p:cNvPr id="1157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Political,</a:t>
            </a:r>
            <a:r>
              <a:rPr lang="en-US" sz="2800" dirty="0" smtClean="0"/>
              <a:t> not religious motives for reform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Henry VIII </a:t>
            </a:r>
            <a:r>
              <a:rPr lang="en-US" sz="2800" dirty="0" smtClean="0"/>
              <a:t>– King of England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Needs a male heir to carry on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 the Tudor Dynasty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Married Catherine of Aragon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(Aunt of Charles V,HRE Emperor)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Have a daughter, Mary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No son, so Henry wants a </a:t>
            </a:r>
            <a:r>
              <a:rPr lang="en-US" sz="2400" dirty="0" smtClean="0">
                <a:solidFill>
                  <a:srgbClr val="FF0000"/>
                </a:solidFill>
              </a:rPr>
              <a:t>divorce!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In the Catholic Church, you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need an annulment, granted by the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Church.  The Pope grants it for a King.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pic>
        <p:nvPicPr>
          <p:cNvPr id="32772" name="Picture 5" descr="BHC27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7988" y="2348880"/>
            <a:ext cx="23860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Reformation in England (cont)</a:t>
            </a:r>
          </a:p>
        </p:txBody>
      </p:sp>
      <p:sp>
        <p:nvSpPr>
          <p:cNvPr id="1167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The Pope </a:t>
            </a:r>
            <a:r>
              <a:rPr lang="en-US" sz="2400" dirty="0" smtClean="0">
                <a:solidFill>
                  <a:srgbClr val="FF0000"/>
                </a:solidFill>
              </a:rPr>
              <a:t>refused</a:t>
            </a:r>
            <a:r>
              <a:rPr lang="en-US" sz="2400" dirty="0" smtClean="0"/>
              <a:t> to grant the annulment, too political (King of Eng vs. HRE Emperor)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After a long argument, Henry decided to break from Catholic Church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Archbishop of Canterbury granted divorce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Act of Supremacy(1534) </a:t>
            </a:r>
            <a:r>
              <a:rPr lang="en-US" sz="2400" dirty="0" smtClean="0"/>
              <a:t>est. Church of Eng.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King control over doctrine, appointments, etc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Dissolves Catholic claims, sells land &amp; possessions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Remained close to Catholic teachings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Henry &amp; his wives</a:t>
            </a:r>
          </a:p>
        </p:txBody>
      </p:sp>
      <p:sp>
        <p:nvSpPr>
          <p:cNvPr id="1177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828800"/>
            <a:ext cx="38100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Henry was desperate for a son.  So much so he married 6 times!!</a:t>
            </a:r>
          </a:p>
          <a:p>
            <a:pPr eaLnBrk="1" hangingPunct="1">
              <a:defRPr/>
            </a:pPr>
            <a:r>
              <a:rPr lang="en-US" sz="2800" dirty="0" smtClean="0"/>
              <a:t>The saying goes…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800" dirty="0" smtClean="0"/>
              <a:t>   Divorced, Beheaded,     	Died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800" dirty="0" smtClean="0"/>
              <a:t>	Divorced, Beheaded, 	Survived</a:t>
            </a:r>
          </a:p>
        </p:txBody>
      </p:sp>
      <p:pic>
        <p:nvPicPr>
          <p:cNvPr id="34820" name="Picture 5" descr="wiv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447800"/>
            <a:ext cx="48291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Church of England</a:t>
            </a:r>
          </a:p>
        </p:txBody>
      </p:sp>
      <p:sp>
        <p:nvSpPr>
          <p:cNvPr id="1187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8613775" cy="4498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1547 – Henry died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His 9 year old son, Edward VI, took the throne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The Church of England- aka Anglican Church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Became more </a:t>
            </a:r>
            <a:r>
              <a:rPr lang="en-US" sz="2400" dirty="0" smtClean="0">
                <a:solidFill>
                  <a:srgbClr val="FF0000"/>
                </a:solidFill>
              </a:rPr>
              <a:t>Protestant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Angering Catholics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1553 – Edward dies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His half-sister </a:t>
            </a:r>
            <a:r>
              <a:rPr lang="en-US" sz="2400" dirty="0" smtClean="0">
                <a:solidFill>
                  <a:srgbClr val="FF0000"/>
                </a:solidFill>
              </a:rPr>
              <a:t>Mary (Catholic) </a:t>
            </a:r>
            <a:r>
              <a:rPr lang="en-US" sz="2400" dirty="0" smtClean="0"/>
              <a:t>takes throne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She wants to restore </a:t>
            </a:r>
            <a:r>
              <a:rPr lang="en-US" sz="2400" dirty="0" smtClean="0">
                <a:solidFill>
                  <a:srgbClr val="FF0000"/>
                </a:solidFill>
              </a:rPr>
              <a:t>Catholicism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“</a:t>
            </a:r>
            <a:r>
              <a:rPr lang="en-US" sz="2400" dirty="0" smtClean="0">
                <a:solidFill>
                  <a:srgbClr val="FF0000"/>
                </a:solidFill>
              </a:rPr>
              <a:t>Bloody Mary</a:t>
            </a:r>
            <a:r>
              <a:rPr lang="en-US" sz="2400" dirty="0" smtClean="0"/>
              <a:t>” has 300+ Prot burned as heretics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Increases tensions btw </a:t>
            </a:r>
            <a:r>
              <a:rPr lang="en-US" sz="2400" dirty="0" err="1" smtClean="0"/>
              <a:t>Cath</a:t>
            </a:r>
            <a:r>
              <a:rPr lang="en-US" sz="2400" dirty="0" smtClean="0"/>
              <a:t> &amp; Prot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the Protestant Reformation?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4038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 name given to the religious reform movement that divided the western Church into Catholic and Protestant groups.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419600"/>
            <a:ext cx="2413000" cy="24384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905000"/>
            <a:ext cx="1722438" cy="30480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6172200" y="4114800"/>
            <a:ext cx="777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bg2"/>
                </a:solidFill>
              </a:rPr>
              <a:t>VS.</a:t>
            </a:r>
            <a:endParaRPr lang="en-US" sz="28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Northern Renaissance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 the Renaissance moved Northward, so did its ideals</a:t>
            </a:r>
          </a:p>
          <a:p>
            <a:r>
              <a:rPr lang="en-US" i="1">
                <a:solidFill>
                  <a:schemeClr val="folHlink"/>
                </a:solidFill>
              </a:rPr>
              <a:t>Christian Humanism</a:t>
            </a:r>
            <a:r>
              <a:rPr lang="en-US"/>
              <a:t> (aka Northern Humanism)</a:t>
            </a:r>
          </a:p>
          <a:p>
            <a:r>
              <a:rPr lang="en-US"/>
              <a:t>Goal - reform the Catholic Church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Christian Humanism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To change society, must 1st change humanity</a:t>
            </a:r>
          </a:p>
          <a:p>
            <a:pPr>
              <a:lnSpc>
                <a:spcPct val="90000"/>
              </a:lnSpc>
            </a:pPr>
            <a:r>
              <a:rPr lang="en-US"/>
              <a:t>Human beings able to reason &amp; improve selves</a:t>
            </a:r>
          </a:p>
          <a:p>
            <a:pPr>
              <a:lnSpc>
                <a:spcPct val="90000"/>
              </a:lnSpc>
            </a:pPr>
            <a:r>
              <a:rPr lang="en-US"/>
              <a:t>Reading for selves = more </a:t>
            </a:r>
            <a:r>
              <a:rPr lang="en-US" i="1">
                <a:solidFill>
                  <a:schemeClr val="folHlink"/>
                </a:solidFill>
              </a:rPr>
              <a:t>pious (having strong religious feelings)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Inner piety     reform of church &amp; society</a:t>
            </a: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3429000" y="51816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Erasmus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4800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“the Philosophy of Christ”</a:t>
            </a:r>
          </a:p>
          <a:p>
            <a:pPr>
              <a:lnSpc>
                <a:spcPct val="90000"/>
              </a:lnSpc>
            </a:pPr>
            <a:r>
              <a:rPr lang="en-US"/>
              <a:t>Christianity should:</a:t>
            </a:r>
          </a:p>
          <a:p>
            <a:pPr lvl="1">
              <a:lnSpc>
                <a:spcPct val="90000"/>
              </a:lnSpc>
            </a:pPr>
            <a:r>
              <a:rPr lang="en-US"/>
              <a:t>show people how to live good lives</a:t>
            </a:r>
          </a:p>
          <a:p>
            <a:pPr lvl="1">
              <a:lnSpc>
                <a:spcPct val="90000"/>
              </a:lnSpc>
            </a:pPr>
            <a:r>
              <a:rPr lang="en-US"/>
              <a:t>not just give a set of beliefs to follow</a:t>
            </a:r>
          </a:p>
          <a:p>
            <a:pPr lvl="1">
              <a:lnSpc>
                <a:spcPct val="90000"/>
              </a:lnSpc>
            </a:pPr>
            <a:r>
              <a:rPr lang="en-US"/>
              <a:t>focus inward</a:t>
            </a:r>
          </a:p>
          <a:p>
            <a:pPr>
              <a:lnSpc>
                <a:spcPct val="90000"/>
              </a:lnSpc>
            </a:pPr>
            <a:r>
              <a:rPr lang="en-US"/>
              <a:t>In other words…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676400"/>
            <a:ext cx="3663950" cy="49530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5410200" y="304800"/>
            <a:ext cx="2819400" cy="18288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876800"/>
            <a:ext cx="8382000" cy="1143000"/>
          </a:xfrm>
        </p:spPr>
        <p:txBody>
          <a:bodyPr/>
          <a:lstStyle/>
          <a:p>
            <a:r>
              <a:rPr lang="en-US" sz="3600"/>
              <a:t>The Church should “walk the walk” not just “talk the talk!”</a:t>
            </a: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-52" charset="2"/>
              <a:buNone/>
            </a:pPr>
            <a:r>
              <a:rPr lang="en-US"/>
              <a:t>  </a:t>
            </a:r>
          </a:p>
        </p:txBody>
      </p:sp>
      <p:pic>
        <p:nvPicPr>
          <p:cNvPr id="41988" name="Picture 4" descr="j028409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057400"/>
            <a:ext cx="2605088" cy="2743200"/>
          </a:xfrm>
          <a:prstGeom prst="rect">
            <a:avLst/>
          </a:prstGeom>
          <a:noFill/>
        </p:spPr>
      </p:pic>
      <p:pic>
        <p:nvPicPr>
          <p:cNvPr id="41989" name="Picture 5" descr="j030974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762000"/>
            <a:ext cx="1573213" cy="1016000"/>
          </a:xfrm>
          <a:prstGeom prst="rect">
            <a:avLst/>
          </a:prstGeom>
          <a:noFill/>
        </p:spPr>
      </p:pic>
      <p:sp>
        <p:nvSpPr>
          <p:cNvPr id="41991" name="AutoShape 7"/>
          <p:cNvSpPr>
            <a:spLocks noChangeArrowheads="1"/>
          </p:cNvSpPr>
          <p:nvPr/>
        </p:nvSpPr>
        <p:spPr bwMode="auto">
          <a:xfrm>
            <a:off x="6324600" y="762000"/>
            <a:ext cx="1066800" cy="9906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hlink">
              <a:alpha val="59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2" name="AutoShape 8"/>
          <p:cNvSpPr>
            <a:spLocks noChangeArrowheads="1"/>
          </p:cNvSpPr>
          <p:nvPr/>
        </p:nvSpPr>
        <p:spPr bwMode="auto">
          <a:xfrm>
            <a:off x="1219200" y="0"/>
            <a:ext cx="2667000" cy="1828800"/>
          </a:xfrm>
          <a:prstGeom prst="cloudCallout">
            <a:avLst>
              <a:gd name="adj1" fmla="val 78690"/>
              <a:gd name="adj2" fmla="val 7031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41993" name="Picture 9" descr="j0359033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2057400" y="228600"/>
            <a:ext cx="1143000" cy="1041400"/>
          </a:xfrm>
          <a:prstGeom prst="rect">
            <a:avLst/>
          </a:prstGeom>
          <a:noFill/>
        </p:spPr>
      </p:pic>
      <p:pic>
        <p:nvPicPr>
          <p:cNvPr id="41994" name="Picture 10" descr="j0412458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7"/>
              <a:srcRect/>
              <a:stretch>
                <a:fillRect/>
              </a:stretch>
            </p:blipFill>
          </mc:Choice>
          <mc:Fallback>
            <p:blipFill>
              <a:blip r:embed="rId8"/>
              <a:srcRect/>
              <a:stretch>
                <a:fillRect/>
              </a:stretch>
            </p:blipFill>
          </mc:Fallback>
        </mc:AlternateContent>
        <p:spPr bwMode="auto">
          <a:xfrm>
            <a:off x="958850" y="2590800"/>
            <a:ext cx="1517650" cy="1905000"/>
          </a:xfrm>
          <a:prstGeom prst="rect">
            <a:avLst/>
          </a:prstGeom>
          <a:noFill/>
        </p:spPr>
      </p:pic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2057400" y="1295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YES!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7010400" y="457200"/>
            <a:ext cx="81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Erasmus’ Egg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3733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Reform NOT Break</a:t>
            </a:r>
          </a:p>
          <a:p>
            <a:pPr>
              <a:lnSpc>
                <a:spcPct val="90000"/>
              </a:lnSpc>
            </a:pPr>
            <a:r>
              <a:rPr lang="en-US"/>
              <a:t>Ideas laid foundation</a:t>
            </a:r>
          </a:p>
          <a:p>
            <a:pPr>
              <a:lnSpc>
                <a:spcPct val="90000"/>
              </a:lnSpc>
            </a:pPr>
            <a:r>
              <a:rPr lang="en-US"/>
              <a:t>“Erasmus laid the egg that Luther hatched”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981200"/>
            <a:ext cx="3225800" cy="40640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53253" name="Picture 5" descr="j02835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4876800"/>
            <a:ext cx="1828800" cy="1760538"/>
          </a:xfrm>
          <a:prstGeom prst="rect">
            <a:avLst/>
          </a:prstGeom>
          <a:noFill/>
        </p:spPr>
      </p:pic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6934200" y="5762625"/>
            <a:ext cx="123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7391400" y="5867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Luther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lumns">
  <a:themeElements>
    <a:clrScheme name="Columns 1">
      <a:dk1>
        <a:srgbClr val="000066"/>
      </a:dk1>
      <a:lt1>
        <a:srgbClr val="FFFFFF"/>
      </a:lt1>
      <a:dk2>
        <a:srgbClr val="5E6DA4"/>
      </a:dk2>
      <a:lt2>
        <a:srgbClr val="FFFFFF"/>
      </a:lt2>
      <a:accent1>
        <a:srgbClr val="6666FF"/>
      </a:accent1>
      <a:accent2>
        <a:srgbClr val="9999FF"/>
      </a:accent2>
      <a:accent3>
        <a:srgbClr val="B6BAC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Columns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52" charset="0"/>
            <a:ea typeface="ＭＳ Ｐゴシック" pitchFamily="-52" charset="-128"/>
            <a:cs typeface="ＭＳ Ｐゴシック" pitchFamily="-5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52" charset="0"/>
            <a:ea typeface="ＭＳ Ｐゴシック" pitchFamily="-52" charset="-128"/>
            <a:cs typeface="ＭＳ Ｐゴシック" pitchFamily="-52" charset="-128"/>
          </a:defRPr>
        </a:defPPr>
      </a:lstStyle>
    </a:lnDef>
  </a:objectDefaults>
  <a:extraClrSchemeLst>
    <a:extraClrScheme>
      <a:clrScheme name="Columns 1">
        <a:dk1>
          <a:srgbClr val="000066"/>
        </a:dk1>
        <a:lt1>
          <a:srgbClr val="FFFFFF"/>
        </a:lt1>
        <a:dk2>
          <a:srgbClr val="5E6DA4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BAC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umns 2">
        <a:dk1>
          <a:srgbClr val="003366"/>
        </a:dk1>
        <a:lt1>
          <a:srgbClr val="FFFFFF"/>
        </a:lt1>
        <a:dk2>
          <a:srgbClr val="5E6DA4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6BACF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umns 3">
        <a:dk1>
          <a:srgbClr val="000000"/>
        </a:dk1>
        <a:lt1>
          <a:srgbClr val="FFFFFF"/>
        </a:lt1>
        <a:dk2>
          <a:srgbClr val="5E6DA4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6BACF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HS-jswitala:Applications:Microsoft Office 2004:Templates:Presentations:Designs:Columns</Template>
  <TotalTime>7306</TotalTime>
  <Words>1249</Words>
  <Application>Microsoft Office PowerPoint</Application>
  <PresentationFormat>On-screen Show (4:3)</PresentationFormat>
  <Paragraphs>213</Paragraphs>
  <Slides>33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Columns</vt:lpstr>
      <vt:lpstr>The Protestant Reformation</vt:lpstr>
      <vt:lpstr>Bell Ringer</vt:lpstr>
      <vt:lpstr>Bell Ringer</vt:lpstr>
      <vt:lpstr>What is the Protestant Reformation?</vt:lpstr>
      <vt:lpstr>Northern Renaissance</vt:lpstr>
      <vt:lpstr>Christian Humanism</vt:lpstr>
      <vt:lpstr>Erasmus</vt:lpstr>
      <vt:lpstr>The Church should “walk the walk” not just “talk the talk!”</vt:lpstr>
      <vt:lpstr>Erasmus’ Egg</vt:lpstr>
      <vt:lpstr>Reasons for the Reformation</vt:lpstr>
      <vt:lpstr>Reasons for the Reformation (cont.)</vt:lpstr>
      <vt:lpstr>How to Attain Salvation</vt:lpstr>
      <vt:lpstr>What is an Indulgence?</vt:lpstr>
      <vt:lpstr>Martin Luther</vt:lpstr>
      <vt:lpstr>They Said - He Said</vt:lpstr>
      <vt:lpstr>Luther’s 95 Theses</vt:lpstr>
      <vt:lpstr>Backlash</vt:lpstr>
      <vt:lpstr>The Diet of Worms</vt:lpstr>
      <vt:lpstr>Edict of Worms</vt:lpstr>
      <vt:lpstr>Peasant Revolts</vt:lpstr>
      <vt:lpstr>Happy Ending??</vt:lpstr>
      <vt:lpstr>Major Contributions of Luther &amp; the Reformation</vt:lpstr>
      <vt:lpstr>Why Did Lutheranism Spread?</vt:lpstr>
      <vt:lpstr>Calvinism</vt:lpstr>
      <vt:lpstr>Calvin’s Reforms</vt:lpstr>
      <vt:lpstr>Anabaptists</vt:lpstr>
      <vt:lpstr>Anti-Semitism</vt:lpstr>
      <vt:lpstr>The Catholic Reformation </vt:lpstr>
      <vt:lpstr>PowerPoint Presentation</vt:lpstr>
      <vt:lpstr>Reformation in England</vt:lpstr>
      <vt:lpstr>Reformation in England (cont)</vt:lpstr>
      <vt:lpstr>Henry &amp; his wives</vt:lpstr>
      <vt:lpstr>The Church of England</vt:lpstr>
    </vt:vector>
  </TitlesOfParts>
  <Company>admin LASD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Protestant Reformation</dc:title>
  <dc:creator>admin LASD</dc:creator>
  <cp:lastModifiedBy>Windows User</cp:lastModifiedBy>
  <cp:revision>33</cp:revision>
  <cp:lastPrinted>2009-09-18T17:09:28Z</cp:lastPrinted>
  <dcterms:created xsi:type="dcterms:W3CDTF">2009-09-17T13:08:23Z</dcterms:created>
  <dcterms:modified xsi:type="dcterms:W3CDTF">2017-01-10T20:11:35Z</dcterms:modified>
</cp:coreProperties>
</file>