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sldIdLst>
    <p:sldId id="256" r:id="rId2"/>
    <p:sldId id="281" r:id="rId3"/>
    <p:sldId id="257" r:id="rId4"/>
    <p:sldId id="282" r:id="rId5"/>
    <p:sldId id="258" r:id="rId6"/>
    <p:sldId id="283" r:id="rId7"/>
    <p:sldId id="259" r:id="rId8"/>
    <p:sldId id="260" r:id="rId9"/>
    <p:sldId id="284" r:id="rId10"/>
    <p:sldId id="285" r:id="rId11"/>
    <p:sldId id="261" r:id="rId12"/>
    <p:sldId id="262" r:id="rId13"/>
    <p:sldId id="263" r:id="rId14"/>
    <p:sldId id="286" r:id="rId15"/>
    <p:sldId id="264" r:id="rId16"/>
    <p:sldId id="265" r:id="rId17"/>
    <p:sldId id="287" r:id="rId18"/>
    <p:sldId id="288" r:id="rId19"/>
    <p:sldId id="289" r:id="rId20"/>
    <p:sldId id="290" r:id="rId21"/>
    <p:sldId id="266" r:id="rId22"/>
    <p:sldId id="291" r:id="rId23"/>
    <p:sldId id="267" r:id="rId24"/>
    <p:sldId id="268" r:id="rId25"/>
    <p:sldId id="269" r:id="rId26"/>
    <p:sldId id="270" r:id="rId27"/>
    <p:sldId id="271" r:id="rId28"/>
    <p:sldId id="292" r:id="rId29"/>
    <p:sldId id="272" r:id="rId30"/>
    <p:sldId id="293" r:id="rId31"/>
    <p:sldId id="294" r:id="rId32"/>
    <p:sldId id="274" r:id="rId33"/>
    <p:sldId id="280" r:id="rId34"/>
    <p:sldId id="275" r:id="rId35"/>
    <p:sldId id="276" r:id="rId36"/>
    <p:sldId id="295" r:id="rId37"/>
    <p:sldId id="277" r:id="rId38"/>
    <p:sldId id="278" r:id="rId39"/>
    <p:sldId id="279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76" d="100"/>
          <a:sy n="76" d="100"/>
        </p:scale>
        <p:origin x="-1794" y="-2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27094"/>
            <a:ext cx="7772400" cy="1470025"/>
          </a:xfrm>
        </p:spPr>
        <p:txBody>
          <a:bodyPr anchor="b" anchorCtr="0"/>
          <a:lstStyle>
            <a:lvl1pPr>
              <a:defRPr sz="5400">
                <a:gradFill>
                  <a:gsLst>
                    <a:gs pos="0">
                      <a:schemeClr val="tx2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1" y="3810000"/>
            <a:ext cx="7770812" cy="17526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600">
                <a:gradFill>
                  <a:gsLst>
                    <a:gs pos="0">
                      <a:schemeClr val="tx2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1EE80-21B5-C940-96FB-AF237ADAD90C}" type="datetimeFigureOut">
              <a:rPr lang="en-US" smtClean="0"/>
              <a:pPr/>
              <a:t>11/6/2015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CoverGlyph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0025" y="3048000"/>
            <a:ext cx="1123950" cy="771525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738282"/>
            <a:ext cx="7770813" cy="1048870"/>
          </a:xfr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800" b="0" kern="1200">
                <a:solidFill>
                  <a:schemeClr val="tx2"/>
                </a:solidFill>
                <a:effectLst>
                  <a:outerShdw blurRad="38100" dist="127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0" y="457200"/>
            <a:ext cx="4572000" cy="3173506"/>
          </a:xfrm>
          <a:ln w="101600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181600"/>
            <a:ext cx="7770813" cy="6858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2000"/>
              </a:spcBef>
              <a:buClr>
                <a:schemeClr val="accent3"/>
              </a:buClr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1EE80-21B5-C940-96FB-AF237ADAD90C}" type="datetimeFigureOut">
              <a:rPr lang="en-US" smtClean="0"/>
              <a:pPr/>
              <a:t>11/6/2015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32336-0A95-3646-9AAF-B9393A7635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4890247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1EE80-21B5-C940-96FB-AF237ADAD90C}" type="datetimeFigureOut">
              <a:rPr lang="en-US" smtClean="0"/>
              <a:pPr/>
              <a:t>11/6/2015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32336-0A95-3646-9AAF-B9393A7635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1658992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537882"/>
            <a:ext cx="1524000" cy="532503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7882"/>
            <a:ext cx="5889812" cy="532503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1EE80-21B5-C940-96FB-AF237ADAD90C}" type="datetimeFigureOut">
              <a:rPr lang="en-US" smtClean="0"/>
              <a:pPr/>
              <a:t>11/6/2015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32336-0A95-3646-9AAF-B9393A7635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052928" y="3115195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1EE80-21B5-C940-96FB-AF237ADAD90C}" type="datetimeFigureOut">
              <a:rPr lang="en-US" smtClean="0"/>
              <a:pPr/>
              <a:t>11/6/2015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32336-0A95-3646-9AAF-B9393A7635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1658992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26440"/>
            <a:ext cx="7770813" cy="1472184"/>
          </a:xfrm>
        </p:spPr>
        <p:txBody>
          <a:bodyPr anchor="b" anchorCtr="0"/>
          <a:lstStyle>
            <a:lvl1pPr algn="ctr">
              <a:defRPr sz="5400" b="0" i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3813048"/>
            <a:ext cx="7770813" cy="1755648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1EE80-21B5-C940-96FB-AF237ADAD90C}" type="datetimeFigureOut">
              <a:rPr lang="en-US" smtClean="0"/>
              <a:pPr/>
              <a:t>11/6/2015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32336-0A95-3646-9AAF-B9393A7635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lyph-SectionHead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3174066"/>
            <a:ext cx="1066800" cy="5905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209801"/>
            <a:ext cx="3657600" cy="36576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2209801"/>
            <a:ext cx="3657600" cy="36576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1EE80-21B5-C940-96FB-AF237ADAD90C}" type="datetimeFigureOut">
              <a:rPr lang="en-US" smtClean="0"/>
              <a:pPr/>
              <a:t>11/6/2015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32336-0A95-3646-9AAF-B9393A7635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1658992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27238"/>
            <a:ext cx="3657600" cy="639762"/>
          </a:xfrm>
        </p:spPr>
        <p:txBody>
          <a:bodyPr anchor="ctr" anchorCtr="0"/>
          <a:lstStyle>
            <a:lvl1pPr marL="0" indent="0" algn="ctr">
              <a:spcBef>
                <a:spcPts val="300"/>
              </a:spcBef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819400"/>
            <a:ext cx="3657600" cy="3048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2027238"/>
            <a:ext cx="3657600" cy="639762"/>
          </a:xfrm>
        </p:spPr>
        <p:txBody>
          <a:bodyPr anchor="ctr" anchorCtr="0"/>
          <a:lstStyle>
            <a:lvl1pPr marL="0" indent="0" algn="ctr">
              <a:spcBef>
                <a:spcPts val="300"/>
              </a:spcBef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2819400"/>
            <a:ext cx="3657600" cy="3048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1EE80-21B5-C940-96FB-AF237ADAD90C}" type="datetimeFigureOut">
              <a:rPr lang="en-US" smtClean="0"/>
              <a:pPr/>
              <a:t>11/6/2015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32336-0A95-3646-9AAF-B9393A7635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1658992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1EE80-21B5-C940-96FB-AF237ADAD90C}" type="datetimeFigureOut">
              <a:rPr lang="en-US" smtClean="0"/>
              <a:pPr/>
              <a:t>11/6/2015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32336-0A95-3646-9AAF-B9393A7635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1658992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1EE80-21B5-C940-96FB-AF237ADAD90C}" type="datetimeFigureOut">
              <a:rPr lang="en-US" smtClean="0"/>
              <a:pPr/>
              <a:t>11/6/2015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32336-0A95-3646-9AAF-B9393A7635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906" y="914400"/>
            <a:ext cx="3657600" cy="1162050"/>
          </a:xfrm>
        </p:spPr>
        <p:txBody>
          <a:bodyPr anchor="b"/>
          <a:lstStyle>
            <a:lvl1pPr algn="ctr">
              <a:defRPr sz="3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6118" y="457199"/>
            <a:ext cx="3657600" cy="541020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906" y="2590799"/>
            <a:ext cx="3657600" cy="2895601"/>
          </a:xfrm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1EE80-21B5-C940-96FB-AF237ADAD90C}" type="datetimeFigureOut">
              <a:rPr lang="en-US" smtClean="0"/>
              <a:pPr/>
              <a:t>11/6/2015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32336-0A95-3646-9AAF-B9393A7635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4746" y="2286000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9013" y="914400"/>
            <a:ext cx="3657600" cy="1161288"/>
          </a:xfr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800" b="0" kern="1200">
                <a:solidFill>
                  <a:schemeClr val="tx2"/>
                </a:solidFill>
                <a:effectLst>
                  <a:outerShdw blurRad="38100" dist="127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58906" y="457200"/>
            <a:ext cx="3657600" cy="5413248"/>
          </a:xfrm>
          <a:ln w="101600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9013" y="2587752"/>
            <a:ext cx="3657600" cy="289864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2000"/>
              </a:spcBef>
              <a:buClr>
                <a:schemeClr val="accent3"/>
              </a:buClr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1EE80-21B5-C940-96FB-AF237ADAD90C}" type="datetimeFigureOut">
              <a:rPr lang="en-US" smtClean="0"/>
              <a:pPr/>
              <a:t>11/6/2015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32336-0A95-3646-9AAF-B9393A7635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04853" y="2286000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289115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232336-0A95-3646-9AAF-B9393A7635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67236"/>
            <a:ext cx="7770813" cy="1371600"/>
          </a:xfrm>
          <a:prstGeom prst="rect">
            <a:avLst/>
          </a:prstGeom>
          <a:effectLst/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9800"/>
            <a:ext cx="7770813" cy="3657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0" y="6289115"/>
            <a:ext cx="23756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A1EE80-21B5-C940-96FB-AF237ADAD90C}" type="datetimeFigureOut">
              <a:rPr lang="en-US" smtClean="0"/>
              <a:pPr/>
              <a:t>11/6/2015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9624" y="6289115"/>
            <a:ext cx="31555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2"/>
          </a:solidFill>
          <a:effectLst>
            <a:outerShdw blurRad="38100" dist="12700" algn="l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2000"/>
        </a:spcBef>
        <a:buClr>
          <a:schemeClr val="accent3"/>
        </a:buClr>
        <a:buFont typeface="Wingdings" pitchFamily="2" charset="2"/>
        <a:buChar char="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Clr>
          <a:schemeClr val="accent3">
            <a:lumMod val="50000"/>
          </a:schemeClr>
        </a:buClr>
        <a:buFont typeface="Wingdings" pitchFamily="2" charset="2"/>
        <a:buChar char="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ts val="600"/>
        </a:spcBef>
        <a:buClr>
          <a:schemeClr val="accent3"/>
        </a:buClr>
        <a:buFont typeface="Wingdings" pitchFamily="2" charset="2"/>
        <a:buChar char="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457200" algn="l" defTabSz="914400" rtl="0" eaLnBrk="1" latinLnBrk="0" hangingPunct="1">
        <a:spcBef>
          <a:spcPts val="600"/>
        </a:spcBef>
        <a:buClr>
          <a:schemeClr val="accent3">
            <a:lumMod val="50000"/>
          </a:schemeClr>
        </a:buClr>
        <a:buFont typeface="Wingdings" pitchFamily="2" charset="2"/>
        <a:buChar char="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457200" algn="l" defTabSz="914400" rtl="0" eaLnBrk="1" latinLnBrk="0" hangingPunct="1">
        <a:spcBef>
          <a:spcPts val="600"/>
        </a:spcBef>
        <a:buClr>
          <a:schemeClr val="accent3"/>
        </a:buClr>
        <a:buFont typeface="Wingdings" pitchFamily="2" charset="2"/>
        <a:buChar char="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Progressive Era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500" dirty="0" smtClean="0"/>
              <a:t>Outcome: Progressive Presidential Leadership </a:t>
            </a:r>
            <a:endParaRPr lang="en-US" sz="35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McKinley Assassination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McKinley was shot twice by Leon </a:t>
            </a:r>
            <a:r>
              <a:rPr lang="en-US" dirty="0" err="1" smtClean="0"/>
              <a:t>Czolgosz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/>
              <a:t>Leon </a:t>
            </a:r>
            <a:r>
              <a:rPr lang="en-US" dirty="0" err="1" smtClean="0"/>
              <a:t>Czolgosz</a:t>
            </a:r>
            <a:r>
              <a:rPr lang="en-US" dirty="0" smtClean="0"/>
              <a:t> was an anarchist</a:t>
            </a:r>
          </a:p>
          <a:p>
            <a:r>
              <a:rPr lang="en-US" dirty="0" smtClean="0"/>
              <a:t>McKinley died 8 days later</a:t>
            </a:r>
          </a:p>
          <a:p>
            <a:r>
              <a:rPr lang="en-US" dirty="0" smtClean="0"/>
              <a:t>Teddy Roosevelt became the next president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209801"/>
            <a:ext cx="3828841" cy="40804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Theodore Roosevelt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54139"/>
            <a:ext cx="9144000" cy="4681703"/>
          </a:xfrm>
        </p:spPr>
        <p:txBody>
          <a:bodyPr/>
          <a:lstStyle/>
          <a:p>
            <a:pPr lvl="1">
              <a:buFont typeface="+mj-lt"/>
              <a:buAutoNum type="alphaLcPeriod" startAt="5"/>
            </a:pPr>
            <a:r>
              <a:rPr lang="en-US" sz="2400" b="1" dirty="0" smtClean="0"/>
              <a:t>Presidential Style</a:t>
            </a:r>
            <a:endParaRPr lang="en-US" sz="2000" dirty="0" smtClean="0"/>
          </a:p>
          <a:p>
            <a:pPr marL="1428750" lvl="2" indent="-514350">
              <a:buFont typeface="+mj-lt"/>
              <a:buAutoNum type="romanLcPeriod"/>
            </a:pPr>
            <a:r>
              <a:rPr lang="en-US" sz="2300" dirty="0" smtClean="0"/>
              <a:t>Playful, fun, dramatic, loved the </a:t>
            </a:r>
            <a:r>
              <a:rPr lang="en-US" sz="2300" b="1" u="sng" dirty="0" smtClean="0">
                <a:solidFill>
                  <a:srgbClr val="3366FF"/>
                </a:solidFill>
              </a:rPr>
              <a:t>press</a:t>
            </a:r>
            <a:r>
              <a:rPr lang="en-US" sz="2300" dirty="0" smtClean="0"/>
              <a:t> and the public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US" sz="2300" dirty="0" smtClean="0"/>
              <a:t>Expanded presidential </a:t>
            </a:r>
            <a:r>
              <a:rPr lang="en-US" sz="2300" b="1" u="sng" dirty="0" smtClean="0">
                <a:solidFill>
                  <a:srgbClr val="3366FF"/>
                </a:solidFill>
              </a:rPr>
              <a:t>power</a:t>
            </a:r>
            <a:r>
              <a:rPr lang="en-US" sz="2300" dirty="0" smtClean="0"/>
              <a:t> and controlled </a:t>
            </a:r>
            <a:r>
              <a:rPr lang="en-US" sz="2300" b="1" u="sng" dirty="0" smtClean="0">
                <a:solidFill>
                  <a:srgbClr val="3366FF"/>
                </a:solidFill>
              </a:rPr>
              <a:t>Congress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US" sz="2300" dirty="0" smtClean="0"/>
              <a:t>“Big </a:t>
            </a:r>
            <a:r>
              <a:rPr lang="en-US" sz="2300" b="1" u="sng" dirty="0" smtClean="0">
                <a:solidFill>
                  <a:srgbClr val="3366FF"/>
                </a:solidFill>
              </a:rPr>
              <a:t>Government</a:t>
            </a:r>
            <a:r>
              <a:rPr lang="en-US" sz="2300" dirty="0" smtClean="0"/>
              <a:t>” is needed to regulate “Big </a:t>
            </a:r>
            <a:r>
              <a:rPr lang="en-US" sz="2300" b="1" u="sng" dirty="0" smtClean="0">
                <a:solidFill>
                  <a:srgbClr val="3366FF"/>
                </a:solidFill>
              </a:rPr>
              <a:t>Business</a:t>
            </a:r>
            <a:r>
              <a:rPr lang="en-US" sz="2300" dirty="0" smtClean="0"/>
              <a:t>”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224" y="958836"/>
            <a:ext cx="4622839" cy="56369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Theodore Roosevelt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96897" y="1854139"/>
            <a:ext cx="9440897" cy="4681703"/>
          </a:xfrm>
        </p:spPr>
        <p:txBody>
          <a:bodyPr/>
          <a:lstStyle/>
          <a:p>
            <a:pPr lvl="1">
              <a:buFont typeface="+mj-lt"/>
              <a:buAutoNum type="alphaLcPeriod" startAt="6"/>
            </a:pPr>
            <a:r>
              <a:rPr lang="en-US" sz="2400" b="1" dirty="0" smtClean="0"/>
              <a:t>The </a:t>
            </a:r>
            <a:r>
              <a:rPr lang="en-US" sz="2400" b="1" u="sng" dirty="0" smtClean="0">
                <a:solidFill>
                  <a:srgbClr val="3366FF"/>
                </a:solidFill>
              </a:rPr>
              <a:t>Square</a:t>
            </a:r>
            <a:r>
              <a:rPr lang="en-US" sz="2400" b="1" dirty="0" smtClean="0"/>
              <a:t> Deal: Program for helping the common man</a:t>
            </a:r>
            <a:endParaRPr lang="en-US" sz="2000" dirty="0" smtClean="0"/>
          </a:p>
          <a:p>
            <a:pPr marL="1428750" lvl="2" indent="-514350">
              <a:buFont typeface="+mj-lt"/>
              <a:buAutoNum type="romanLcPeriod"/>
            </a:pPr>
            <a:r>
              <a:rPr lang="en-US" sz="2400" dirty="0" smtClean="0"/>
              <a:t>Some said he was a “</a:t>
            </a:r>
            <a:r>
              <a:rPr lang="en-US" sz="2400" b="1" u="sng" dirty="0" smtClean="0">
                <a:solidFill>
                  <a:srgbClr val="3366FF"/>
                </a:solidFill>
              </a:rPr>
              <a:t>traitor</a:t>
            </a:r>
            <a:r>
              <a:rPr lang="en-US" sz="2400" dirty="0" smtClean="0"/>
              <a:t> to his own class”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US" sz="2400" dirty="0" smtClean="0"/>
              <a:t>Settled </a:t>
            </a:r>
            <a:r>
              <a:rPr lang="en-US" sz="2400" b="1" u="sng" dirty="0" smtClean="0">
                <a:solidFill>
                  <a:srgbClr val="3366FF"/>
                </a:solidFill>
              </a:rPr>
              <a:t>Coal</a:t>
            </a:r>
            <a:r>
              <a:rPr lang="en-US" sz="2400" dirty="0" smtClean="0"/>
              <a:t> Strike of 1902</a:t>
            </a:r>
          </a:p>
          <a:p>
            <a:pPr lvl="3">
              <a:buFont typeface="+mj-lt"/>
              <a:buAutoNum type="arabicPeriod"/>
            </a:pPr>
            <a:r>
              <a:rPr lang="en-US" sz="2400" dirty="0" smtClean="0"/>
              <a:t>TR forced owners to </a:t>
            </a:r>
            <a:r>
              <a:rPr lang="en-US" sz="2400" b="1" u="sng" dirty="0" smtClean="0">
                <a:solidFill>
                  <a:srgbClr val="3366FF"/>
                </a:solidFill>
              </a:rPr>
              <a:t>negotiate</a:t>
            </a:r>
            <a:r>
              <a:rPr lang="en-US" sz="2400" dirty="0" smtClean="0"/>
              <a:t> with the </a:t>
            </a:r>
            <a:r>
              <a:rPr lang="en-US" sz="2400" b="1" u="sng" dirty="0" smtClean="0">
                <a:solidFill>
                  <a:srgbClr val="3366FF"/>
                </a:solidFill>
              </a:rPr>
              <a:t>union</a:t>
            </a:r>
          </a:p>
          <a:p>
            <a:pPr lvl="3">
              <a:buFont typeface="+mj-lt"/>
              <a:buAutoNum type="arabicPeriod"/>
            </a:pPr>
            <a:r>
              <a:rPr lang="en-US" sz="2400" dirty="0" smtClean="0"/>
              <a:t>TR threatened to use the </a:t>
            </a:r>
            <a:r>
              <a:rPr lang="en-US" sz="2400" b="1" u="sng" dirty="0" smtClean="0">
                <a:solidFill>
                  <a:srgbClr val="3366FF"/>
                </a:solidFill>
              </a:rPr>
              <a:t>army</a:t>
            </a:r>
            <a:r>
              <a:rPr lang="en-US" sz="2400" dirty="0" smtClean="0"/>
              <a:t> to run the mines</a:t>
            </a:r>
          </a:p>
          <a:p>
            <a:pPr lvl="3">
              <a:buFont typeface="+mj-lt"/>
              <a:buAutoNum type="arabicPeriod"/>
            </a:pPr>
            <a:r>
              <a:rPr lang="en-US" sz="2400" dirty="0" smtClean="0"/>
              <a:t>Workers made gains with </a:t>
            </a:r>
            <a:r>
              <a:rPr lang="en-US" sz="2400" b="1" u="sng" dirty="0" smtClean="0">
                <a:solidFill>
                  <a:srgbClr val="3366FF"/>
                </a:solidFill>
              </a:rPr>
              <a:t>government</a:t>
            </a:r>
            <a:r>
              <a:rPr lang="en-US" sz="2400" dirty="0" smtClean="0"/>
              <a:t> on their side (</a:t>
            </a:r>
            <a:r>
              <a:rPr lang="en-US" sz="2400" dirty="0" smtClean="0">
                <a:solidFill>
                  <a:srgbClr val="FF0000"/>
                </a:solidFill>
              </a:rPr>
              <a:t>rare</a:t>
            </a:r>
            <a:r>
              <a:rPr lang="en-US" sz="2400" dirty="0" smtClean="0"/>
              <a:t>)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Theodore Roosevelt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824713" y="1854139"/>
            <a:ext cx="9968713" cy="4681703"/>
          </a:xfrm>
        </p:spPr>
        <p:txBody>
          <a:bodyPr/>
          <a:lstStyle/>
          <a:p>
            <a:pPr marL="1485900" lvl="2" indent="-571500">
              <a:buFont typeface="+mj-lt"/>
              <a:buAutoNum type="romanLcPeriod" startAt="3"/>
            </a:pPr>
            <a:r>
              <a:rPr lang="en-US" sz="2700" dirty="0" smtClean="0"/>
              <a:t>Worked to break up </a:t>
            </a:r>
            <a:r>
              <a:rPr lang="en-US" sz="2700" b="1" u="sng" dirty="0" smtClean="0">
                <a:solidFill>
                  <a:srgbClr val="3366FF"/>
                </a:solidFill>
              </a:rPr>
              <a:t>monopolies</a:t>
            </a:r>
            <a:r>
              <a:rPr lang="en-US" sz="2700" dirty="0" smtClean="0"/>
              <a:t> &amp; end special </a:t>
            </a:r>
            <a:r>
              <a:rPr lang="en-US" sz="2700" b="1" u="sng" dirty="0" smtClean="0">
                <a:solidFill>
                  <a:srgbClr val="3366FF"/>
                </a:solidFill>
              </a:rPr>
              <a:t>privilege</a:t>
            </a:r>
          </a:p>
          <a:p>
            <a:pPr marL="1885950" lvl="3" indent="-514350">
              <a:buFont typeface="+mj-lt"/>
              <a:buAutoNum type="arabicPeriod"/>
            </a:pPr>
            <a:r>
              <a:rPr lang="en-US" sz="2700" dirty="0" smtClean="0"/>
              <a:t>Nickname: “</a:t>
            </a:r>
            <a:r>
              <a:rPr lang="en-US" sz="2700" b="1" u="sng" dirty="0" smtClean="0">
                <a:solidFill>
                  <a:srgbClr val="3366FF"/>
                </a:solidFill>
              </a:rPr>
              <a:t>trust-buster</a:t>
            </a:r>
            <a:r>
              <a:rPr lang="en-US" sz="2700" dirty="0" smtClean="0"/>
              <a:t>”</a:t>
            </a:r>
          </a:p>
          <a:p>
            <a:pPr marL="1885950" lvl="3" indent="-514350">
              <a:buFont typeface="+mj-lt"/>
              <a:buAutoNum type="arabicPeriod"/>
            </a:pPr>
            <a:r>
              <a:rPr lang="en-US" sz="2700" dirty="0" smtClean="0"/>
              <a:t>Used </a:t>
            </a:r>
            <a:r>
              <a:rPr lang="en-US" sz="2700" b="1" u="sng" dirty="0" smtClean="0">
                <a:solidFill>
                  <a:srgbClr val="3366FF"/>
                </a:solidFill>
              </a:rPr>
              <a:t>Sherman</a:t>
            </a:r>
            <a:r>
              <a:rPr lang="en-US" sz="2700" dirty="0" smtClean="0"/>
              <a:t> Anti-</a:t>
            </a:r>
            <a:r>
              <a:rPr lang="en-US" sz="2700" b="1" u="sng" dirty="0" smtClean="0">
                <a:solidFill>
                  <a:srgbClr val="3366FF"/>
                </a:solidFill>
              </a:rPr>
              <a:t>Trust</a:t>
            </a:r>
            <a:r>
              <a:rPr lang="en-US" sz="2700" dirty="0" smtClean="0"/>
              <a:t> Act to break up the </a:t>
            </a:r>
            <a:r>
              <a:rPr lang="en-US" sz="2700" b="1" u="sng" dirty="0" smtClean="0">
                <a:solidFill>
                  <a:srgbClr val="3366FF"/>
                </a:solidFill>
              </a:rPr>
              <a:t>Northern Securities</a:t>
            </a:r>
            <a:r>
              <a:rPr lang="en-US" sz="2700" dirty="0" smtClean="0"/>
              <a:t> railroad monopoly (JP Morgan)</a:t>
            </a:r>
          </a:p>
          <a:p>
            <a:pPr marL="1885950" lvl="3" indent="-514350">
              <a:buFont typeface="+mj-lt"/>
              <a:buAutoNum type="arabicPeriod"/>
            </a:pPr>
            <a:r>
              <a:rPr lang="en-US" sz="2700" dirty="0" smtClean="0"/>
              <a:t>Started suits against </a:t>
            </a:r>
            <a:r>
              <a:rPr lang="en-US" sz="2700" b="1" u="sng" dirty="0" smtClean="0">
                <a:solidFill>
                  <a:srgbClr val="3366FF"/>
                </a:solidFill>
              </a:rPr>
              <a:t>Standard</a:t>
            </a:r>
            <a:r>
              <a:rPr lang="en-US" sz="2700" dirty="0" smtClean="0"/>
              <a:t> Oil and </a:t>
            </a:r>
            <a:r>
              <a:rPr lang="en-US" sz="2700" b="1" u="sng" dirty="0" smtClean="0">
                <a:solidFill>
                  <a:srgbClr val="3366FF"/>
                </a:solidFill>
              </a:rPr>
              <a:t>U.S.</a:t>
            </a:r>
            <a:r>
              <a:rPr lang="en-US" sz="2700" dirty="0" smtClean="0"/>
              <a:t> Steel</a:t>
            </a:r>
          </a:p>
          <a:p>
            <a:pPr marL="1885950" lvl="3" indent="-514350">
              <a:buFont typeface="+mj-lt"/>
              <a:buAutoNum type="arabicPeriod"/>
            </a:pPr>
            <a:r>
              <a:rPr lang="en-US" sz="2700" dirty="0" smtClean="0"/>
              <a:t>Signed </a:t>
            </a:r>
            <a:r>
              <a:rPr lang="en-US" sz="2700" b="1" u="sng" dirty="0" smtClean="0">
                <a:solidFill>
                  <a:srgbClr val="3366FF"/>
                </a:solidFill>
              </a:rPr>
              <a:t>Elkins</a:t>
            </a:r>
            <a:r>
              <a:rPr lang="en-US" sz="2700" dirty="0" smtClean="0"/>
              <a:t> Act ending railroad </a:t>
            </a:r>
            <a:r>
              <a:rPr lang="en-US" sz="2700" b="1" u="sng" dirty="0" smtClean="0">
                <a:solidFill>
                  <a:srgbClr val="3366FF"/>
                </a:solidFill>
              </a:rPr>
              <a:t>rebate</a:t>
            </a:r>
            <a:r>
              <a:rPr lang="en-US" sz="2700" dirty="0" smtClean="0"/>
              <a:t> practice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346" y="2766926"/>
            <a:ext cx="2913045" cy="29130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9771" y="2124357"/>
            <a:ext cx="4635500" cy="45847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“Trust Buster”</a:t>
            </a: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Theodore Roosevelt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862139" y="1854139"/>
            <a:ext cx="10006139" cy="4681703"/>
          </a:xfrm>
        </p:spPr>
        <p:txBody>
          <a:bodyPr>
            <a:normAutofit/>
          </a:bodyPr>
          <a:lstStyle/>
          <a:p>
            <a:pPr marL="1428750" lvl="2" indent="-514350">
              <a:buFont typeface="+mj-lt"/>
              <a:buAutoNum type="romanLcPeriod" startAt="4"/>
            </a:pPr>
            <a:r>
              <a:rPr lang="en-US" sz="2200" dirty="0" smtClean="0"/>
              <a:t>Social Legislation</a:t>
            </a:r>
          </a:p>
          <a:p>
            <a:pPr lvl="3">
              <a:buFont typeface="+mj-lt"/>
              <a:buAutoNum type="arabicPeriod"/>
            </a:pPr>
            <a:r>
              <a:rPr lang="en-US" sz="2200" dirty="0" smtClean="0"/>
              <a:t>Pushed passage of health laws (influenced by </a:t>
            </a:r>
            <a:r>
              <a:rPr lang="en-US" sz="2200" b="1" u="sng" dirty="0" smtClean="0">
                <a:solidFill>
                  <a:srgbClr val="3366FF"/>
                </a:solidFill>
              </a:rPr>
              <a:t>Upton Sinclair</a:t>
            </a:r>
            <a:r>
              <a:rPr lang="en-US" sz="2200" dirty="0" smtClean="0"/>
              <a:t>)</a:t>
            </a:r>
          </a:p>
          <a:p>
            <a:pPr lvl="3">
              <a:buFont typeface="+mj-lt"/>
              <a:buAutoNum type="arabicPeriod"/>
            </a:pPr>
            <a:r>
              <a:rPr lang="en-US" sz="2200" dirty="0" smtClean="0"/>
              <a:t>Ex: </a:t>
            </a:r>
            <a:r>
              <a:rPr lang="en-US" sz="2200" b="1" u="sng" dirty="0" smtClean="0">
                <a:solidFill>
                  <a:srgbClr val="3366FF"/>
                </a:solidFill>
              </a:rPr>
              <a:t>Meat</a:t>
            </a:r>
            <a:r>
              <a:rPr lang="en-US" sz="2200" dirty="0" smtClean="0"/>
              <a:t> Inspection Act &amp; Pure </a:t>
            </a:r>
            <a:r>
              <a:rPr lang="en-US" sz="2200" b="1" u="sng" dirty="0" smtClean="0">
                <a:solidFill>
                  <a:srgbClr val="3366FF"/>
                </a:solidFill>
              </a:rPr>
              <a:t>Food</a:t>
            </a:r>
            <a:r>
              <a:rPr lang="en-US" sz="2200" dirty="0" smtClean="0"/>
              <a:t> &amp; </a:t>
            </a:r>
            <a:r>
              <a:rPr lang="en-US" sz="2200" b="1" u="sng" dirty="0" smtClean="0">
                <a:solidFill>
                  <a:srgbClr val="3366FF"/>
                </a:solidFill>
              </a:rPr>
              <a:t>Drug</a:t>
            </a:r>
            <a:r>
              <a:rPr lang="en-US" sz="2200" dirty="0" smtClean="0"/>
              <a:t> Act</a:t>
            </a:r>
          </a:p>
          <a:p>
            <a:pPr lvl="3">
              <a:buFont typeface="+mj-lt"/>
              <a:buAutoNum type="arabicPeriod"/>
            </a:pPr>
            <a:r>
              <a:rPr lang="en-US" sz="2200" dirty="0" smtClean="0"/>
              <a:t>Conservation – set aside </a:t>
            </a:r>
            <a:r>
              <a:rPr lang="en-US" sz="2200" b="1" u="sng" dirty="0" smtClean="0">
                <a:solidFill>
                  <a:srgbClr val="3366FF"/>
                </a:solidFill>
              </a:rPr>
              <a:t>240</a:t>
            </a:r>
            <a:r>
              <a:rPr lang="en-US" sz="2200" dirty="0" smtClean="0"/>
              <a:t> million acres as protected </a:t>
            </a:r>
            <a:r>
              <a:rPr lang="en-US" sz="2200" b="1" u="sng" dirty="0" smtClean="0">
                <a:solidFill>
                  <a:srgbClr val="3366FF"/>
                </a:solidFill>
              </a:rPr>
              <a:t>public</a:t>
            </a:r>
            <a:r>
              <a:rPr lang="en-US" sz="2200" dirty="0" smtClean="0"/>
              <a:t> lands</a:t>
            </a:r>
            <a:endParaRPr lang="en-US" sz="2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Theodore Roosevelt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05920" y="1854139"/>
            <a:ext cx="9449920" cy="4681703"/>
          </a:xfrm>
        </p:spPr>
        <p:txBody>
          <a:bodyPr/>
          <a:lstStyle/>
          <a:p>
            <a:pPr lvl="1">
              <a:buFont typeface="+mj-lt"/>
              <a:buAutoNum type="arabicPeriod" startAt="7"/>
            </a:pPr>
            <a:r>
              <a:rPr lang="en-US" sz="2400" b="1" dirty="0" smtClean="0"/>
              <a:t>Foreign Affairs</a:t>
            </a:r>
            <a:endParaRPr lang="en-US" sz="2000" dirty="0" smtClean="0"/>
          </a:p>
          <a:p>
            <a:pPr marL="1428750" lvl="2" indent="-514350">
              <a:buFont typeface="+mj-lt"/>
              <a:buAutoNum type="romanLcPeriod"/>
            </a:pPr>
            <a:r>
              <a:rPr lang="en-US" dirty="0" smtClean="0"/>
              <a:t>1906- Won </a:t>
            </a:r>
            <a:r>
              <a:rPr lang="en-US" b="1" u="sng" dirty="0" smtClean="0">
                <a:solidFill>
                  <a:srgbClr val="3366FF"/>
                </a:solidFill>
              </a:rPr>
              <a:t>Nobel</a:t>
            </a:r>
            <a:r>
              <a:rPr lang="en-US" dirty="0" smtClean="0"/>
              <a:t> Peace Prize for </a:t>
            </a:r>
            <a:r>
              <a:rPr lang="en-US" b="1" u="sng" dirty="0" smtClean="0">
                <a:solidFill>
                  <a:srgbClr val="3366FF"/>
                </a:solidFill>
              </a:rPr>
              <a:t>mediating</a:t>
            </a:r>
            <a:r>
              <a:rPr lang="en-US" dirty="0" smtClean="0"/>
              <a:t> Russo- Japanese Peace </a:t>
            </a:r>
            <a:endParaRPr lang="en-US" sz="1800" dirty="0" smtClean="0"/>
          </a:p>
          <a:p>
            <a:pPr marL="1428750" lvl="2" indent="-514350">
              <a:buFont typeface="+mj-lt"/>
              <a:buAutoNum type="romanLcPeriod"/>
            </a:pPr>
            <a:r>
              <a:rPr lang="en-US" sz="2100" dirty="0" smtClean="0"/>
              <a:t>Big </a:t>
            </a:r>
            <a:r>
              <a:rPr lang="en-US" sz="2100" b="1" u="sng" dirty="0" smtClean="0">
                <a:solidFill>
                  <a:srgbClr val="3366FF"/>
                </a:solidFill>
              </a:rPr>
              <a:t>Stick</a:t>
            </a:r>
            <a:r>
              <a:rPr lang="en-US" sz="2100" dirty="0" smtClean="0"/>
              <a:t> Diplomacy- “</a:t>
            </a:r>
            <a:r>
              <a:rPr lang="en-US" sz="2100" b="1" u="sng" dirty="0" smtClean="0">
                <a:solidFill>
                  <a:srgbClr val="3366FF"/>
                </a:solidFill>
              </a:rPr>
              <a:t>Speak softly</a:t>
            </a:r>
            <a:r>
              <a:rPr lang="en-US" sz="2100" dirty="0" smtClean="0"/>
              <a:t> and carry a big stick”</a:t>
            </a:r>
          </a:p>
          <a:p>
            <a:pPr lvl="3">
              <a:buFont typeface="+mj-lt"/>
              <a:buAutoNum type="arabicPeriod"/>
            </a:pPr>
            <a:r>
              <a:rPr lang="en-US" sz="2100" dirty="0" smtClean="0"/>
              <a:t>Keep peace through </a:t>
            </a:r>
            <a:r>
              <a:rPr lang="en-US" sz="2100" b="1" u="sng" dirty="0" smtClean="0">
                <a:solidFill>
                  <a:srgbClr val="3366FF"/>
                </a:solidFill>
              </a:rPr>
              <a:t>power</a:t>
            </a:r>
            <a:r>
              <a:rPr lang="en-US" sz="2100" dirty="0" smtClean="0"/>
              <a:t> &amp; preparedness</a:t>
            </a:r>
          </a:p>
          <a:p>
            <a:pPr lvl="3">
              <a:buFont typeface="+mj-lt"/>
              <a:buAutoNum type="arabicPeriod"/>
            </a:pPr>
            <a:r>
              <a:rPr lang="en-US" sz="2100" dirty="0" smtClean="0"/>
              <a:t>Sent “Great </a:t>
            </a:r>
            <a:r>
              <a:rPr lang="en-US" sz="2100" b="1" u="sng" dirty="0" smtClean="0">
                <a:solidFill>
                  <a:srgbClr val="3366FF"/>
                </a:solidFill>
              </a:rPr>
              <a:t>White</a:t>
            </a:r>
            <a:r>
              <a:rPr lang="en-US" sz="2100" dirty="0" smtClean="0"/>
              <a:t> Fleet” on world tour as show of US strength</a:t>
            </a:r>
          </a:p>
          <a:p>
            <a:pPr lvl="4">
              <a:buFont typeface="+mj-lt"/>
              <a:buAutoNum type="alphaLcPeriod"/>
            </a:pPr>
            <a:r>
              <a:rPr lang="en-US" sz="2100" dirty="0" smtClean="0"/>
              <a:t>TR was a “</a:t>
            </a:r>
            <a:r>
              <a:rPr lang="en-US" sz="2100" b="1" u="sng" dirty="0" smtClean="0">
                <a:solidFill>
                  <a:srgbClr val="3366FF"/>
                </a:solidFill>
              </a:rPr>
              <a:t>Warrior</a:t>
            </a:r>
            <a:r>
              <a:rPr lang="en-US" sz="2100" dirty="0" smtClean="0"/>
              <a:t> without a </a:t>
            </a:r>
            <a:r>
              <a:rPr lang="en-US" sz="2100" b="1" u="sng" dirty="0" smtClean="0">
                <a:solidFill>
                  <a:srgbClr val="3366FF"/>
                </a:solidFill>
              </a:rPr>
              <a:t>war</a:t>
            </a:r>
            <a:r>
              <a:rPr lang="en-US" sz="2100" dirty="0" smtClean="0"/>
              <a:t>”</a:t>
            </a:r>
          </a:p>
          <a:p>
            <a:endParaRPr lang="en-US" sz="2100" dirty="0" smtClean="0"/>
          </a:p>
          <a:p>
            <a:pPr lvl="3">
              <a:buFont typeface="+mj-lt"/>
              <a:buAutoNum type="arabicPeriod"/>
            </a:pPr>
            <a:r>
              <a:rPr lang="en-US" sz="2100" dirty="0" smtClean="0"/>
              <a:t>Created Roosevelt Corollary to the </a:t>
            </a:r>
            <a:r>
              <a:rPr lang="en-US" sz="2100" b="1" u="sng" dirty="0" smtClean="0">
                <a:solidFill>
                  <a:srgbClr val="3366FF"/>
                </a:solidFill>
              </a:rPr>
              <a:t>Monroe</a:t>
            </a:r>
            <a:r>
              <a:rPr lang="en-US" sz="2100" dirty="0" smtClean="0"/>
              <a:t> Doctrine</a:t>
            </a:r>
          </a:p>
          <a:p>
            <a:pPr lvl="3">
              <a:buFont typeface="+mj-lt"/>
              <a:buAutoNum type="arabicPeriod"/>
            </a:pPr>
            <a:r>
              <a:rPr lang="en-US" sz="2200" dirty="0" smtClean="0"/>
              <a:t>Freed Panama from </a:t>
            </a:r>
            <a:r>
              <a:rPr lang="en-US" sz="2200" b="1" u="sng" dirty="0" smtClean="0">
                <a:solidFill>
                  <a:srgbClr val="3366FF"/>
                </a:solidFill>
              </a:rPr>
              <a:t>Colombia</a:t>
            </a:r>
            <a:r>
              <a:rPr lang="en-US" sz="2200" dirty="0" smtClean="0"/>
              <a:t> to secure land needed to build the </a:t>
            </a:r>
            <a:r>
              <a:rPr lang="en-US" sz="2200" b="1" u="sng" dirty="0" smtClean="0">
                <a:solidFill>
                  <a:srgbClr val="3366FF"/>
                </a:solidFill>
              </a:rPr>
              <a:t>Panama</a:t>
            </a:r>
            <a:r>
              <a:rPr lang="en-US" sz="2200" dirty="0" smtClean="0"/>
              <a:t> Canal (</a:t>
            </a:r>
            <a:r>
              <a:rPr lang="en-US" sz="2200" dirty="0" err="1" smtClean="0"/>
              <a:t>TR’s</a:t>
            </a:r>
            <a:r>
              <a:rPr lang="en-US" sz="2200" dirty="0" smtClean="0"/>
              <a:t> “Big Ditch” opened in </a:t>
            </a:r>
            <a:r>
              <a:rPr lang="en-US" sz="2200" b="1" u="sng" dirty="0" smtClean="0">
                <a:solidFill>
                  <a:srgbClr val="3366FF"/>
                </a:solidFill>
              </a:rPr>
              <a:t>1914</a:t>
            </a:r>
            <a:r>
              <a:rPr lang="en-US" sz="2200" dirty="0" smtClean="0"/>
              <a:t>)</a:t>
            </a:r>
            <a:endParaRPr lang="en-US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Stick Diplomacy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059" y="1253624"/>
            <a:ext cx="7175218" cy="559667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Panama Canal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060" y="1895181"/>
            <a:ext cx="6155484" cy="459078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Panama Canal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50" y="1892531"/>
            <a:ext cx="3822700" cy="4445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0" y="2132568"/>
            <a:ext cx="5080000" cy="35941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rot="5400000">
            <a:off x="426378" y="2456737"/>
            <a:ext cx="2669962" cy="3708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Theodore Roosevelt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758" y="1987549"/>
            <a:ext cx="2853212" cy="399801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76" y="115885"/>
            <a:ext cx="4119030" cy="30511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1805" y="115885"/>
            <a:ext cx="3898900" cy="381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676" y="3482222"/>
            <a:ext cx="4423804" cy="3221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Theodore Roosevelt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80083" y="1854139"/>
            <a:ext cx="9659661" cy="4681703"/>
          </a:xfrm>
        </p:spPr>
        <p:txBody>
          <a:bodyPr/>
          <a:lstStyle/>
          <a:p>
            <a:pPr lvl="1">
              <a:buFont typeface="+mj-lt"/>
              <a:buAutoNum type="alphaLcPeriod" startAt="7"/>
            </a:pPr>
            <a:r>
              <a:rPr lang="en-US" sz="2400" b="1" dirty="0" smtClean="0"/>
              <a:t>Life after Presidency </a:t>
            </a:r>
            <a:endParaRPr lang="en-US" sz="2000" dirty="0" smtClean="0"/>
          </a:p>
          <a:p>
            <a:pPr marL="1428750" lvl="2" indent="-514350">
              <a:buFont typeface="+mj-lt"/>
              <a:buAutoNum type="romanLcPeriod"/>
            </a:pPr>
            <a:r>
              <a:rPr lang="en-US" dirty="0" smtClean="0"/>
              <a:t>1909- TR is replaced by close friend William H. </a:t>
            </a:r>
            <a:r>
              <a:rPr lang="en-US" b="1" u="sng" dirty="0" smtClean="0">
                <a:solidFill>
                  <a:srgbClr val="3366FF"/>
                </a:solidFill>
              </a:rPr>
              <a:t>Taft</a:t>
            </a:r>
            <a:r>
              <a:rPr lang="en-US" dirty="0" smtClean="0"/>
              <a:t> and travels the world</a:t>
            </a:r>
            <a:endParaRPr lang="en-US" sz="1800" dirty="0" smtClean="0"/>
          </a:p>
          <a:p>
            <a:pPr marL="1428750" lvl="2" indent="-514350">
              <a:buFont typeface="+mj-lt"/>
              <a:buAutoNum type="romanLcPeriod"/>
            </a:pPr>
            <a:r>
              <a:rPr lang="en-US" dirty="0" smtClean="0"/>
              <a:t>TR was only </a:t>
            </a:r>
            <a:r>
              <a:rPr lang="en-US" b="1" u="sng" dirty="0" smtClean="0">
                <a:solidFill>
                  <a:srgbClr val="3366FF"/>
                </a:solidFill>
              </a:rPr>
              <a:t>50</a:t>
            </a:r>
            <a:r>
              <a:rPr lang="en-US" dirty="0" smtClean="0"/>
              <a:t> and not ready to quit </a:t>
            </a:r>
            <a:r>
              <a:rPr lang="en-US" b="1" u="sng" dirty="0" smtClean="0">
                <a:solidFill>
                  <a:srgbClr val="3366FF"/>
                </a:solidFill>
              </a:rPr>
              <a:t>politics</a:t>
            </a:r>
            <a:endParaRPr lang="en-US" sz="1800" b="1" u="sng" dirty="0" smtClean="0">
              <a:solidFill>
                <a:srgbClr val="3366FF"/>
              </a:solidFill>
            </a:endParaRPr>
          </a:p>
          <a:p>
            <a:pPr marL="1428750" lvl="2" indent="-514350">
              <a:buFont typeface="+mj-lt"/>
              <a:buAutoNum type="romanLcPeriod"/>
            </a:pPr>
            <a:r>
              <a:rPr lang="en-US" dirty="0" smtClean="0"/>
              <a:t>1912- Tried to run as Progressive “</a:t>
            </a:r>
            <a:r>
              <a:rPr lang="en-US" b="1" u="sng" dirty="0" smtClean="0">
                <a:solidFill>
                  <a:srgbClr val="3366FF"/>
                </a:solidFill>
              </a:rPr>
              <a:t>Bull Moose</a:t>
            </a:r>
            <a:r>
              <a:rPr lang="en-US" dirty="0" smtClean="0"/>
              <a:t>” candidate but fails</a:t>
            </a:r>
            <a:endParaRPr lang="en-US" sz="1800" dirty="0" smtClean="0"/>
          </a:p>
          <a:p>
            <a:pPr marL="1428750" lvl="2" indent="-514350">
              <a:buFont typeface="+mj-lt"/>
              <a:buAutoNum type="romanLcPeriod"/>
            </a:pPr>
            <a:r>
              <a:rPr lang="en-US" dirty="0" smtClean="0"/>
              <a:t>1914-1917- TR encourages US entry into </a:t>
            </a:r>
            <a:r>
              <a:rPr lang="en-US" b="1" u="sng" dirty="0" smtClean="0">
                <a:solidFill>
                  <a:srgbClr val="3366FF"/>
                </a:solidFill>
              </a:rPr>
              <a:t>WWI</a:t>
            </a:r>
            <a:r>
              <a:rPr lang="en-US" dirty="0" smtClean="0"/>
              <a:t> even offering to </a:t>
            </a:r>
            <a:r>
              <a:rPr lang="en-US" b="1" u="sng" dirty="0" smtClean="0">
                <a:solidFill>
                  <a:srgbClr val="3366FF"/>
                </a:solidFill>
              </a:rPr>
              <a:t>fight</a:t>
            </a:r>
            <a:endParaRPr lang="en-US" sz="1800" b="1" u="sng" dirty="0" smtClean="0">
              <a:solidFill>
                <a:srgbClr val="3366FF"/>
              </a:solidFill>
            </a:endParaRPr>
          </a:p>
          <a:p>
            <a:pPr marL="1428750" lvl="2" indent="-514350">
              <a:buFont typeface="+mj-lt"/>
              <a:buAutoNum type="romanLcPeriod"/>
            </a:pPr>
            <a:r>
              <a:rPr lang="en-US" dirty="0" smtClean="0"/>
              <a:t>1919- TF </a:t>
            </a:r>
            <a:r>
              <a:rPr lang="en-US" b="1" u="sng" dirty="0" smtClean="0">
                <a:solidFill>
                  <a:srgbClr val="3366FF"/>
                </a:solidFill>
              </a:rPr>
              <a:t>died</a:t>
            </a:r>
            <a:r>
              <a:rPr lang="en-US" dirty="0" smtClean="0"/>
              <a:t> while preparing to run in 1920 election</a:t>
            </a:r>
            <a:endParaRPr lang="en-US" sz="1800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William H. Taft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8282" y="1976262"/>
            <a:ext cx="5044234" cy="46277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William H. Taft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54139"/>
            <a:ext cx="9144000" cy="4681703"/>
          </a:xfrm>
        </p:spPr>
        <p:txBody>
          <a:bodyPr/>
          <a:lstStyle/>
          <a:p>
            <a:pPr lvl="0">
              <a:buFont typeface="+mj-lt"/>
              <a:buAutoNum type="arabicPeriod" startAt="2"/>
            </a:pPr>
            <a:r>
              <a:rPr lang="en-US" sz="2800" b="1" dirty="0" smtClean="0"/>
              <a:t>William H. Taft (1857-1930)</a:t>
            </a:r>
            <a:endParaRPr lang="en-US" sz="2800" dirty="0" smtClean="0"/>
          </a:p>
          <a:p>
            <a:pPr marL="971550" lvl="1" indent="-514350">
              <a:buFont typeface="+mj-lt"/>
              <a:buAutoNum type="alphaLcPeriod"/>
            </a:pPr>
            <a:r>
              <a:rPr lang="en-US" sz="2400" dirty="0" smtClean="0"/>
              <a:t>Childhood &amp; Early Life</a:t>
            </a:r>
            <a:endParaRPr lang="en-US" sz="2000" dirty="0" smtClean="0"/>
          </a:p>
          <a:p>
            <a:pPr marL="1428750" lvl="2" indent="-514350">
              <a:buFont typeface="+mj-lt"/>
              <a:buAutoNum type="romanLcPeriod"/>
            </a:pPr>
            <a:r>
              <a:rPr lang="en-US" dirty="0" smtClean="0"/>
              <a:t>Born into </a:t>
            </a:r>
            <a:r>
              <a:rPr lang="en-US" b="1" u="sng" dirty="0" smtClean="0">
                <a:solidFill>
                  <a:srgbClr val="3366FF"/>
                </a:solidFill>
              </a:rPr>
              <a:t>wealthy</a:t>
            </a:r>
            <a:r>
              <a:rPr lang="en-US" dirty="0" smtClean="0"/>
              <a:t> Ohio family</a:t>
            </a:r>
            <a:endParaRPr lang="en-US" sz="1800" dirty="0" smtClean="0"/>
          </a:p>
          <a:p>
            <a:pPr marL="1428750" lvl="2" indent="-514350">
              <a:buFont typeface="+mj-lt"/>
              <a:buAutoNum type="romanLcPeriod"/>
            </a:pPr>
            <a:r>
              <a:rPr lang="en-US" dirty="0" smtClean="0"/>
              <a:t>Admired his </a:t>
            </a:r>
            <a:r>
              <a:rPr lang="en-US" b="1" u="sng" dirty="0" smtClean="0">
                <a:solidFill>
                  <a:srgbClr val="3366FF"/>
                </a:solidFill>
              </a:rPr>
              <a:t>father</a:t>
            </a:r>
            <a:r>
              <a:rPr lang="en-US" dirty="0" smtClean="0"/>
              <a:t> ---&gt; lawyer, judge, Attorney General, Sec. of War</a:t>
            </a:r>
            <a:endParaRPr lang="en-US" sz="1800" dirty="0" smtClean="0"/>
          </a:p>
          <a:p>
            <a:pPr marL="1428750" lvl="2" indent="-514350">
              <a:buFont typeface="+mj-lt"/>
              <a:buAutoNum type="romanLcPeriod"/>
            </a:pPr>
            <a:r>
              <a:rPr lang="en-US" dirty="0" smtClean="0"/>
              <a:t>Educated in </a:t>
            </a:r>
            <a:r>
              <a:rPr lang="en-US" b="1" u="sng" dirty="0" smtClean="0">
                <a:solidFill>
                  <a:srgbClr val="3366FF"/>
                </a:solidFill>
              </a:rPr>
              <a:t>law</a:t>
            </a:r>
            <a:r>
              <a:rPr lang="en-US" dirty="0" smtClean="0"/>
              <a:t> at </a:t>
            </a:r>
            <a:r>
              <a:rPr lang="en-US" b="1" u="sng" dirty="0" smtClean="0">
                <a:solidFill>
                  <a:srgbClr val="3366FF"/>
                </a:solidFill>
              </a:rPr>
              <a:t>Yale</a:t>
            </a:r>
            <a:r>
              <a:rPr lang="en-US" dirty="0" smtClean="0"/>
              <a:t> University</a:t>
            </a:r>
            <a:endParaRPr lang="en-US" sz="1800" dirty="0" smtClean="0"/>
          </a:p>
          <a:p>
            <a:pPr marL="1428750" lvl="2" indent="-514350">
              <a:buFont typeface="+mj-lt"/>
              <a:buAutoNum type="romanLcPeriod"/>
            </a:pPr>
            <a:r>
              <a:rPr lang="en-US" dirty="0" smtClean="0"/>
              <a:t>Dream ---&gt; to become </a:t>
            </a:r>
            <a:r>
              <a:rPr lang="en-US" b="1" u="sng" dirty="0" smtClean="0">
                <a:solidFill>
                  <a:srgbClr val="3366FF"/>
                </a:solidFill>
              </a:rPr>
              <a:t>Chief Justice</a:t>
            </a:r>
            <a:r>
              <a:rPr lang="en-US" dirty="0" smtClean="0"/>
              <a:t> of the US </a:t>
            </a:r>
            <a:r>
              <a:rPr lang="en-US" b="1" u="sng" dirty="0" smtClean="0">
                <a:solidFill>
                  <a:srgbClr val="3366FF"/>
                </a:solidFill>
              </a:rPr>
              <a:t>Supreme</a:t>
            </a:r>
            <a:r>
              <a:rPr lang="en-US" dirty="0" smtClean="0"/>
              <a:t> Court </a:t>
            </a:r>
            <a:endParaRPr lang="en-US" sz="1800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William H. Taft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50298" y="1854139"/>
            <a:ext cx="9394298" cy="4681703"/>
          </a:xfrm>
        </p:spPr>
        <p:txBody>
          <a:bodyPr/>
          <a:lstStyle/>
          <a:p>
            <a:pPr lvl="1">
              <a:buFont typeface="+mj-lt"/>
              <a:buAutoNum type="alphaLcPeriod" startAt="2"/>
            </a:pPr>
            <a:r>
              <a:rPr lang="en-US" sz="2800" b="1" dirty="0" smtClean="0"/>
              <a:t>The Man</a:t>
            </a:r>
            <a:endParaRPr lang="en-US" sz="2800" dirty="0" smtClean="0"/>
          </a:p>
          <a:p>
            <a:pPr marL="1428750" lvl="2" indent="-514350">
              <a:buFont typeface="+mj-lt"/>
              <a:buAutoNum type="romanLcPeriod"/>
            </a:pPr>
            <a:r>
              <a:rPr lang="en-US" sz="2800" dirty="0" smtClean="0"/>
              <a:t>Physically </a:t>
            </a:r>
            <a:r>
              <a:rPr lang="en-US" sz="2800" b="1" u="sng" dirty="0" smtClean="0">
                <a:solidFill>
                  <a:srgbClr val="3366FF"/>
                </a:solidFill>
              </a:rPr>
              <a:t>large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US" sz="2800" dirty="0" smtClean="0"/>
              <a:t>Honest, loyal, no </a:t>
            </a:r>
            <a:r>
              <a:rPr lang="en-US" sz="2800" b="1" u="sng" dirty="0" smtClean="0">
                <a:solidFill>
                  <a:srgbClr val="3366FF"/>
                </a:solidFill>
              </a:rPr>
              <a:t>vices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US" sz="2800" dirty="0" smtClean="0"/>
              <a:t>Poor speaker, lacked tact, and </a:t>
            </a:r>
            <a:r>
              <a:rPr lang="en-US" sz="2800" b="1" u="sng" dirty="0" smtClean="0">
                <a:solidFill>
                  <a:srgbClr val="3366FF"/>
                </a:solidFill>
              </a:rPr>
              <a:t>procrastinated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9" y="1438836"/>
            <a:ext cx="4230015" cy="4976488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3782286" y="2688503"/>
            <a:ext cx="1854061" cy="9271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William H. Taft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41028" y="1854139"/>
            <a:ext cx="9385028" cy="4681703"/>
          </a:xfrm>
        </p:spPr>
        <p:txBody>
          <a:bodyPr/>
          <a:lstStyle/>
          <a:p>
            <a:pPr lvl="1">
              <a:buFont typeface="+mj-lt"/>
              <a:buAutoNum type="alphaLcPeriod" startAt="3"/>
            </a:pPr>
            <a:r>
              <a:rPr lang="en-US" sz="2400" b="1" dirty="0" smtClean="0"/>
              <a:t>Road to Presidency</a:t>
            </a:r>
            <a:endParaRPr lang="en-US" sz="2000" dirty="0" smtClean="0"/>
          </a:p>
          <a:p>
            <a:pPr marL="1428750" lvl="2" indent="-514350">
              <a:buFont typeface="+mj-lt"/>
              <a:buAutoNum type="romanLcPeriod"/>
            </a:pPr>
            <a:r>
              <a:rPr lang="en-US" sz="2100" dirty="0" smtClean="0"/>
              <a:t>1908- </a:t>
            </a:r>
            <a:r>
              <a:rPr lang="en-US" sz="2100" b="1" u="sng" dirty="0" smtClean="0">
                <a:solidFill>
                  <a:srgbClr val="3366FF"/>
                </a:solidFill>
              </a:rPr>
              <a:t>Hand picked</a:t>
            </a:r>
            <a:r>
              <a:rPr lang="en-US" sz="2100" dirty="0" smtClean="0"/>
              <a:t> by TR as successor</a:t>
            </a:r>
          </a:p>
          <a:p>
            <a:pPr lvl="3">
              <a:buFont typeface="+mj-lt"/>
              <a:buAutoNum type="arabicPeriod"/>
            </a:pPr>
            <a:r>
              <a:rPr lang="en-US" sz="2100" dirty="0" smtClean="0"/>
              <a:t>Doubted his own qualifications (driven by </a:t>
            </a:r>
            <a:r>
              <a:rPr lang="en-US" sz="2100" b="1" u="sng" dirty="0" smtClean="0">
                <a:solidFill>
                  <a:srgbClr val="3366FF"/>
                </a:solidFill>
              </a:rPr>
              <a:t>wife’s</a:t>
            </a:r>
            <a:r>
              <a:rPr lang="en-US" sz="2100" dirty="0" smtClean="0"/>
              <a:t> ambitions)</a:t>
            </a:r>
          </a:p>
          <a:p>
            <a:pPr lvl="3">
              <a:buFont typeface="+mj-lt"/>
              <a:buAutoNum type="arabicPeriod"/>
            </a:pPr>
            <a:r>
              <a:rPr lang="en-US" sz="2100" dirty="0" smtClean="0"/>
              <a:t>Supported at first; TR believed Taft would continue his </a:t>
            </a:r>
            <a:r>
              <a:rPr lang="en-US" sz="2100" b="1" u="sng" dirty="0" smtClean="0">
                <a:solidFill>
                  <a:srgbClr val="3366FF"/>
                </a:solidFill>
              </a:rPr>
              <a:t>reforms</a:t>
            </a:r>
          </a:p>
          <a:p>
            <a:pPr marL="1428750" lvl="2" indent="-514350">
              <a:buFont typeface="+mj-lt"/>
              <a:buAutoNum type="romanLcPeriod" startAt="2"/>
            </a:pPr>
            <a:r>
              <a:rPr lang="en-US" sz="2100" dirty="0" smtClean="0"/>
              <a:t>Taft would prove himself more </a:t>
            </a:r>
            <a:r>
              <a:rPr lang="en-US" sz="2100" b="1" u="sng" dirty="0" smtClean="0">
                <a:solidFill>
                  <a:srgbClr val="3366FF"/>
                </a:solidFill>
              </a:rPr>
              <a:t>conservative</a:t>
            </a:r>
            <a:r>
              <a:rPr lang="en-US" sz="2100" dirty="0" smtClean="0"/>
              <a:t> than TR or Wilson</a:t>
            </a:r>
            <a:endParaRPr lang="en-US" sz="21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William H. Taft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59569" y="1854139"/>
            <a:ext cx="9403569" cy="4681703"/>
          </a:xfrm>
        </p:spPr>
        <p:txBody>
          <a:bodyPr/>
          <a:lstStyle/>
          <a:p>
            <a:pPr lvl="1">
              <a:buFont typeface="+mj-lt"/>
              <a:buAutoNum type="alphaLcPeriod" startAt="4"/>
            </a:pPr>
            <a:r>
              <a:rPr lang="en-US" sz="2400" b="1" dirty="0" smtClean="0"/>
              <a:t>Successes as President (R) 1909-1913</a:t>
            </a:r>
            <a:endParaRPr lang="en-US" sz="2000" dirty="0" smtClean="0"/>
          </a:p>
          <a:p>
            <a:pPr marL="1428750" lvl="2" indent="-514350">
              <a:buFont typeface="+mj-lt"/>
              <a:buAutoNum type="romanLcPeriod"/>
            </a:pPr>
            <a:r>
              <a:rPr lang="en-US" sz="2100" dirty="0" smtClean="0"/>
              <a:t>Added more land to public </a:t>
            </a:r>
            <a:r>
              <a:rPr lang="en-US" sz="2100" b="1" u="sng" dirty="0" smtClean="0">
                <a:solidFill>
                  <a:srgbClr val="3366FF"/>
                </a:solidFill>
              </a:rPr>
              <a:t>parks</a:t>
            </a:r>
            <a:r>
              <a:rPr lang="en-US" sz="2100" dirty="0" smtClean="0"/>
              <a:t> &amp; </a:t>
            </a:r>
            <a:r>
              <a:rPr lang="en-US" sz="2100" b="1" u="sng" dirty="0" smtClean="0">
                <a:solidFill>
                  <a:srgbClr val="3366FF"/>
                </a:solidFill>
              </a:rPr>
              <a:t>forests</a:t>
            </a:r>
            <a:r>
              <a:rPr lang="en-US" sz="2100" dirty="0" smtClean="0"/>
              <a:t> (not as much as TR)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US" sz="2100" dirty="0" smtClean="0"/>
              <a:t>Broke up more than </a:t>
            </a:r>
            <a:r>
              <a:rPr lang="en-US" sz="2100" b="1" u="sng" dirty="0" smtClean="0">
                <a:solidFill>
                  <a:srgbClr val="3366FF"/>
                </a:solidFill>
              </a:rPr>
              <a:t>90</a:t>
            </a:r>
            <a:r>
              <a:rPr lang="en-US" sz="2100" dirty="0" smtClean="0"/>
              <a:t> monopolies, including </a:t>
            </a:r>
            <a:r>
              <a:rPr lang="en-US" sz="2100" b="1" u="sng" dirty="0" smtClean="0">
                <a:solidFill>
                  <a:srgbClr val="3366FF"/>
                </a:solidFill>
              </a:rPr>
              <a:t>Standard</a:t>
            </a:r>
            <a:r>
              <a:rPr lang="en-US" sz="2100" dirty="0" smtClean="0"/>
              <a:t> Oil in 1911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US" sz="2100" dirty="0" smtClean="0"/>
              <a:t>Set up the Dept. of </a:t>
            </a:r>
            <a:r>
              <a:rPr lang="en-US" sz="2100" b="1" u="sng" dirty="0" smtClean="0">
                <a:solidFill>
                  <a:srgbClr val="3366FF"/>
                </a:solidFill>
              </a:rPr>
              <a:t>Labor</a:t>
            </a:r>
            <a:r>
              <a:rPr lang="en-US" sz="2100" dirty="0" smtClean="0"/>
              <a:t> &amp; Bureau of </a:t>
            </a:r>
            <a:r>
              <a:rPr lang="en-US" sz="2100" b="1" u="sng" dirty="0" smtClean="0">
                <a:solidFill>
                  <a:srgbClr val="3366FF"/>
                </a:solidFill>
              </a:rPr>
              <a:t>Mines</a:t>
            </a:r>
            <a:r>
              <a:rPr lang="en-US" sz="2100" dirty="0" smtClean="0"/>
              <a:t> to protect workers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US" sz="2100" dirty="0" smtClean="0"/>
              <a:t>Supported the passage of the </a:t>
            </a:r>
            <a:r>
              <a:rPr lang="en-US" sz="2100" b="1" u="sng" dirty="0" smtClean="0">
                <a:solidFill>
                  <a:srgbClr val="3366FF"/>
                </a:solidFill>
              </a:rPr>
              <a:t>16</a:t>
            </a:r>
            <a:r>
              <a:rPr lang="en-US" sz="2100" baseline="30000" dirty="0" smtClean="0"/>
              <a:t>th</a:t>
            </a:r>
            <a:r>
              <a:rPr lang="en-US" sz="2100" dirty="0" smtClean="0"/>
              <a:t> and </a:t>
            </a:r>
            <a:r>
              <a:rPr lang="en-US" sz="2100" b="1" u="sng" dirty="0" smtClean="0">
                <a:solidFill>
                  <a:srgbClr val="3366FF"/>
                </a:solidFill>
              </a:rPr>
              <a:t>17</a:t>
            </a:r>
            <a:r>
              <a:rPr lang="en-US" sz="2100" baseline="30000" dirty="0" smtClean="0"/>
              <a:t>th</a:t>
            </a:r>
            <a:r>
              <a:rPr lang="en-US" sz="2100" dirty="0" smtClean="0"/>
              <a:t> Amendments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US" sz="2100" dirty="0" smtClean="0"/>
              <a:t>Established the </a:t>
            </a:r>
            <a:r>
              <a:rPr lang="en-US" sz="2100" b="1" u="sng" dirty="0" smtClean="0">
                <a:solidFill>
                  <a:srgbClr val="3366FF"/>
                </a:solidFill>
              </a:rPr>
              <a:t>8</a:t>
            </a:r>
            <a:r>
              <a:rPr lang="en-US" sz="2100" dirty="0" smtClean="0"/>
              <a:t> hour day for government workers</a:t>
            </a:r>
            <a:endParaRPr lang="en-US" sz="21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William H. Taft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15191" y="1854139"/>
            <a:ext cx="9845067" cy="4681703"/>
          </a:xfrm>
        </p:spPr>
        <p:txBody>
          <a:bodyPr>
            <a:normAutofit lnSpcReduction="10000"/>
          </a:bodyPr>
          <a:lstStyle/>
          <a:p>
            <a:pPr lvl="1">
              <a:buFont typeface="+mj-lt"/>
              <a:buAutoNum type="alphaLcPeriod" startAt="5"/>
            </a:pPr>
            <a:r>
              <a:rPr lang="en-US" sz="2300" b="1" dirty="0" smtClean="0"/>
              <a:t>Caused Split Between Progressives &amp; Conservative Republicans</a:t>
            </a:r>
            <a:endParaRPr lang="en-US" sz="2300" dirty="0" smtClean="0"/>
          </a:p>
          <a:p>
            <a:pPr marL="1428750" lvl="2" indent="-514350">
              <a:buFont typeface="+mj-lt"/>
              <a:buAutoNum type="romanLcPeriod"/>
            </a:pPr>
            <a:r>
              <a:rPr lang="en-US" sz="2400" dirty="0" smtClean="0"/>
              <a:t>Signed Payne-Aldrich Tariff Act ---&gt; </a:t>
            </a:r>
            <a:r>
              <a:rPr lang="en-US" sz="2400" b="1" u="sng" dirty="0" smtClean="0">
                <a:solidFill>
                  <a:srgbClr val="3366FF"/>
                </a:solidFill>
              </a:rPr>
              <a:t>raised</a:t>
            </a:r>
            <a:r>
              <a:rPr lang="en-US" sz="2400" dirty="0" smtClean="0"/>
              <a:t> tariffs</a:t>
            </a:r>
          </a:p>
          <a:p>
            <a:pPr lvl="3">
              <a:buFont typeface="+mj-lt"/>
              <a:buAutoNum type="arabicPeriod"/>
            </a:pPr>
            <a:r>
              <a:rPr lang="en-US" sz="2400" dirty="0" smtClean="0"/>
              <a:t>Pleased </a:t>
            </a:r>
            <a:r>
              <a:rPr lang="en-US" sz="2400" b="1" u="sng" dirty="0" smtClean="0">
                <a:solidFill>
                  <a:srgbClr val="3366FF"/>
                </a:solidFill>
              </a:rPr>
              <a:t>big business</a:t>
            </a:r>
          </a:p>
          <a:p>
            <a:pPr lvl="3">
              <a:buFont typeface="+mj-lt"/>
              <a:buAutoNum type="arabicPeriod"/>
            </a:pPr>
            <a:r>
              <a:rPr lang="en-US" sz="2400" dirty="0" smtClean="0"/>
              <a:t>Angered </a:t>
            </a:r>
            <a:r>
              <a:rPr lang="en-US" sz="2400" b="1" u="sng" dirty="0" smtClean="0">
                <a:solidFill>
                  <a:srgbClr val="3366FF"/>
                </a:solidFill>
              </a:rPr>
              <a:t>progressives</a:t>
            </a:r>
            <a:r>
              <a:rPr lang="en-US" sz="2400" dirty="0" smtClean="0"/>
              <a:t> and especially </a:t>
            </a:r>
            <a:r>
              <a:rPr lang="en-US" sz="2400" b="1" u="sng" dirty="0" smtClean="0">
                <a:solidFill>
                  <a:srgbClr val="3366FF"/>
                </a:solidFill>
              </a:rPr>
              <a:t>farmers</a:t>
            </a:r>
          </a:p>
          <a:p>
            <a:endParaRPr lang="en-US" dirty="0" smtClean="0"/>
          </a:p>
          <a:p>
            <a:pPr marL="1428750" lvl="2" indent="-514350">
              <a:buFont typeface="+mj-lt"/>
              <a:buAutoNum type="romanLcPeriod"/>
            </a:pPr>
            <a:r>
              <a:rPr lang="en-US" sz="2400" dirty="0" smtClean="0"/>
              <a:t>Appointed a Secretary of the Interior who:</a:t>
            </a:r>
          </a:p>
          <a:p>
            <a:pPr lvl="3">
              <a:buFont typeface="+mj-lt"/>
              <a:buAutoNum type="arabicPeriod"/>
            </a:pPr>
            <a:r>
              <a:rPr lang="en-US" sz="2400" dirty="0" smtClean="0"/>
              <a:t>Favored </a:t>
            </a:r>
            <a:r>
              <a:rPr lang="en-US" sz="2400" b="1" u="sng" dirty="0" smtClean="0">
                <a:solidFill>
                  <a:srgbClr val="3366FF"/>
                </a:solidFill>
              </a:rPr>
              <a:t>industrial</a:t>
            </a:r>
            <a:r>
              <a:rPr lang="en-US" sz="2400" dirty="0" smtClean="0"/>
              <a:t> development of wilderness area</a:t>
            </a:r>
          </a:p>
          <a:p>
            <a:pPr lvl="3">
              <a:buFont typeface="+mj-lt"/>
              <a:buAutoNum type="arabicPeriod"/>
            </a:pPr>
            <a:r>
              <a:rPr lang="en-US" sz="2400" dirty="0" smtClean="0"/>
              <a:t>Was slow to </a:t>
            </a:r>
            <a:r>
              <a:rPr lang="en-US" sz="2400" b="1" u="sng" dirty="0" smtClean="0">
                <a:solidFill>
                  <a:srgbClr val="3366FF"/>
                </a:solidFill>
              </a:rPr>
              <a:t>preserve</a:t>
            </a:r>
            <a:r>
              <a:rPr lang="en-US" sz="2400" dirty="0" smtClean="0"/>
              <a:t> public lands</a:t>
            </a:r>
          </a:p>
          <a:p>
            <a:endParaRPr lang="en-US" dirty="0" smtClean="0"/>
          </a:p>
          <a:p>
            <a:pPr marL="1428750" lvl="2" indent="-514350">
              <a:buFont typeface="+mj-lt"/>
              <a:buAutoNum type="romanLcPeriod"/>
            </a:pPr>
            <a:r>
              <a:rPr lang="en-US" sz="2400" b="1" u="sng" dirty="0" smtClean="0">
                <a:solidFill>
                  <a:srgbClr val="3366FF"/>
                </a:solidFill>
              </a:rPr>
              <a:t>TR</a:t>
            </a:r>
            <a:r>
              <a:rPr lang="en-US" sz="2400" dirty="0" smtClean="0"/>
              <a:t> became his </a:t>
            </a:r>
            <a:r>
              <a:rPr lang="en-US" sz="2400" b="1" u="sng" dirty="0" smtClean="0">
                <a:solidFill>
                  <a:srgbClr val="3366FF"/>
                </a:solidFill>
              </a:rPr>
              <a:t>#1</a:t>
            </a:r>
            <a:r>
              <a:rPr lang="en-US" sz="2400" dirty="0" smtClean="0"/>
              <a:t> critic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Taft Was More Conservative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9310" y="2045702"/>
            <a:ext cx="3838446" cy="43758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William H. Taft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24461" y="1854139"/>
            <a:ext cx="9468461" cy="4681703"/>
          </a:xfrm>
        </p:spPr>
        <p:txBody>
          <a:bodyPr/>
          <a:lstStyle/>
          <a:p>
            <a:pPr lvl="1">
              <a:buFont typeface="+mj-lt"/>
              <a:buAutoNum type="alphaLcPeriod" startAt="7"/>
            </a:pPr>
            <a:r>
              <a:rPr lang="en-US" sz="2400" b="1" dirty="0" smtClean="0"/>
              <a:t>Election of 1912 (3-Way Race)</a:t>
            </a:r>
            <a:endParaRPr lang="en-US" sz="2000" dirty="0" smtClean="0"/>
          </a:p>
          <a:p>
            <a:pPr marL="1428750" lvl="2" indent="-514350">
              <a:buFont typeface="+mj-lt"/>
              <a:buAutoNum type="romanLcPeriod"/>
            </a:pPr>
            <a:r>
              <a:rPr lang="en-US" dirty="0" smtClean="0"/>
              <a:t>Progressive (R’S) supported </a:t>
            </a:r>
            <a:r>
              <a:rPr lang="en-US" b="1" u="sng" dirty="0" smtClean="0">
                <a:solidFill>
                  <a:srgbClr val="3366FF"/>
                </a:solidFill>
              </a:rPr>
              <a:t>TR</a:t>
            </a:r>
            <a:r>
              <a:rPr lang="en-US" dirty="0" smtClean="0"/>
              <a:t> &amp; Conservative (R’s) supported </a:t>
            </a:r>
            <a:r>
              <a:rPr lang="en-US" b="1" u="sng" dirty="0" smtClean="0">
                <a:solidFill>
                  <a:srgbClr val="3366FF"/>
                </a:solidFill>
              </a:rPr>
              <a:t>Taft</a:t>
            </a:r>
            <a:endParaRPr lang="en-US" sz="1800" b="1" u="sng" dirty="0" smtClean="0">
              <a:solidFill>
                <a:srgbClr val="3366FF"/>
              </a:solidFill>
            </a:endParaRPr>
          </a:p>
          <a:p>
            <a:pPr lvl="3">
              <a:buFont typeface="+mj-lt"/>
              <a:buAutoNum type="arabicPeriod"/>
            </a:pPr>
            <a:r>
              <a:rPr lang="en-US" dirty="0" smtClean="0"/>
              <a:t>Taft wins the (R) </a:t>
            </a:r>
            <a:r>
              <a:rPr lang="en-US" b="1" u="sng" dirty="0" smtClean="0">
                <a:solidFill>
                  <a:srgbClr val="3366FF"/>
                </a:solidFill>
              </a:rPr>
              <a:t>nomination</a:t>
            </a:r>
            <a:endParaRPr lang="en-US" sz="1600" b="1" u="sng" dirty="0" smtClean="0">
              <a:solidFill>
                <a:srgbClr val="3366FF"/>
              </a:solidFill>
            </a:endParaRPr>
          </a:p>
          <a:p>
            <a:pPr lvl="3">
              <a:buFont typeface="+mj-lt"/>
              <a:buAutoNum type="arabicPeriod"/>
            </a:pPr>
            <a:r>
              <a:rPr lang="en-US" dirty="0" smtClean="0"/>
              <a:t>TR forms Progressive </a:t>
            </a:r>
            <a:r>
              <a:rPr lang="en-US" b="1" u="sng" dirty="0" smtClean="0">
                <a:solidFill>
                  <a:srgbClr val="3366FF"/>
                </a:solidFill>
              </a:rPr>
              <a:t>Bull Moose</a:t>
            </a:r>
            <a:r>
              <a:rPr lang="en-US" dirty="0" smtClean="0"/>
              <a:t> party (split weakens </a:t>
            </a:r>
            <a:r>
              <a:rPr lang="en-US" b="1" u="sng" dirty="0" smtClean="0">
                <a:solidFill>
                  <a:srgbClr val="FF0000"/>
                </a:solidFill>
              </a:rPr>
              <a:t>R</a:t>
            </a:r>
            <a:r>
              <a:rPr lang="en-US" dirty="0" smtClean="0"/>
              <a:t> party)</a:t>
            </a:r>
            <a:endParaRPr lang="en-US" sz="1600" dirty="0" smtClean="0"/>
          </a:p>
          <a:p>
            <a:pPr marL="1428750" lvl="2" indent="-514350">
              <a:buFont typeface="+mj-lt"/>
              <a:buAutoNum type="romanLcPeriod"/>
            </a:pPr>
            <a:r>
              <a:rPr lang="en-US" dirty="0" smtClean="0"/>
              <a:t>(D) </a:t>
            </a:r>
            <a:r>
              <a:rPr lang="en-US" b="1" u="sng" dirty="0" smtClean="0">
                <a:solidFill>
                  <a:srgbClr val="3366FF"/>
                </a:solidFill>
              </a:rPr>
              <a:t>Woodrow Wilson</a:t>
            </a:r>
            <a:r>
              <a:rPr lang="en-US" dirty="0" smtClean="0"/>
              <a:t> is elected and TR is labeled “the </a:t>
            </a:r>
            <a:r>
              <a:rPr lang="en-US" b="1" u="sng" dirty="0" smtClean="0">
                <a:solidFill>
                  <a:srgbClr val="3366FF"/>
                </a:solidFill>
              </a:rPr>
              <a:t>spoiler</a:t>
            </a:r>
            <a:r>
              <a:rPr lang="en-US" dirty="0" smtClean="0"/>
              <a:t>”</a:t>
            </a:r>
            <a:endParaRPr lang="en-US" sz="1800" dirty="0" smtClean="0"/>
          </a:p>
          <a:p>
            <a:endParaRPr lang="en-US" sz="2000" dirty="0" smtClean="0"/>
          </a:p>
          <a:p>
            <a:pPr lvl="1">
              <a:buFont typeface="+mj-lt"/>
              <a:buAutoNum type="alphaLcPeriod" startAt="8"/>
            </a:pPr>
            <a:r>
              <a:rPr lang="en-US" sz="2100" b="1" dirty="0" smtClean="0"/>
              <a:t>1921- named </a:t>
            </a:r>
            <a:r>
              <a:rPr lang="en-US" sz="2100" b="1" u="sng" dirty="0" smtClean="0">
                <a:solidFill>
                  <a:srgbClr val="3366FF"/>
                </a:solidFill>
              </a:rPr>
              <a:t>Chief Justice</a:t>
            </a:r>
            <a:r>
              <a:rPr lang="en-US" sz="2100" b="1" dirty="0" smtClean="0"/>
              <a:t> of the Supreme Court by President Harding</a:t>
            </a:r>
            <a:endParaRPr lang="en-US" sz="2100" dirty="0" smtClean="0"/>
          </a:p>
          <a:p>
            <a:pPr marL="1428750" lvl="2" indent="-514350">
              <a:buFont typeface="+mj-lt"/>
              <a:buAutoNum type="romanLcPeriod"/>
            </a:pPr>
            <a:r>
              <a:rPr lang="en-US" dirty="0" smtClean="0"/>
              <a:t>Served until </a:t>
            </a:r>
            <a:r>
              <a:rPr lang="en-US" b="1" u="sng" dirty="0" smtClean="0">
                <a:solidFill>
                  <a:srgbClr val="3366FF"/>
                </a:solidFill>
              </a:rPr>
              <a:t>1930</a:t>
            </a:r>
            <a:endParaRPr lang="en-US" sz="1800" b="1" u="sng" dirty="0" smtClean="0">
              <a:solidFill>
                <a:srgbClr val="3366FF"/>
              </a:solidFill>
            </a:endParaRPr>
          </a:p>
          <a:p>
            <a:pPr marL="1428750" lvl="2" indent="-514350">
              <a:buFont typeface="+mj-lt"/>
              <a:buAutoNum type="romanLcPeriod"/>
            </a:pPr>
            <a:r>
              <a:rPr lang="en-US" dirty="0" smtClean="0"/>
              <a:t>Considered it the “</a:t>
            </a:r>
            <a:r>
              <a:rPr lang="en-US" b="1" u="sng" dirty="0" smtClean="0">
                <a:solidFill>
                  <a:srgbClr val="3366FF"/>
                </a:solidFill>
              </a:rPr>
              <a:t>greatest honor</a:t>
            </a:r>
            <a:r>
              <a:rPr lang="en-US" dirty="0" smtClean="0"/>
              <a:t>” of his life</a:t>
            </a:r>
            <a:endParaRPr lang="en-US" sz="1800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Theodore Roosevelt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54139"/>
            <a:ext cx="9144000" cy="4681703"/>
          </a:xfrm>
        </p:spPr>
        <p:txBody>
          <a:bodyPr/>
          <a:lstStyle/>
          <a:p>
            <a:pPr lvl="0">
              <a:buFont typeface="+mj-lt"/>
              <a:buAutoNum type="arabicPeriod"/>
            </a:pPr>
            <a:r>
              <a:rPr lang="en-US" b="1" dirty="0" smtClean="0"/>
              <a:t>Theodore Roosevelt (1858-1919)</a:t>
            </a:r>
            <a:endParaRPr lang="en-US" sz="2000" dirty="0" smtClean="0"/>
          </a:p>
          <a:p>
            <a:pPr lvl="1">
              <a:buFont typeface="+mj-lt"/>
              <a:buAutoNum type="alphaLcPeriod"/>
            </a:pPr>
            <a:r>
              <a:rPr lang="en-US" sz="2400" b="1" dirty="0" smtClean="0"/>
              <a:t>Childhood</a:t>
            </a:r>
            <a:endParaRPr lang="en-US" sz="2000" dirty="0" smtClean="0"/>
          </a:p>
          <a:p>
            <a:pPr marL="1428750" lvl="2" indent="-514350">
              <a:buFont typeface="+mj-lt"/>
              <a:buAutoNum type="romanLcPeriod"/>
            </a:pPr>
            <a:r>
              <a:rPr lang="en-US" sz="2500" dirty="0" smtClean="0"/>
              <a:t>Born into extreme </a:t>
            </a:r>
            <a:r>
              <a:rPr lang="en-US" sz="2500" b="1" u="sng" dirty="0" smtClean="0">
                <a:solidFill>
                  <a:srgbClr val="3366FF"/>
                </a:solidFill>
              </a:rPr>
              <a:t>wealth</a:t>
            </a:r>
            <a:r>
              <a:rPr lang="en-US" sz="2500" dirty="0" smtClean="0"/>
              <a:t> in New York City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US" sz="2500" dirty="0" smtClean="0"/>
              <a:t>Started out </a:t>
            </a:r>
            <a:r>
              <a:rPr lang="en-US" sz="2500" b="1" u="sng" dirty="0" smtClean="0">
                <a:solidFill>
                  <a:srgbClr val="3366FF"/>
                </a:solidFill>
              </a:rPr>
              <a:t>weak</a:t>
            </a:r>
            <a:r>
              <a:rPr lang="en-US" sz="2500" dirty="0" smtClean="0"/>
              <a:t> &amp; in poor health</a:t>
            </a:r>
          </a:p>
          <a:p>
            <a:pPr lvl="3">
              <a:buFont typeface="+mj-lt"/>
              <a:buAutoNum type="arabicPeriod"/>
            </a:pPr>
            <a:r>
              <a:rPr lang="en-US" sz="2500" dirty="0" smtClean="0"/>
              <a:t>Had severe </a:t>
            </a:r>
            <a:r>
              <a:rPr lang="en-US" sz="2500" b="1" u="sng" dirty="0" smtClean="0">
                <a:solidFill>
                  <a:srgbClr val="3366FF"/>
                </a:solidFill>
              </a:rPr>
              <a:t>asthma</a:t>
            </a:r>
            <a:r>
              <a:rPr lang="en-US" sz="2500" dirty="0" smtClean="0"/>
              <a:t> (not expected to live past age </a:t>
            </a:r>
            <a:r>
              <a:rPr lang="en-US" sz="2500" b="1" u="sng" dirty="0" smtClean="0">
                <a:solidFill>
                  <a:srgbClr val="3366FF"/>
                </a:solidFill>
              </a:rPr>
              <a:t>5</a:t>
            </a:r>
            <a:r>
              <a:rPr lang="en-US" sz="2500" dirty="0" smtClean="0"/>
              <a:t>)</a:t>
            </a:r>
          </a:p>
          <a:p>
            <a:pPr lvl="3">
              <a:buFont typeface="+mj-lt"/>
              <a:buAutoNum type="arabicPeriod"/>
            </a:pPr>
            <a:r>
              <a:rPr lang="en-US" sz="2500" dirty="0" smtClean="0"/>
              <a:t>Would partially lose </a:t>
            </a:r>
            <a:r>
              <a:rPr lang="en-US" sz="2500" b="1" u="sng" dirty="0" smtClean="0">
                <a:solidFill>
                  <a:srgbClr val="3366FF"/>
                </a:solidFill>
              </a:rPr>
              <a:t>sight</a:t>
            </a:r>
            <a:r>
              <a:rPr lang="en-US" sz="2500" dirty="0" smtClean="0"/>
              <a:t> in boxing mishap</a:t>
            </a:r>
          </a:p>
          <a:p>
            <a:pPr lvl="3">
              <a:buFont typeface="+mj-lt"/>
              <a:buAutoNum type="arabicPeriod"/>
            </a:pPr>
            <a:r>
              <a:rPr lang="en-US" sz="2500" dirty="0" smtClean="0"/>
              <a:t>Father stressed </a:t>
            </a:r>
            <a:r>
              <a:rPr lang="en-US" sz="2500" b="1" u="sng" dirty="0" smtClean="0">
                <a:solidFill>
                  <a:srgbClr val="3366FF"/>
                </a:solidFill>
              </a:rPr>
              <a:t>physical fitness</a:t>
            </a:r>
            <a:r>
              <a:rPr lang="en-US" sz="2500" dirty="0" smtClean="0"/>
              <a:t> (built him a </a:t>
            </a:r>
            <a:r>
              <a:rPr lang="en-US" sz="2500" b="1" u="sng" dirty="0" smtClean="0">
                <a:solidFill>
                  <a:srgbClr val="3366FF"/>
                </a:solidFill>
              </a:rPr>
              <a:t>gym</a:t>
            </a:r>
            <a:r>
              <a:rPr lang="en-US" sz="2500" dirty="0" smtClean="0"/>
              <a:t>)</a:t>
            </a:r>
          </a:p>
          <a:p>
            <a:pPr lvl="2">
              <a:buFont typeface="+mj-lt"/>
              <a:buAutoNum type="romanLcPeriod"/>
            </a:pPr>
            <a:r>
              <a:rPr lang="en-US" sz="2500" dirty="0" smtClean="0"/>
              <a:t>Lifelong advocate of sports and mental activity</a:t>
            </a:r>
          </a:p>
          <a:p>
            <a:pPr lvl="2">
              <a:buFont typeface="+mj-lt"/>
              <a:buAutoNum type="romanLcPeriod"/>
            </a:pPr>
            <a:r>
              <a:rPr lang="en-US" sz="2500" dirty="0" smtClean="0"/>
              <a:t>Educated by </a:t>
            </a:r>
            <a:r>
              <a:rPr lang="en-US" sz="2500" b="1" u="sng" dirty="0" smtClean="0">
                <a:solidFill>
                  <a:srgbClr val="3366FF"/>
                </a:solidFill>
              </a:rPr>
              <a:t>tutors</a:t>
            </a:r>
          </a:p>
          <a:p>
            <a:pPr lvl="2">
              <a:buFont typeface="+mj-lt"/>
              <a:buAutoNum type="romanLcPeriod"/>
            </a:pPr>
            <a:r>
              <a:rPr lang="en-US" sz="2500" dirty="0" smtClean="0"/>
              <a:t>Graduated from </a:t>
            </a:r>
            <a:r>
              <a:rPr lang="en-US" sz="2500" b="1" u="sng" dirty="0" smtClean="0">
                <a:solidFill>
                  <a:srgbClr val="3366FF"/>
                </a:solidFill>
              </a:rPr>
              <a:t>Harvard</a:t>
            </a:r>
            <a:r>
              <a:rPr lang="en-US" sz="2500" dirty="0" smtClean="0"/>
              <a:t>, which he entered at age </a:t>
            </a:r>
            <a:r>
              <a:rPr lang="en-US" sz="2500" b="1" u="sng" dirty="0" smtClean="0">
                <a:solidFill>
                  <a:srgbClr val="3366FF"/>
                </a:solidFill>
              </a:rPr>
              <a:t>17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9589" y="438080"/>
            <a:ext cx="6142271" cy="60977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Election of 1912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086" y="1812423"/>
            <a:ext cx="5985679" cy="34811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956"/>
            <a:ext cx="9144000" cy="27330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163" y="2926996"/>
            <a:ext cx="3712615" cy="39310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2561" y="3073259"/>
            <a:ext cx="3417637" cy="33652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Woodrow Wilson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0923" y="1438836"/>
            <a:ext cx="5433350" cy="5433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Woodrow Wilson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54139"/>
            <a:ext cx="9144000" cy="4681703"/>
          </a:xfrm>
        </p:spPr>
        <p:txBody>
          <a:bodyPr/>
          <a:lstStyle/>
          <a:p>
            <a:pPr lvl="0">
              <a:buFont typeface="+mj-lt"/>
              <a:buAutoNum type="arabicPeriod" startAt="3"/>
            </a:pPr>
            <a:r>
              <a:rPr lang="en-US" b="1" dirty="0" smtClean="0"/>
              <a:t>Woodrow Wilson (1856-1924)</a:t>
            </a:r>
            <a:endParaRPr lang="en-US" sz="2000" dirty="0" smtClean="0"/>
          </a:p>
          <a:p>
            <a:pPr lvl="1">
              <a:buFont typeface="+mj-lt"/>
              <a:buAutoNum type="alphaLcPeriod"/>
            </a:pPr>
            <a:r>
              <a:rPr lang="en-US" sz="2400" b="1" dirty="0" smtClean="0"/>
              <a:t>Childhood</a:t>
            </a:r>
            <a:endParaRPr lang="en-US" sz="2000" dirty="0" smtClean="0"/>
          </a:p>
          <a:p>
            <a:pPr marL="1428750" lvl="2" indent="-514350">
              <a:buFont typeface="+mj-lt"/>
              <a:buAutoNum type="romanLcPeriod"/>
            </a:pPr>
            <a:r>
              <a:rPr lang="en-US" dirty="0" smtClean="0"/>
              <a:t>Born in </a:t>
            </a:r>
            <a:r>
              <a:rPr lang="en-US" b="1" u="sng" dirty="0" smtClean="0">
                <a:solidFill>
                  <a:srgbClr val="3366FF"/>
                </a:solidFill>
              </a:rPr>
              <a:t>Virginia</a:t>
            </a:r>
            <a:r>
              <a:rPr lang="en-US" dirty="0" smtClean="0"/>
              <a:t> to a </a:t>
            </a:r>
            <a:r>
              <a:rPr lang="en-US" b="1" u="sng" dirty="0" smtClean="0">
                <a:solidFill>
                  <a:srgbClr val="3366FF"/>
                </a:solidFill>
              </a:rPr>
              <a:t>middle</a:t>
            </a:r>
            <a:r>
              <a:rPr lang="en-US" dirty="0" smtClean="0"/>
              <a:t> –class family</a:t>
            </a:r>
            <a:endParaRPr lang="en-US" sz="1800" dirty="0" smtClean="0"/>
          </a:p>
          <a:p>
            <a:pPr marL="1428750" lvl="2" indent="-514350">
              <a:buFont typeface="+mj-lt"/>
              <a:buAutoNum type="romanLcPeriod"/>
            </a:pPr>
            <a:r>
              <a:rPr lang="en-US" dirty="0" smtClean="0"/>
              <a:t>Father was a </a:t>
            </a:r>
            <a:r>
              <a:rPr lang="en-US" b="1" u="sng" dirty="0" smtClean="0">
                <a:solidFill>
                  <a:srgbClr val="3366FF"/>
                </a:solidFill>
              </a:rPr>
              <a:t>minister</a:t>
            </a:r>
            <a:r>
              <a:rPr lang="en-US" dirty="0" smtClean="0"/>
              <a:t> who provided his son with a </a:t>
            </a:r>
            <a:r>
              <a:rPr lang="en-US" b="1" u="sng" dirty="0" smtClean="0">
                <a:solidFill>
                  <a:srgbClr val="3366FF"/>
                </a:solidFill>
              </a:rPr>
              <a:t>strict</a:t>
            </a:r>
            <a:r>
              <a:rPr lang="en-US" dirty="0" smtClean="0"/>
              <a:t> upbringing</a:t>
            </a:r>
            <a:endParaRPr lang="en-US" sz="1800" dirty="0" smtClean="0"/>
          </a:p>
          <a:p>
            <a:pPr marL="1428750" lvl="2" indent="-514350">
              <a:buFont typeface="+mj-lt"/>
              <a:buAutoNum type="romanLcPeriod"/>
            </a:pPr>
            <a:r>
              <a:rPr lang="en-US" dirty="0" smtClean="0"/>
              <a:t>Family </a:t>
            </a:r>
            <a:r>
              <a:rPr lang="en-US" b="1" u="sng" dirty="0" smtClean="0">
                <a:solidFill>
                  <a:srgbClr val="3366FF"/>
                </a:solidFill>
              </a:rPr>
              <a:t>moved</a:t>
            </a:r>
            <a:r>
              <a:rPr lang="en-US" dirty="0" smtClean="0"/>
              <a:t> often (South)</a:t>
            </a:r>
            <a:endParaRPr lang="en-US" sz="1800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Woodrow Wilson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66866" y="1854139"/>
            <a:ext cx="9310866" cy="4681703"/>
          </a:xfrm>
        </p:spPr>
        <p:txBody>
          <a:bodyPr/>
          <a:lstStyle/>
          <a:p>
            <a:pPr lvl="1">
              <a:buFont typeface="+mj-lt"/>
              <a:buAutoNum type="alphaLcPeriod" startAt="2"/>
            </a:pPr>
            <a:r>
              <a:rPr lang="en-US" sz="2800" b="1" dirty="0" smtClean="0"/>
              <a:t>Early Career</a:t>
            </a:r>
            <a:endParaRPr lang="en-US" sz="2800" dirty="0" smtClean="0"/>
          </a:p>
          <a:p>
            <a:pPr marL="1428750" lvl="2" indent="-514350">
              <a:buFont typeface="+mj-lt"/>
              <a:buAutoNum type="romanLcPeriod"/>
            </a:pPr>
            <a:r>
              <a:rPr lang="en-US" sz="2700" dirty="0" smtClean="0"/>
              <a:t>Graduated from </a:t>
            </a:r>
            <a:r>
              <a:rPr lang="en-US" sz="2700" b="1" u="sng" dirty="0" smtClean="0">
                <a:solidFill>
                  <a:srgbClr val="3366FF"/>
                </a:solidFill>
              </a:rPr>
              <a:t>Princeton</a:t>
            </a:r>
            <a:r>
              <a:rPr lang="en-US" sz="2700" dirty="0" smtClean="0"/>
              <a:t> University in 1879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US" sz="2700" dirty="0" smtClean="0"/>
              <a:t>Practiced law in </a:t>
            </a:r>
            <a:r>
              <a:rPr lang="en-US" sz="2700" b="1" u="sng" dirty="0" smtClean="0">
                <a:solidFill>
                  <a:srgbClr val="3366FF"/>
                </a:solidFill>
              </a:rPr>
              <a:t>Atlanta</a:t>
            </a:r>
            <a:r>
              <a:rPr lang="en-US" sz="2700" dirty="0" smtClean="0"/>
              <a:t> for one year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US" sz="2700" dirty="0" smtClean="0"/>
              <a:t>Became </a:t>
            </a:r>
            <a:r>
              <a:rPr lang="en-US" sz="2700" b="1" u="sng" dirty="0" smtClean="0">
                <a:solidFill>
                  <a:srgbClr val="3366FF"/>
                </a:solidFill>
              </a:rPr>
              <a:t>professor</a:t>
            </a:r>
            <a:r>
              <a:rPr lang="en-US" sz="2700" dirty="0" smtClean="0"/>
              <a:t> of law &amp; economics at Princeton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US" sz="2700" dirty="0" smtClean="0"/>
              <a:t>1902- Named </a:t>
            </a:r>
            <a:r>
              <a:rPr lang="en-US" sz="2700" b="1" u="sng" dirty="0" smtClean="0">
                <a:solidFill>
                  <a:srgbClr val="3366FF"/>
                </a:solidFill>
              </a:rPr>
              <a:t>president</a:t>
            </a:r>
            <a:r>
              <a:rPr lang="en-US" sz="2700" dirty="0" smtClean="0"/>
              <a:t> of Princeton University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US" sz="2700" dirty="0" smtClean="0"/>
              <a:t>1910- Elected governor of </a:t>
            </a:r>
            <a:r>
              <a:rPr lang="en-US" sz="2700" b="1" u="sng" dirty="0" smtClean="0">
                <a:solidFill>
                  <a:srgbClr val="3366FF"/>
                </a:solidFill>
              </a:rPr>
              <a:t>New Jersey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Woodrow Wilson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61542" y="1854139"/>
            <a:ext cx="9505542" cy="4681703"/>
          </a:xfrm>
        </p:spPr>
        <p:txBody>
          <a:bodyPr/>
          <a:lstStyle/>
          <a:p>
            <a:pPr lvl="1">
              <a:buFont typeface="+mj-lt"/>
              <a:buAutoNum type="alphaLcPeriod"/>
            </a:pPr>
            <a:r>
              <a:rPr lang="en-US" sz="2400" b="1" dirty="0" smtClean="0"/>
              <a:t>Presidency</a:t>
            </a:r>
            <a:endParaRPr lang="en-US" sz="2000" dirty="0" smtClean="0"/>
          </a:p>
          <a:p>
            <a:pPr marL="1428750" lvl="2" indent="-514350">
              <a:buFont typeface="+mj-lt"/>
              <a:buAutoNum type="romanLcPeriod"/>
            </a:pPr>
            <a:r>
              <a:rPr lang="en-US" dirty="0" smtClean="0"/>
              <a:t>Won 3-Way election of 19</a:t>
            </a:r>
            <a:r>
              <a:rPr lang="en-US" b="1" u="sng" dirty="0" smtClean="0">
                <a:solidFill>
                  <a:srgbClr val="3366FF"/>
                </a:solidFill>
              </a:rPr>
              <a:t>12</a:t>
            </a:r>
          </a:p>
          <a:p>
            <a:pPr lvl="3">
              <a:buFont typeface="+mj-lt"/>
              <a:buAutoNum type="arabicPeriod"/>
            </a:pPr>
            <a:r>
              <a:rPr lang="en-US" sz="2000" dirty="0" smtClean="0"/>
              <a:t>Carried </a:t>
            </a:r>
            <a:r>
              <a:rPr lang="en-US" sz="2000" b="1" u="sng" dirty="0" smtClean="0">
                <a:solidFill>
                  <a:srgbClr val="3366FF"/>
                </a:solidFill>
              </a:rPr>
              <a:t>40</a:t>
            </a:r>
            <a:r>
              <a:rPr lang="en-US" sz="2000" dirty="0" smtClean="0"/>
              <a:t> of 48 states, but just </a:t>
            </a:r>
            <a:r>
              <a:rPr lang="en-US" sz="2000" b="1" u="sng" dirty="0" smtClean="0">
                <a:solidFill>
                  <a:srgbClr val="3366FF"/>
                </a:solidFill>
              </a:rPr>
              <a:t>40</a:t>
            </a:r>
            <a:r>
              <a:rPr lang="en-US" sz="2000" dirty="0" smtClean="0"/>
              <a:t>% of the vote (minority president)</a:t>
            </a:r>
          </a:p>
          <a:p>
            <a:pPr lvl="3">
              <a:buFont typeface="+mj-lt"/>
              <a:buAutoNum type="arabicPeriod"/>
            </a:pPr>
            <a:r>
              <a:rPr lang="en-US" sz="2000" dirty="0" smtClean="0"/>
              <a:t>Republicans would blame </a:t>
            </a:r>
            <a:r>
              <a:rPr lang="en-US" sz="2000" b="1" u="sng" dirty="0" smtClean="0">
                <a:solidFill>
                  <a:srgbClr val="3366FF"/>
                </a:solidFill>
              </a:rPr>
              <a:t>TR</a:t>
            </a:r>
            <a:r>
              <a:rPr lang="en-US" sz="2000" dirty="0" smtClean="0"/>
              <a:t> for Wilson’s victory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Election of 1912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0408" y="1902139"/>
            <a:ext cx="3927349" cy="4834223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Woodrow Wilson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806517" y="1854139"/>
            <a:ext cx="9950517" cy="4681703"/>
          </a:xfrm>
        </p:spPr>
        <p:txBody>
          <a:bodyPr>
            <a:normAutofit/>
          </a:bodyPr>
          <a:lstStyle/>
          <a:p>
            <a:pPr marL="1428750" lvl="2" indent="-514350">
              <a:buFont typeface="+mj-lt"/>
              <a:buAutoNum type="romanLcPeriod" startAt="2"/>
            </a:pPr>
            <a:r>
              <a:rPr lang="en-US" sz="2500" dirty="0" smtClean="0"/>
              <a:t>Successes came under his program called </a:t>
            </a:r>
            <a:r>
              <a:rPr lang="en-US" sz="2500" b="1" u="sng" dirty="0" smtClean="0">
                <a:solidFill>
                  <a:srgbClr val="3366FF"/>
                </a:solidFill>
              </a:rPr>
              <a:t>New Freedom</a:t>
            </a:r>
          </a:p>
          <a:p>
            <a:pPr lvl="3">
              <a:buFont typeface="+mj-lt"/>
              <a:buAutoNum type="arabicPeriod"/>
            </a:pPr>
            <a:r>
              <a:rPr lang="en-US" sz="2500" b="1" u="sng" dirty="0" smtClean="0">
                <a:solidFill>
                  <a:srgbClr val="3366FF"/>
                </a:solidFill>
              </a:rPr>
              <a:t>Underwood Simmons</a:t>
            </a:r>
            <a:r>
              <a:rPr lang="en-US" sz="2500" dirty="0" smtClean="0"/>
              <a:t> Act (1913) lowered </a:t>
            </a:r>
            <a:r>
              <a:rPr lang="en-US" sz="2500" b="1" u="sng" dirty="0" smtClean="0">
                <a:solidFill>
                  <a:srgbClr val="3366FF"/>
                </a:solidFill>
              </a:rPr>
              <a:t>import</a:t>
            </a:r>
            <a:r>
              <a:rPr lang="en-US" sz="2500" dirty="0" smtClean="0"/>
              <a:t> tariffs</a:t>
            </a:r>
          </a:p>
          <a:p>
            <a:pPr lvl="3">
              <a:buFont typeface="+mj-lt"/>
              <a:buAutoNum type="arabicPeriod"/>
            </a:pPr>
            <a:r>
              <a:rPr lang="en-US" sz="2500" dirty="0" smtClean="0"/>
              <a:t>Created the Federal </a:t>
            </a:r>
            <a:r>
              <a:rPr lang="en-US" sz="2500" b="1" u="sng" dirty="0" smtClean="0">
                <a:solidFill>
                  <a:srgbClr val="3366FF"/>
                </a:solidFill>
              </a:rPr>
              <a:t>Reserve</a:t>
            </a:r>
            <a:r>
              <a:rPr lang="en-US" sz="2500" dirty="0" smtClean="0"/>
              <a:t> System to stabilize </a:t>
            </a:r>
            <a:r>
              <a:rPr lang="en-US" sz="2500" b="1" u="sng" dirty="0" smtClean="0">
                <a:solidFill>
                  <a:srgbClr val="3366FF"/>
                </a:solidFill>
              </a:rPr>
              <a:t>banking</a:t>
            </a:r>
          </a:p>
          <a:p>
            <a:pPr lvl="3">
              <a:buFont typeface="+mj-lt"/>
              <a:buAutoNum type="arabicPeriod"/>
            </a:pPr>
            <a:r>
              <a:rPr lang="en-US" sz="2500" dirty="0" smtClean="0"/>
              <a:t>Keating-Owen Act curbed the use of </a:t>
            </a:r>
            <a:r>
              <a:rPr lang="en-US" sz="2500" b="1" u="sng" dirty="0" smtClean="0">
                <a:solidFill>
                  <a:srgbClr val="3366FF"/>
                </a:solidFill>
              </a:rPr>
              <a:t>child</a:t>
            </a:r>
            <a:r>
              <a:rPr lang="en-US" sz="2500" dirty="0" smtClean="0"/>
              <a:t> labor</a:t>
            </a:r>
          </a:p>
          <a:p>
            <a:pPr lvl="3">
              <a:buFont typeface="+mj-lt"/>
              <a:buAutoNum type="arabicPeriod"/>
            </a:pPr>
            <a:r>
              <a:rPr lang="en-US" sz="2500" dirty="0" smtClean="0"/>
              <a:t>Federal Farm </a:t>
            </a:r>
            <a:r>
              <a:rPr lang="en-US" sz="2500" b="1" u="sng" dirty="0" smtClean="0">
                <a:solidFill>
                  <a:srgbClr val="3366FF"/>
                </a:solidFill>
              </a:rPr>
              <a:t>Loan</a:t>
            </a:r>
            <a:r>
              <a:rPr lang="en-US" sz="2500" dirty="0" smtClean="0"/>
              <a:t> Act gave farmers low </a:t>
            </a:r>
            <a:r>
              <a:rPr lang="en-US" sz="2500" b="1" u="sng" dirty="0" smtClean="0">
                <a:solidFill>
                  <a:srgbClr val="3366FF"/>
                </a:solidFill>
              </a:rPr>
              <a:t>interest</a:t>
            </a:r>
            <a:r>
              <a:rPr lang="en-US" sz="2500" dirty="0" smtClean="0"/>
              <a:t> loans</a:t>
            </a:r>
          </a:p>
          <a:p>
            <a:pPr lvl="3">
              <a:buFont typeface="+mj-lt"/>
              <a:buAutoNum type="arabicPeriod"/>
            </a:pPr>
            <a:r>
              <a:rPr lang="en-US" sz="2500" dirty="0" smtClean="0"/>
              <a:t>Worked for passage of </a:t>
            </a:r>
            <a:r>
              <a:rPr lang="en-US" sz="2500" b="1" u="sng" dirty="0" smtClean="0">
                <a:solidFill>
                  <a:srgbClr val="3366FF"/>
                </a:solidFill>
              </a:rPr>
              <a:t>Clayton</a:t>
            </a:r>
            <a:r>
              <a:rPr lang="en-US" sz="2500" dirty="0" smtClean="0"/>
              <a:t> Anti-</a:t>
            </a:r>
            <a:r>
              <a:rPr lang="en-US" sz="2500" b="1" u="sng" dirty="0" smtClean="0">
                <a:solidFill>
                  <a:srgbClr val="3366FF"/>
                </a:solidFill>
              </a:rPr>
              <a:t>Trust</a:t>
            </a:r>
            <a:r>
              <a:rPr lang="en-US" sz="2500" dirty="0" smtClean="0"/>
              <a:t> Act (1914) </a:t>
            </a:r>
            <a:r>
              <a:rPr lang="en-US" sz="2100" dirty="0" smtClean="0"/>
              <a:t>which strengthened government’s ability to break up </a:t>
            </a:r>
            <a:r>
              <a:rPr lang="en-US" sz="2100" b="1" u="sng" dirty="0" smtClean="0">
                <a:solidFill>
                  <a:srgbClr val="3366FF"/>
                </a:solidFill>
              </a:rPr>
              <a:t>monopolies</a:t>
            </a:r>
          </a:p>
          <a:p>
            <a:pPr>
              <a:buNone/>
            </a:pPr>
            <a:r>
              <a:rPr lang="en-US" dirty="0" smtClean="0"/>
              <a:t> </a:t>
            </a:r>
            <a:endParaRPr lang="en-US" sz="2000" dirty="0" smtClean="0"/>
          </a:p>
          <a:p>
            <a:pPr marL="1428750" lvl="2" indent="-514350">
              <a:buFont typeface="+mj-lt"/>
              <a:buAutoNum type="romanLcPeriod" startAt="3"/>
            </a:pPr>
            <a:r>
              <a:rPr lang="en-US" sz="2300" dirty="0" smtClean="0"/>
              <a:t>All 4 Progressive Era </a:t>
            </a:r>
            <a:r>
              <a:rPr lang="en-US" sz="2300" b="1" u="sng" dirty="0" smtClean="0">
                <a:solidFill>
                  <a:srgbClr val="3366FF"/>
                </a:solidFill>
              </a:rPr>
              <a:t>Amendments</a:t>
            </a:r>
            <a:r>
              <a:rPr lang="en-US" sz="2300" dirty="0" smtClean="0"/>
              <a:t> (16</a:t>
            </a:r>
            <a:r>
              <a:rPr lang="en-US" sz="2300" baseline="30000" dirty="0" smtClean="0"/>
              <a:t>th</a:t>
            </a:r>
            <a:r>
              <a:rPr lang="en-US" sz="2300" dirty="0" smtClean="0"/>
              <a:t>, 17</a:t>
            </a:r>
            <a:r>
              <a:rPr lang="en-US" sz="2300" baseline="30000" dirty="0" smtClean="0"/>
              <a:t>th</a:t>
            </a:r>
            <a:r>
              <a:rPr lang="en-US" sz="2300" dirty="0" smtClean="0"/>
              <a:t>, 18</a:t>
            </a:r>
            <a:r>
              <a:rPr lang="en-US" sz="2300" baseline="30000" dirty="0" smtClean="0"/>
              <a:t>th</a:t>
            </a:r>
            <a:r>
              <a:rPr lang="en-US" sz="2300" dirty="0" smtClean="0"/>
              <a:t>, 19</a:t>
            </a:r>
            <a:r>
              <a:rPr lang="en-US" sz="2300" baseline="30000" dirty="0" smtClean="0"/>
              <a:t>th</a:t>
            </a:r>
            <a:r>
              <a:rPr lang="en-US" sz="2300" dirty="0" smtClean="0"/>
              <a:t>) went into effect while he was president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Woodrow Wilson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50895" y="1854139"/>
            <a:ext cx="9894895" cy="4681703"/>
          </a:xfrm>
        </p:spPr>
        <p:txBody>
          <a:bodyPr/>
          <a:lstStyle/>
          <a:p>
            <a:pPr marL="1428750" lvl="2" indent="-514350">
              <a:buFont typeface="+mj-lt"/>
              <a:buAutoNum type="romanLcPeriod" startAt="4"/>
            </a:pPr>
            <a:r>
              <a:rPr lang="en-US" sz="2400" dirty="0" smtClean="0"/>
              <a:t>War broke out in Europe in 1914 (later called </a:t>
            </a:r>
            <a:r>
              <a:rPr lang="en-US" sz="2400" b="1" u="sng" dirty="0" smtClean="0">
                <a:solidFill>
                  <a:srgbClr val="3366FF"/>
                </a:solidFill>
              </a:rPr>
              <a:t>WWI</a:t>
            </a:r>
            <a:r>
              <a:rPr lang="en-US" sz="2400" dirty="0" smtClean="0"/>
              <a:t>)</a:t>
            </a:r>
          </a:p>
          <a:p>
            <a:pPr lvl="3">
              <a:buFont typeface="+mj-lt"/>
              <a:buAutoNum type="arabicPeriod"/>
            </a:pPr>
            <a:r>
              <a:rPr lang="en-US" sz="2100" dirty="0" smtClean="0"/>
              <a:t>Wilson called for US </a:t>
            </a:r>
            <a:r>
              <a:rPr lang="en-US" sz="2100" b="1" u="sng" dirty="0" smtClean="0">
                <a:solidFill>
                  <a:srgbClr val="3366FF"/>
                </a:solidFill>
              </a:rPr>
              <a:t>neutrality</a:t>
            </a:r>
            <a:r>
              <a:rPr lang="en-US" sz="2100" dirty="0" smtClean="0"/>
              <a:t> (He was a </a:t>
            </a:r>
            <a:r>
              <a:rPr lang="en-US" sz="2100" b="1" u="sng" dirty="0" smtClean="0">
                <a:solidFill>
                  <a:srgbClr val="3366FF"/>
                </a:solidFill>
              </a:rPr>
              <a:t>pacifist</a:t>
            </a:r>
            <a:r>
              <a:rPr lang="en-US" sz="2100" dirty="0" smtClean="0"/>
              <a:t>)</a:t>
            </a:r>
          </a:p>
          <a:p>
            <a:pPr lvl="3">
              <a:buFont typeface="+mj-lt"/>
              <a:buAutoNum type="arabicPeriod"/>
            </a:pPr>
            <a:r>
              <a:rPr lang="en-US" sz="2100" dirty="0" smtClean="0"/>
              <a:t>1917- Entered war with reluctance, saying we must go to war to : “make the </a:t>
            </a:r>
            <a:r>
              <a:rPr lang="en-US" sz="2100" b="1" u="sng" dirty="0" smtClean="0">
                <a:solidFill>
                  <a:srgbClr val="3366FF"/>
                </a:solidFill>
              </a:rPr>
              <a:t>world</a:t>
            </a:r>
            <a:r>
              <a:rPr lang="en-US" sz="2100" dirty="0" smtClean="0"/>
              <a:t> safe for </a:t>
            </a:r>
            <a:r>
              <a:rPr lang="en-US" sz="2100" b="1" u="sng" dirty="0" smtClean="0">
                <a:solidFill>
                  <a:srgbClr val="3366FF"/>
                </a:solidFill>
              </a:rPr>
              <a:t>democracy</a:t>
            </a:r>
            <a:r>
              <a:rPr lang="en-US" sz="2100" dirty="0" smtClean="0"/>
              <a:t>”</a:t>
            </a:r>
          </a:p>
          <a:p>
            <a:pPr lvl="3">
              <a:buFont typeface="+mj-lt"/>
              <a:buAutoNum type="arabicPeriod"/>
            </a:pPr>
            <a:r>
              <a:rPr lang="en-US" sz="2100" dirty="0" smtClean="0"/>
              <a:t>Focus would now be on </a:t>
            </a:r>
            <a:r>
              <a:rPr lang="en-US" sz="2100" b="1" u="sng" dirty="0" smtClean="0">
                <a:solidFill>
                  <a:srgbClr val="3366FF"/>
                </a:solidFill>
              </a:rPr>
              <a:t>foreign</a:t>
            </a:r>
            <a:r>
              <a:rPr lang="en-US" sz="2100" dirty="0" smtClean="0"/>
              <a:t> affairs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Woodrow Wilson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54139"/>
            <a:ext cx="9144000" cy="4681703"/>
          </a:xfrm>
        </p:spPr>
        <p:txBody>
          <a:bodyPr/>
          <a:lstStyle/>
          <a:p>
            <a:pPr lvl="1">
              <a:buFont typeface="+mj-lt"/>
              <a:buAutoNum type="alphaLcPeriod" startAt="4"/>
            </a:pPr>
            <a:r>
              <a:rPr lang="en-US" sz="2400" b="1" dirty="0" smtClean="0"/>
              <a:t>To Be Continued…</a:t>
            </a:r>
            <a:endParaRPr lang="en-US" sz="2000" dirty="0" smtClean="0"/>
          </a:p>
          <a:p>
            <a:pPr marL="1428750" lvl="2" indent="-514350">
              <a:buFont typeface="+mj-lt"/>
              <a:buAutoNum type="romanLcPeriod"/>
            </a:pPr>
            <a:r>
              <a:rPr lang="en-US" sz="2400" dirty="0" smtClean="0"/>
              <a:t>We will talk more about Wilson in the next two units:</a:t>
            </a:r>
          </a:p>
          <a:p>
            <a:pPr lvl="3">
              <a:buFont typeface="+mj-lt"/>
              <a:buAutoNum type="arabicPeriod"/>
            </a:pPr>
            <a:r>
              <a:rPr lang="en-US" sz="2400" b="1" u="sng" dirty="0" smtClean="0">
                <a:solidFill>
                  <a:srgbClr val="3366FF"/>
                </a:solidFill>
              </a:rPr>
              <a:t>World War I</a:t>
            </a:r>
          </a:p>
          <a:p>
            <a:pPr lvl="3">
              <a:buFont typeface="+mj-lt"/>
              <a:buAutoNum type="arabicPeriod"/>
            </a:pPr>
            <a:r>
              <a:rPr lang="en-US" sz="2400" b="1" u="sng" dirty="0" smtClean="0">
                <a:solidFill>
                  <a:srgbClr val="3366FF"/>
                </a:solidFill>
              </a:rPr>
              <a:t>The 1920s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0396" y="2890942"/>
            <a:ext cx="3657600" cy="3644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Young Teddy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122" y="2192644"/>
            <a:ext cx="3751755" cy="44138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6347" y="1960584"/>
            <a:ext cx="3198257" cy="46458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Theodore Roosevelt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54139"/>
            <a:ext cx="9144000" cy="4681703"/>
          </a:xfrm>
        </p:spPr>
        <p:txBody>
          <a:bodyPr>
            <a:normAutofit/>
          </a:bodyPr>
          <a:lstStyle/>
          <a:p>
            <a:pPr lvl="1">
              <a:buFont typeface="+mj-lt"/>
              <a:buAutoNum type="alphaLcPeriod"/>
            </a:pPr>
            <a:r>
              <a:rPr lang="en-US" sz="2400" b="1" dirty="0" smtClean="0"/>
              <a:t>Personal Life</a:t>
            </a:r>
            <a:endParaRPr lang="en-US" sz="2000" dirty="0" smtClean="0"/>
          </a:p>
          <a:p>
            <a:pPr marL="1428750" lvl="2" indent="-514350">
              <a:buFont typeface="+mj-lt"/>
              <a:buAutoNum type="romanLcPeriod"/>
            </a:pPr>
            <a:r>
              <a:rPr lang="en-US" sz="2200" b="1" u="sng" dirty="0" smtClean="0">
                <a:solidFill>
                  <a:srgbClr val="3366FF"/>
                </a:solidFill>
              </a:rPr>
              <a:t>Father</a:t>
            </a:r>
            <a:r>
              <a:rPr lang="en-US" sz="2200" dirty="0" smtClean="0"/>
              <a:t> died while TR was at college (heartbroken)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US" sz="2200" dirty="0" smtClean="0"/>
              <a:t>In 1884 his </a:t>
            </a:r>
            <a:r>
              <a:rPr lang="en-US" sz="2200" b="1" u="sng" dirty="0" smtClean="0">
                <a:solidFill>
                  <a:srgbClr val="3366FF"/>
                </a:solidFill>
              </a:rPr>
              <a:t>wife</a:t>
            </a:r>
            <a:r>
              <a:rPr lang="en-US" sz="2200" dirty="0" smtClean="0"/>
              <a:t> and his </a:t>
            </a:r>
            <a:r>
              <a:rPr lang="en-US" sz="2200" b="1" u="sng" dirty="0" smtClean="0">
                <a:solidFill>
                  <a:srgbClr val="3366FF"/>
                </a:solidFill>
              </a:rPr>
              <a:t>mother</a:t>
            </a:r>
            <a:r>
              <a:rPr lang="en-US" sz="2200" dirty="0" smtClean="0"/>
              <a:t> died on the same day</a:t>
            </a:r>
          </a:p>
          <a:p>
            <a:pPr lvl="3">
              <a:buFont typeface="+mj-lt"/>
              <a:buAutoNum type="arabicPeriod"/>
            </a:pPr>
            <a:r>
              <a:rPr lang="en-US" sz="2200" dirty="0" smtClean="0"/>
              <a:t>Baby daughter = </a:t>
            </a:r>
            <a:r>
              <a:rPr lang="en-US" sz="2200" b="1" u="sng" dirty="0" smtClean="0">
                <a:solidFill>
                  <a:srgbClr val="3366FF"/>
                </a:solidFill>
              </a:rPr>
              <a:t>Alice</a:t>
            </a:r>
          </a:p>
          <a:p>
            <a:endParaRPr lang="en-US" sz="2200" dirty="0" smtClean="0"/>
          </a:p>
          <a:p>
            <a:pPr marL="1428750" lvl="2" indent="-514350">
              <a:buFont typeface="+mj-lt"/>
              <a:buAutoNum type="romanLcPeriod" startAt="3"/>
            </a:pPr>
            <a:r>
              <a:rPr lang="en-US" sz="2200" dirty="0" smtClean="0"/>
              <a:t>1884-1886 (The </a:t>
            </a:r>
            <a:r>
              <a:rPr lang="en-US" sz="2200" b="1" u="sng" dirty="0" smtClean="0">
                <a:solidFill>
                  <a:srgbClr val="3366FF"/>
                </a:solidFill>
              </a:rPr>
              <a:t>Grieving</a:t>
            </a:r>
            <a:r>
              <a:rPr lang="en-US" sz="2200" dirty="0" smtClean="0"/>
              <a:t> Period)</a:t>
            </a:r>
          </a:p>
          <a:p>
            <a:pPr lvl="3">
              <a:buFont typeface="+mj-lt"/>
              <a:buAutoNum type="arabicPeriod"/>
            </a:pPr>
            <a:r>
              <a:rPr lang="en-US" sz="2200" dirty="0" smtClean="0"/>
              <a:t>Went to live in </a:t>
            </a:r>
            <a:r>
              <a:rPr lang="en-US" sz="2200" b="1" u="sng" dirty="0" smtClean="0">
                <a:solidFill>
                  <a:srgbClr val="3366FF"/>
                </a:solidFill>
              </a:rPr>
              <a:t>Dakota Badlands</a:t>
            </a:r>
          </a:p>
          <a:p>
            <a:pPr lvl="3">
              <a:buFont typeface="+mj-lt"/>
              <a:buAutoNum type="arabicPeriod"/>
            </a:pPr>
            <a:r>
              <a:rPr lang="en-US" sz="2200" dirty="0" smtClean="0"/>
              <a:t>Became a respected </a:t>
            </a:r>
            <a:r>
              <a:rPr lang="en-US" sz="2200" b="1" u="sng" dirty="0" smtClean="0">
                <a:solidFill>
                  <a:srgbClr val="3366FF"/>
                </a:solidFill>
              </a:rPr>
              <a:t>rancher</a:t>
            </a:r>
            <a:r>
              <a:rPr lang="en-US" sz="2200" dirty="0" smtClean="0"/>
              <a:t> &amp; </a:t>
            </a:r>
            <a:r>
              <a:rPr lang="en-US" sz="2200" b="1" u="sng" dirty="0" smtClean="0">
                <a:solidFill>
                  <a:srgbClr val="3366FF"/>
                </a:solidFill>
              </a:rPr>
              <a:t>conservationist</a:t>
            </a:r>
          </a:p>
          <a:p>
            <a:endParaRPr lang="en-US" sz="2200" dirty="0" smtClean="0"/>
          </a:p>
          <a:p>
            <a:pPr marL="1428750" lvl="2" indent="-514350">
              <a:buFont typeface="+mj-lt"/>
              <a:buAutoNum type="romanLcPeriod" startAt="4"/>
            </a:pPr>
            <a:r>
              <a:rPr lang="en-US" dirty="0" smtClean="0"/>
              <a:t>1886- married childhood </a:t>
            </a:r>
            <a:r>
              <a:rPr lang="en-US" b="1" u="sng" dirty="0" smtClean="0">
                <a:solidFill>
                  <a:srgbClr val="3366FF"/>
                </a:solidFill>
              </a:rPr>
              <a:t>sweetheart</a:t>
            </a:r>
            <a:r>
              <a:rPr lang="en-US" dirty="0" smtClean="0"/>
              <a:t> (Edith) &amp; had </a:t>
            </a:r>
            <a:r>
              <a:rPr lang="en-US" b="1" u="sng" dirty="0" smtClean="0">
                <a:solidFill>
                  <a:srgbClr val="3366FF"/>
                </a:solidFill>
              </a:rPr>
              <a:t>5</a:t>
            </a:r>
            <a:r>
              <a:rPr lang="en-US" dirty="0" smtClean="0"/>
              <a:t> more kids.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Edith Roosevelt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678" y="2100817"/>
            <a:ext cx="2967321" cy="40121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0353" y="2100817"/>
            <a:ext cx="5052823" cy="40205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Theodore Roosevelt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54139"/>
            <a:ext cx="9144000" cy="4681703"/>
          </a:xfrm>
        </p:spPr>
        <p:txBody>
          <a:bodyPr>
            <a:normAutofit fontScale="92500" lnSpcReduction="20000"/>
          </a:bodyPr>
          <a:lstStyle/>
          <a:p>
            <a:pPr lvl="1">
              <a:buFont typeface="+mj-lt"/>
              <a:buAutoNum type="alphaLcPeriod" startAt="3"/>
            </a:pPr>
            <a:r>
              <a:rPr lang="en-US" sz="2400" b="1" dirty="0" smtClean="0"/>
              <a:t>Early Career</a:t>
            </a:r>
            <a:endParaRPr lang="en-US" sz="2000" dirty="0" smtClean="0"/>
          </a:p>
          <a:p>
            <a:pPr marL="1428750" lvl="2" indent="-514350">
              <a:buFont typeface="+mj-lt"/>
              <a:buAutoNum type="romanLcPeriod"/>
            </a:pPr>
            <a:r>
              <a:rPr lang="en-US" dirty="0" smtClean="0"/>
              <a:t>Elected to the New York State </a:t>
            </a:r>
            <a:r>
              <a:rPr lang="en-US" b="1" u="sng" dirty="0" smtClean="0">
                <a:solidFill>
                  <a:srgbClr val="3366FF"/>
                </a:solidFill>
              </a:rPr>
              <a:t>Legislature</a:t>
            </a:r>
            <a:r>
              <a:rPr lang="en-US" dirty="0" smtClean="0"/>
              <a:t> at age 24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US" dirty="0" smtClean="0"/>
              <a:t>Became a </a:t>
            </a:r>
            <a:r>
              <a:rPr lang="en-US" b="1" u="sng" dirty="0" smtClean="0">
                <a:solidFill>
                  <a:srgbClr val="3366FF"/>
                </a:solidFill>
              </a:rPr>
              <a:t>police</a:t>
            </a:r>
            <a:r>
              <a:rPr lang="en-US" dirty="0" smtClean="0"/>
              <a:t> commissioner in NYC</a:t>
            </a:r>
          </a:p>
          <a:p>
            <a:endParaRPr lang="en-US" sz="2000" dirty="0" smtClean="0"/>
          </a:p>
          <a:p>
            <a:pPr marL="1428750" lvl="2" indent="-514350">
              <a:buFont typeface="+mj-lt"/>
              <a:buAutoNum type="romanLcPeriod" startAt="3"/>
            </a:pPr>
            <a:r>
              <a:rPr lang="en-US" sz="2162" dirty="0" smtClean="0"/>
              <a:t>Became Assistant Secretary of the </a:t>
            </a:r>
            <a:r>
              <a:rPr lang="en-US" sz="2162" b="1" u="sng" dirty="0" smtClean="0">
                <a:solidFill>
                  <a:srgbClr val="3366FF"/>
                </a:solidFill>
              </a:rPr>
              <a:t>Navy</a:t>
            </a:r>
            <a:r>
              <a:rPr lang="en-US" sz="2162" dirty="0" smtClean="0"/>
              <a:t> in 1897</a:t>
            </a:r>
          </a:p>
          <a:p>
            <a:pPr lvl="3">
              <a:buFont typeface="+mj-lt"/>
              <a:buAutoNum type="arabicPeriod"/>
            </a:pPr>
            <a:r>
              <a:rPr lang="en-US" sz="2162" dirty="0" smtClean="0"/>
              <a:t>Quit in 1898 to fight in the </a:t>
            </a:r>
            <a:r>
              <a:rPr lang="en-US" sz="2162" b="1" u="sng" dirty="0" smtClean="0">
                <a:solidFill>
                  <a:srgbClr val="3366FF"/>
                </a:solidFill>
              </a:rPr>
              <a:t>Spanish-American</a:t>
            </a:r>
            <a:r>
              <a:rPr lang="en-US" sz="2162" dirty="0" smtClean="0"/>
              <a:t> War in Cuba </a:t>
            </a:r>
          </a:p>
          <a:p>
            <a:pPr lvl="3">
              <a:buFont typeface="+mj-lt"/>
              <a:buAutoNum type="arabicPeriod"/>
            </a:pPr>
            <a:r>
              <a:rPr lang="en-US" sz="2162" dirty="0" smtClean="0"/>
              <a:t>Famous for leading his “</a:t>
            </a:r>
            <a:r>
              <a:rPr lang="en-US" sz="2162" b="1" u="sng" dirty="0" smtClean="0">
                <a:solidFill>
                  <a:srgbClr val="3366FF"/>
                </a:solidFill>
              </a:rPr>
              <a:t>Rough Riders</a:t>
            </a:r>
            <a:r>
              <a:rPr lang="en-US" sz="2162" dirty="0" smtClean="0"/>
              <a:t>” up San Juan Hill</a:t>
            </a:r>
          </a:p>
          <a:p>
            <a:pPr lvl="3">
              <a:buFont typeface="+mj-lt"/>
              <a:buAutoNum type="arabicPeriod"/>
            </a:pPr>
            <a:r>
              <a:rPr lang="en-US" sz="2162" dirty="0" smtClean="0"/>
              <a:t>Due to this war, the US acquired </a:t>
            </a:r>
            <a:r>
              <a:rPr lang="en-US" sz="2162" b="1" u="sng" dirty="0" smtClean="0">
                <a:solidFill>
                  <a:srgbClr val="3366FF"/>
                </a:solidFill>
              </a:rPr>
              <a:t>Guam</a:t>
            </a:r>
            <a:r>
              <a:rPr lang="en-US" sz="2162" dirty="0" smtClean="0"/>
              <a:t>, the Philippines, and </a:t>
            </a:r>
            <a:r>
              <a:rPr lang="en-US" sz="2162" b="1" u="sng" dirty="0" smtClean="0">
                <a:solidFill>
                  <a:srgbClr val="3366FF"/>
                </a:solidFill>
              </a:rPr>
              <a:t>Puerto Rico</a:t>
            </a:r>
          </a:p>
          <a:p>
            <a:endParaRPr lang="en-US" sz="2000" dirty="0" smtClean="0"/>
          </a:p>
          <a:p>
            <a:pPr marL="1428750" lvl="2" indent="-514350">
              <a:buFont typeface="+mj-lt"/>
              <a:buAutoNum type="romanLcPeriod" startAt="4"/>
            </a:pPr>
            <a:r>
              <a:rPr lang="en-US" dirty="0" smtClean="0"/>
              <a:t>Became (R) </a:t>
            </a:r>
            <a:r>
              <a:rPr lang="en-US" b="1" u="sng" dirty="0" smtClean="0">
                <a:solidFill>
                  <a:srgbClr val="3366FF"/>
                </a:solidFill>
              </a:rPr>
              <a:t>Governor</a:t>
            </a:r>
            <a:r>
              <a:rPr lang="en-US" dirty="0" smtClean="0"/>
              <a:t> of New York in 1899</a:t>
            </a:r>
          </a:p>
          <a:p>
            <a:pPr lvl="3">
              <a:buFont typeface="+mj-lt"/>
              <a:buAutoNum type="arabicPeriod"/>
            </a:pPr>
            <a:r>
              <a:rPr lang="en-US" sz="2000" dirty="0" smtClean="0"/>
              <a:t>Attacked </a:t>
            </a:r>
            <a:r>
              <a:rPr lang="en-US" sz="2000" b="1" u="sng" dirty="0" smtClean="0">
                <a:solidFill>
                  <a:srgbClr val="3366FF"/>
                </a:solidFill>
              </a:rPr>
              <a:t>corruption</a:t>
            </a:r>
            <a:r>
              <a:rPr lang="en-US" sz="2000" dirty="0" smtClean="0"/>
              <a:t> and made many </a:t>
            </a:r>
            <a:r>
              <a:rPr lang="en-US" sz="2000" b="1" u="sng" dirty="0" smtClean="0">
                <a:solidFill>
                  <a:srgbClr val="3366FF"/>
                </a:solidFill>
              </a:rPr>
              <a:t>enemies</a:t>
            </a:r>
          </a:p>
          <a:p>
            <a:pPr lvl="3">
              <a:buFont typeface="+mj-lt"/>
              <a:buAutoNum type="arabicPeriod"/>
            </a:pPr>
            <a:r>
              <a:rPr lang="en-US" sz="2000" dirty="0" smtClean="0"/>
              <a:t>Made a name as a </a:t>
            </a:r>
            <a:r>
              <a:rPr lang="en-US" sz="2000" b="1" u="sng" dirty="0" smtClean="0">
                <a:solidFill>
                  <a:srgbClr val="3366FF"/>
                </a:solidFill>
              </a:rPr>
              <a:t>progressive</a:t>
            </a:r>
            <a:r>
              <a:rPr lang="en-US" sz="2000" dirty="0" smtClean="0"/>
              <a:t> reformer</a:t>
            </a:r>
            <a:endParaRPr lang="en-US" sz="2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Theodore Roosevelt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54139"/>
            <a:ext cx="9144000" cy="4681703"/>
          </a:xfrm>
        </p:spPr>
        <p:txBody>
          <a:bodyPr/>
          <a:lstStyle/>
          <a:p>
            <a:pPr lvl="1">
              <a:buFont typeface="+mj-lt"/>
              <a:buAutoNum type="alphaLcPeriod" startAt="4"/>
            </a:pPr>
            <a:r>
              <a:rPr lang="en-US" sz="2400" b="1" dirty="0" smtClean="0"/>
              <a:t>Road to Presidency</a:t>
            </a:r>
            <a:endParaRPr lang="en-US" sz="2000" dirty="0" smtClean="0"/>
          </a:p>
          <a:p>
            <a:pPr marL="1428750" lvl="2" indent="-514350">
              <a:buFont typeface="+mj-lt"/>
              <a:buAutoNum type="romanLcPeriod"/>
            </a:pPr>
            <a:r>
              <a:rPr lang="en-US" sz="2300" dirty="0" smtClean="0"/>
              <a:t>1900 – Chosen as </a:t>
            </a:r>
            <a:r>
              <a:rPr lang="en-US" sz="2300" b="1" u="sng" dirty="0" smtClean="0">
                <a:solidFill>
                  <a:srgbClr val="3366FF"/>
                </a:solidFill>
              </a:rPr>
              <a:t>McKinley’s</a:t>
            </a:r>
            <a:r>
              <a:rPr lang="en-US" sz="2300" dirty="0" smtClean="0"/>
              <a:t> V-P running mate</a:t>
            </a:r>
          </a:p>
          <a:p>
            <a:pPr lvl="3">
              <a:buFont typeface="+mj-lt"/>
              <a:buAutoNum type="arabicPeriod"/>
            </a:pPr>
            <a:r>
              <a:rPr lang="en-US" sz="2300" dirty="0" smtClean="0"/>
              <a:t>New York’s Conservative (R’s) supported his </a:t>
            </a:r>
            <a:r>
              <a:rPr lang="en-US" sz="2300" b="1" u="sng" dirty="0" smtClean="0">
                <a:solidFill>
                  <a:srgbClr val="3366FF"/>
                </a:solidFill>
              </a:rPr>
              <a:t>nomination</a:t>
            </a:r>
          </a:p>
          <a:p>
            <a:pPr lvl="3">
              <a:buFont typeface="+mj-lt"/>
              <a:buAutoNum type="arabicPeriod"/>
            </a:pPr>
            <a:r>
              <a:rPr lang="en-US" sz="2300" dirty="0" smtClean="0"/>
              <a:t>Felt safe </a:t>
            </a:r>
            <a:r>
              <a:rPr lang="en-US" sz="2300" dirty="0" err="1" smtClean="0"/>
              <a:t>w</a:t>
            </a:r>
            <a:r>
              <a:rPr lang="en-US" sz="2300" dirty="0" smtClean="0"/>
              <a:t>/TR in this “</a:t>
            </a:r>
            <a:r>
              <a:rPr lang="en-US" sz="2300" b="1" u="sng" dirty="0" smtClean="0">
                <a:solidFill>
                  <a:srgbClr val="3366FF"/>
                </a:solidFill>
              </a:rPr>
              <a:t>do-nothing</a:t>
            </a:r>
            <a:r>
              <a:rPr lang="en-US" sz="2300" dirty="0" smtClean="0"/>
              <a:t>” job. (Harmless)</a:t>
            </a:r>
          </a:p>
          <a:p>
            <a:endParaRPr lang="en-US" sz="2000" dirty="0" smtClean="0"/>
          </a:p>
          <a:p>
            <a:pPr marL="1428750" lvl="2" indent="-514350">
              <a:buFont typeface="+mj-lt"/>
              <a:buAutoNum type="romanLcPeriod"/>
            </a:pPr>
            <a:r>
              <a:rPr lang="en-US" dirty="0" smtClean="0"/>
              <a:t>1901- </a:t>
            </a:r>
            <a:r>
              <a:rPr lang="en-US" b="1" u="sng" dirty="0" smtClean="0">
                <a:solidFill>
                  <a:srgbClr val="3366FF"/>
                </a:solidFill>
              </a:rPr>
              <a:t>McKinley</a:t>
            </a:r>
            <a:r>
              <a:rPr lang="en-US" dirty="0" smtClean="0"/>
              <a:t> was </a:t>
            </a:r>
            <a:r>
              <a:rPr lang="en-US" b="1" u="sng" dirty="0" smtClean="0">
                <a:solidFill>
                  <a:srgbClr val="3366FF"/>
                </a:solidFill>
              </a:rPr>
              <a:t>shot</a:t>
            </a:r>
            <a:r>
              <a:rPr lang="en-US" dirty="0" smtClean="0"/>
              <a:t> and killed; TR becomes president at age </a:t>
            </a:r>
            <a:r>
              <a:rPr lang="en-US" b="1" u="sng" dirty="0" smtClean="0">
                <a:solidFill>
                  <a:srgbClr val="3366FF"/>
                </a:solidFill>
              </a:rPr>
              <a:t>42</a:t>
            </a:r>
            <a:endParaRPr lang="en-US" sz="1800" b="1" u="sng" dirty="0">
              <a:solidFill>
                <a:srgbClr val="3366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McKinley &amp; Roosevelt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600" y="1384300"/>
            <a:ext cx="7416800" cy="5473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1225" y="1895150"/>
            <a:ext cx="4505370" cy="30035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Folio">
  <a:themeElements>
    <a:clrScheme name="Folio">
      <a:dk1>
        <a:sysClr val="windowText" lastClr="000000"/>
      </a:dk1>
      <a:lt1>
        <a:sysClr val="window" lastClr="FFFFFF"/>
      </a:lt1>
      <a:dk2>
        <a:srgbClr val="2D2F2B"/>
      </a:dk2>
      <a:lt2>
        <a:srgbClr val="DEDED7"/>
      </a:lt2>
      <a:accent1>
        <a:srgbClr val="294171"/>
      </a:accent1>
      <a:accent2>
        <a:srgbClr val="748CBC"/>
      </a:accent2>
      <a:accent3>
        <a:srgbClr val="8E887C"/>
      </a:accent3>
      <a:accent4>
        <a:srgbClr val="834736"/>
      </a:accent4>
      <a:accent5>
        <a:srgbClr val="5A1705"/>
      </a:accent5>
      <a:accent6>
        <a:srgbClr val="A0A16A"/>
      </a:accent6>
      <a:hlink>
        <a:srgbClr val="74B6BC"/>
      </a:hlink>
      <a:folHlink>
        <a:srgbClr val="7F95A4"/>
      </a:folHlink>
    </a:clrScheme>
    <a:fontScheme name="Folio">
      <a:majorFont>
        <a:latin typeface="Calisto MT"/>
        <a:ea typeface=""/>
        <a:cs typeface=""/>
        <a:font script="Jpan" typeface="ＭＳ 明朝"/>
      </a:majorFont>
      <a:minorFont>
        <a:latin typeface="Calisto MT"/>
        <a:ea typeface=""/>
        <a:cs typeface=""/>
        <a:font script="Jpan" typeface="ＭＳ 明朝"/>
      </a:minorFont>
    </a:fontScheme>
    <a:fmtScheme name="Folio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40000"/>
                <a:satMod val="120000"/>
              </a:schemeClr>
              <a:schemeClr val="phClr">
                <a:tint val="70000"/>
                <a:satMod val="300000"/>
                <a:lumMod val="110000"/>
              </a:schemeClr>
            </a:duotone>
          </a:blip>
          <a:tile tx="0" ty="0" sx="50000" sy="50000" flip="none" algn="tl"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8100" dist="25400" dir="5400000" algn="br" rotWithShape="0">
              <a:srgbClr val="000000">
                <a:alpha val="50000"/>
              </a:srgbClr>
            </a:outerShdw>
          </a:effectLst>
        </a:effectStyle>
        <a:effectStyle>
          <a:effectLst>
            <a:innerShdw blurRad="190500" dist="25400">
              <a:srgbClr val="000000">
                <a:alpha val="50000"/>
              </a:srgbClr>
            </a:innerShdw>
          </a:effectLst>
        </a:effectStyle>
      </a:effectStyleLst>
      <a:bgFillStyleLst>
        <a:blipFill rotWithShape="1">
          <a:blip xmlns:r="http://schemas.openxmlformats.org/officeDocument/2006/relationships" r:embed="rId3">
            <a:duotone>
              <a:schemeClr val="phClr">
                <a:shade val="10000"/>
                <a:satMod val="125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4">
            <a:duotone>
              <a:schemeClr val="phClr">
                <a:shade val="10000"/>
                <a:satMod val="125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5">
            <a:duotone>
              <a:schemeClr val="phClr">
                <a:shade val="3000"/>
                <a:lumMod val="10000"/>
              </a:schemeClr>
              <a:schemeClr val="phClr">
                <a:tint val="91000"/>
                <a:satMod val="500000"/>
                <a:lumMod val="125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Folio.thmx</Template>
  <TotalTime>291</TotalTime>
  <Words>1231</Words>
  <Application>Microsoft Office PowerPoint</Application>
  <PresentationFormat>On-screen Show (4:3)</PresentationFormat>
  <Paragraphs>185</Paragraphs>
  <Slides>39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Folio</vt:lpstr>
      <vt:lpstr>The Progressive Era</vt:lpstr>
      <vt:lpstr>Theodore Roosevelt</vt:lpstr>
      <vt:lpstr>Theodore Roosevelt</vt:lpstr>
      <vt:lpstr>Young Teddy</vt:lpstr>
      <vt:lpstr>Theodore Roosevelt</vt:lpstr>
      <vt:lpstr>Edith Roosevelt</vt:lpstr>
      <vt:lpstr>Theodore Roosevelt</vt:lpstr>
      <vt:lpstr>Theodore Roosevelt</vt:lpstr>
      <vt:lpstr>McKinley &amp; Roosevelt</vt:lpstr>
      <vt:lpstr>McKinley Assassination</vt:lpstr>
      <vt:lpstr>Theodore Roosevelt</vt:lpstr>
      <vt:lpstr>Theodore Roosevelt</vt:lpstr>
      <vt:lpstr>Theodore Roosevelt</vt:lpstr>
      <vt:lpstr>“Trust Buster”</vt:lpstr>
      <vt:lpstr>Theodore Roosevelt</vt:lpstr>
      <vt:lpstr>Theodore Roosevelt</vt:lpstr>
      <vt:lpstr>Big Stick Diplomacy</vt:lpstr>
      <vt:lpstr>Panama Canal</vt:lpstr>
      <vt:lpstr>Panama Canal</vt:lpstr>
      <vt:lpstr>PowerPoint Presentation</vt:lpstr>
      <vt:lpstr>Theodore Roosevelt</vt:lpstr>
      <vt:lpstr>William H. Taft</vt:lpstr>
      <vt:lpstr>William H. Taft</vt:lpstr>
      <vt:lpstr>William H. Taft</vt:lpstr>
      <vt:lpstr>William H. Taft</vt:lpstr>
      <vt:lpstr>William H. Taft</vt:lpstr>
      <vt:lpstr>William H. Taft</vt:lpstr>
      <vt:lpstr>Taft Was More Conservative </vt:lpstr>
      <vt:lpstr>William H. Taft</vt:lpstr>
      <vt:lpstr>Election of 1912</vt:lpstr>
      <vt:lpstr>PowerPoint Presentation</vt:lpstr>
      <vt:lpstr>Woodrow Wilson</vt:lpstr>
      <vt:lpstr>Woodrow Wilson</vt:lpstr>
      <vt:lpstr>Woodrow Wilson</vt:lpstr>
      <vt:lpstr>Woodrow Wilson</vt:lpstr>
      <vt:lpstr>Election of 1912</vt:lpstr>
      <vt:lpstr>Woodrow Wilson</vt:lpstr>
      <vt:lpstr>Woodrow Wilson</vt:lpstr>
      <vt:lpstr>Woodrow Wilson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Progressive Era</dc:title>
  <dc:creator>Karl Sagan</dc:creator>
  <cp:lastModifiedBy>Windows User</cp:lastModifiedBy>
  <cp:revision>16</cp:revision>
  <dcterms:created xsi:type="dcterms:W3CDTF">2011-06-17T16:35:42Z</dcterms:created>
  <dcterms:modified xsi:type="dcterms:W3CDTF">2015-11-06T16:21:55Z</dcterms:modified>
</cp:coreProperties>
</file>