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58" r:id="rId4"/>
    <p:sldId id="259" r:id="rId5"/>
    <p:sldId id="27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2" r:id="rId35"/>
    <p:sldId id="301" r:id="rId36"/>
    <p:sldId id="302" r:id="rId37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5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31"/>
    <p:restoredTop sz="94540"/>
  </p:normalViewPr>
  <p:slideViewPr>
    <p:cSldViewPr>
      <p:cViewPr varScale="1">
        <p:scale>
          <a:sx n="104" d="100"/>
          <a:sy n="104" d="100"/>
        </p:scale>
        <p:origin x="1768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pPr>
              <a:defRPr/>
            </a:pPr>
            <a:fld id="{C0D2C8E9-95A0-433F-9EA2-55A5CC461279}" type="datetimeFigureOut">
              <a:rPr lang="en-US"/>
              <a:pPr>
                <a:defRPr/>
              </a:pPr>
              <a:t>9/14/17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pPr>
              <a:defRPr/>
            </a:pPr>
            <a:fld id="{D40F06F1-B25E-4656-96BA-EC02CB1D9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28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6688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9600"/>
            <a:ext cx="5616575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72740D4-FE25-49A3-938F-EE6E088C1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58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7743C7-1439-4E41-9674-7FCDFB2FE41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38888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A9408-932C-4E11-9BB5-A8F887DB3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F1965-2542-4D89-AD27-3878A93F2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2DA57-5047-45D0-9070-F358C733F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A3F64-67CA-4C3F-8242-EAD8A87BD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CDA2A-82BA-4463-B30E-8FCBB00D3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C78EA-C596-4256-AD72-75E83108E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DC040-3E06-4B8B-9C2D-A086116FA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3623C-FA24-4541-8006-AFC49D921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5B9E8-B120-462C-8653-4D874A55B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37D60-611A-4B21-9A17-6A87EDE14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418C0-C5E3-4664-B3D0-0E62F9F2E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Palatino Linotype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Palatino Linotype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Palatino Linotype" pitchFamily="18" charset="0"/>
              </a:defRPr>
            </a:lvl1pPr>
          </a:lstStyle>
          <a:p>
            <a:pPr>
              <a:defRPr/>
            </a:pPr>
            <a:fld id="{CC684CAD-2C57-44E1-A8E2-4749D6380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7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9551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066800"/>
            <a:ext cx="5486400" cy="21336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 Classical Civilization in the Mediterranean: </a:t>
            </a:r>
            <a:br>
              <a:rPr lang="en-US" dirty="0" smtClean="0"/>
            </a:br>
            <a:r>
              <a:rPr lang="en-US" dirty="0" smtClean="0"/>
              <a:t>Greece and Rome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429000"/>
            <a:ext cx="5486400" cy="457200"/>
          </a:xfrm>
        </p:spPr>
        <p:txBody>
          <a:bodyPr/>
          <a:lstStyle/>
          <a:p>
            <a:pPr algn="ctr" eaLnBrk="1" hangingPunct="1"/>
            <a:endParaRPr lang="en-US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Greece at Peloponnesian War (Athens and Sparta colors are backwards!)</a:t>
            </a:r>
          </a:p>
        </p:txBody>
      </p:sp>
      <p:pic>
        <p:nvPicPr>
          <p:cNvPr id="12291" name="Content Placeholder 3" descr="Pelo war (athens and sparta are backwards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946275"/>
            <a:ext cx="7693025" cy="4911725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Hellenistic Empire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Alexander expands Greek influence beyond the peninsula, to…</a:t>
            </a:r>
          </a:p>
          <a:p>
            <a:pPr lvl="1"/>
            <a:r>
              <a:rPr lang="en-US" smtClean="0"/>
              <a:t>Asia Minor</a:t>
            </a:r>
          </a:p>
          <a:p>
            <a:pPr lvl="1"/>
            <a:r>
              <a:rPr lang="en-US" smtClean="0"/>
              <a:t>Egypt</a:t>
            </a:r>
          </a:p>
          <a:p>
            <a:pPr lvl="1"/>
            <a:r>
              <a:rPr lang="en-US" smtClean="0"/>
              <a:t>Middle East</a:t>
            </a:r>
          </a:p>
          <a:p>
            <a:pPr lvl="1"/>
            <a:r>
              <a:rPr lang="en-US" smtClean="0"/>
              <a:t>India</a:t>
            </a:r>
          </a:p>
          <a:p>
            <a:r>
              <a:rPr lang="en-US" smtClean="0"/>
              <a:t>Short-lived…Alexander dies at 33 after 13 years of conquest.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Hellenistic Period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Greek Art and Culture merge with other Middle Eastern forms during this time period.</a:t>
            </a:r>
          </a:p>
          <a:p>
            <a:pPr lvl="1"/>
            <a:r>
              <a:rPr lang="en-US" smtClean="0"/>
              <a:t>Trade flourished</a:t>
            </a:r>
          </a:p>
          <a:p>
            <a:pPr lvl="1"/>
            <a:r>
              <a:rPr lang="en-US" smtClean="0"/>
              <a:t>Important scientific centers were established like Alexandria, in Egypt</a:t>
            </a: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667000" y="609600"/>
            <a:ext cx="5484813" cy="914400"/>
          </a:xfrm>
        </p:spPr>
        <p:txBody>
          <a:bodyPr/>
          <a:lstStyle/>
          <a:p>
            <a:r>
              <a:rPr lang="en-US" smtClean="0"/>
              <a:t>Hellenistic Empire</a:t>
            </a:r>
          </a:p>
        </p:txBody>
      </p:sp>
      <p:pic>
        <p:nvPicPr>
          <p:cNvPr id="15363" name="Content Placeholder 3" descr="Hellenistic Empi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524000"/>
            <a:ext cx="8077200" cy="4919663"/>
          </a:xfrm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Greek Politics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Politics comes from “polis,” Greek for “city-state.”</a:t>
            </a:r>
          </a:p>
          <a:p>
            <a:r>
              <a:rPr lang="en-US" smtClean="0"/>
              <a:t>Citizens felt that the state was theirs…rights and responsibilities</a:t>
            </a:r>
          </a:p>
          <a:p>
            <a:pPr lvl="1"/>
            <a:r>
              <a:rPr lang="en-US" smtClean="0"/>
              <a:t>Participation in the military too</a:t>
            </a:r>
          </a:p>
          <a:p>
            <a:r>
              <a:rPr lang="en-US" smtClean="0"/>
              <a:t>Diversity in political forms</a:t>
            </a:r>
          </a:p>
          <a:p>
            <a:pPr lvl="1"/>
            <a:r>
              <a:rPr lang="en-US" smtClean="0"/>
              <a:t>Unlike China’s elaborate bureaucracy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Greek Politics	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“demos” = “the people”</a:t>
            </a:r>
          </a:p>
          <a:p>
            <a:pPr lvl="1"/>
            <a:r>
              <a:rPr lang="en-US" smtClean="0"/>
              <a:t>Democracy</a:t>
            </a:r>
          </a:p>
          <a:p>
            <a:r>
              <a:rPr lang="en-US" smtClean="0"/>
              <a:t>General assemblies in which all citizens could participate</a:t>
            </a:r>
          </a:p>
          <a:p>
            <a:pPr lvl="1"/>
            <a:r>
              <a:rPr lang="en-US" smtClean="0"/>
              <a:t>Direct democracy…not elected representatives.</a:t>
            </a:r>
          </a:p>
          <a:p>
            <a:pPr lvl="1"/>
            <a:r>
              <a:rPr lang="en-US" smtClean="0"/>
              <a:t>Met every 10 days</a:t>
            </a:r>
          </a:p>
          <a:p>
            <a:pPr lvl="1"/>
            <a:r>
              <a:rPr lang="en-US" smtClean="0"/>
              <a:t>Only a minority were active participants</a:t>
            </a: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Greek Politics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741613" y="1828800"/>
            <a:ext cx="5484812" cy="4114800"/>
          </a:xfrm>
        </p:spPr>
        <p:txBody>
          <a:bodyPr/>
          <a:lstStyle/>
          <a:p>
            <a:r>
              <a:rPr lang="en-US" sz="2400" smtClean="0"/>
              <a:t>The most widely preferred political framework centered on aristocratic assemblies</a:t>
            </a:r>
          </a:p>
          <a:p>
            <a:r>
              <a:rPr lang="en-US" sz="2400" smtClean="0"/>
              <a:t>Sparta: Singularly militaristic aristocracy</a:t>
            </a:r>
          </a:p>
          <a:p>
            <a:r>
              <a:rPr lang="en-US" sz="2400" smtClean="0"/>
              <a:t>Other city states were aristocratic, but not necessarily bent on the impact of the military</a:t>
            </a:r>
          </a:p>
          <a:p>
            <a:r>
              <a:rPr lang="en-US" sz="2400" smtClean="0"/>
              <a:t>Aristocracy comes from Greek terms, meaning “rule of the best”</a:t>
            </a: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Rise of Rome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Roman state begins around 800 BCE as a local monarchy in central Italy.</a:t>
            </a:r>
          </a:p>
          <a:p>
            <a:r>
              <a:rPr lang="en-US" smtClean="0"/>
              <a:t>The monarchy is driven from power in 509 BCE and the Roman Republic was born</a:t>
            </a:r>
          </a:p>
          <a:p>
            <a:pPr lvl="1"/>
            <a:r>
              <a:rPr lang="en-US" smtClean="0"/>
              <a:t>Extends influence over the Italian peninsula</a:t>
            </a: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Rise of Rome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Roman conquest spread quickly during the Punic Wars from 264 to 146 BCE.</a:t>
            </a:r>
          </a:p>
          <a:p>
            <a:pPr lvl="1"/>
            <a:r>
              <a:rPr lang="en-US" smtClean="0"/>
              <a:t>Fought armies of the Phoenician city of Carthage under leadership of Hannibal</a:t>
            </a:r>
          </a:p>
          <a:p>
            <a:pPr lvl="1"/>
            <a:r>
              <a:rPr lang="en-US" smtClean="0"/>
              <a:t>Romans seize the entire western Mediterranean along with Greece and Egypt</a:t>
            </a: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410200" y="762000"/>
            <a:ext cx="2816225" cy="914400"/>
          </a:xfrm>
        </p:spPr>
        <p:txBody>
          <a:bodyPr/>
          <a:lstStyle/>
          <a:p>
            <a:r>
              <a:rPr lang="en-US" smtClean="0"/>
              <a:t>Punic Wars</a:t>
            </a:r>
          </a:p>
        </p:txBody>
      </p:sp>
      <p:pic>
        <p:nvPicPr>
          <p:cNvPr id="21507" name="Content Placeholder 3" descr="punic 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407988"/>
            <a:ext cx="4953000" cy="6054725"/>
          </a:xfrm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Persia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743200" y="1371600"/>
            <a:ext cx="5943600" cy="3505200"/>
          </a:xfrm>
        </p:spPr>
        <p:txBody>
          <a:bodyPr/>
          <a:lstStyle/>
          <a:p>
            <a:pPr eaLnBrk="1" hangingPunct="1"/>
            <a:r>
              <a:rPr lang="en-US" smtClean="0"/>
              <a:t>By 550 BCE, Cyrus the Great had established a massive empire from the Middle East to India</a:t>
            </a:r>
          </a:p>
          <a:p>
            <a:pPr eaLnBrk="1" hangingPunct="1"/>
            <a:r>
              <a:rPr lang="en-US" smtClean="0"/>
              <a:t>Tolerant of local customs</a:t>
            </a:r>
          </a:p>
        </p:txBody>
      </p:sp>
      <p:pic>
        <p:nvPicPr>
          <p:cNvPr id="4100" name="Picture 3" descr="Cyrus_The_Grea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962400"/>
            <a:ext cx="20859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4" descr="Persian Empir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3113" y="3657600"/>
            <a:ext cx="583088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Rise of the Roman Empire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Politics in Rome grew unstable</a:t>
            </a:r>
          </a:p>
          <a:p>
            <a:r>
              <a:rPr lang="en-US" smtClean="0"/>
              <a:t>Julius Caesar takes power in 45 BCE</a:t>
            </a:r>
          </a:p>
          <a:p>
            <a:pPr lvl="1"/>
            <a:r>
              <a:rPr lang="en-US" smtClean="0"/>
              <a:t>Following his assassination, Augustus Caesar takes power in 27 BCE</a:t>
            </a:r>
          </a:p>
          <a:p>
            <a:r>
              <a:rPr lang="en-US" smtClean="0"/>
              <a:t>200 years of peace, known as Pax Romana through the reign of Marcus Aurelius in 180 CE.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Pax Romana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Empire maintains great vigor</a:t>
            </a:r>
          </a:p>
          <a:p>
            <a:r>
              <a:rPr lang="en-US" smtClean="0"/>
              <a:t>Spreads peace throughout the Mediterranean world</a:t>
            </a:r>
          </a:p>
          <a:p>
            <a:r>
              <a:rPr lang="en-US" smtClean="0"/>
              <a:t>Expansion of trade, culture, arts, architecture, etc.</a:t>
            </a:r>
          </a:p>
        </p:txBody>
      </p:sp>
      <p:pic>
        <p:nvPicPr>
          <p:cNvPr id="23556" name="Picture 3" descr="marcus aureliu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0"/>
            <a:ext cx="21113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743200" y="609600"/>
            <a:ext cx="5484813" cy="685800"/>
          </a:xfrm>
        </p:spPr>
        <p:txBody>
          <a:bodyPr/>
          <a:lstStyle/>
          <a:p>
            <a:r>
              <a:rPr lang="en-US" smtClean="0"/>
              <a:t>Roman Empire</a:t>
            </a:r>
          </a:p>
        </p:txBody>
      </p:sp>
      <p:pic>
        <p:nvPicPr>
          <p:cNvPr id="24579" name="Content Placeholder 3" descr="Roman Empi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219200"/>
            <a:ext cx="7620000" cy="54102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Provinces of the Roman Empire</a:t>
            </a:r>
          </a:p>
        </p:txBody>
      </p:sp>
      <p:pic>
        <p:nvPicPr>
          <p:cNvPr id="25603" name="Content Placeholder 3" descr="Provinces of the Roman Empi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1676400"/>
            <a:ext cx="6934200" cy="44958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Roman Empire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2741613" y="1828800"/>
            <a:ext cx="5484812" cy="4419600"/>
          </a:xfrm>
        </p:spPr>
        <p:txBody>
          <a:bodyPr/>
          <a:lstStyle/>
          <a:p>
            <a:r>
              <a:rPr lang="en-US" sz="2000" smtClean="0"/>
              <a:t>Slow, decisive fall, lasting over 250 years, finally falling in 476 CE</a:t>
            </a:r>
          </a:p>
          <a:p>
            <a:r>
              <a:rPr lang="en-US" sz="2000" smtClean="0"/>
              <a:t>Emperor Constantine adopts Christianity as official religion in 313 CE to attempt to unite empire</a:t>
            </a:r>
          </a:p>
          <a:p>
            <a:r>
              <a:rPr lang="en-US" sz="2000" smtClean="0"/>
              <a:t>Specifically in the western half of the Roman Empire, effective government became local.</a:t>
            </a:r>
          </a:p>
          <a:p>
            <a:r>
              <a:rPr lang="en-US" sz="2000" smtClean="0"/>
              <a:t>Invasions from nomadic peoples from the north</a:t>
            </a:r>
          </a:p>
          <a:p>
            <a:r>
              <a:rPr lang="en-US" sz="2000" smtClean="0"/>
              <a:t>Loyalty of non-Roman army recruits were suspect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Roman Politics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the Roman Republic, the constitution guaranteed that citizens would gather in periodic assemblies</a:t>
            </a:r>
          </a:p>
          <a:p>
            <a:pPr lvl="1"/>
            <a:r>
              <a:rPr lang="en-US" smtClean="0"/>
              <a:t>To elect magistrates entrusted with the will of the common people</a:t>
            </a:r>
          </a:p>
          <a:p>
            <a:r>
              <a:rPr lang="en-US" smtClean="0"/>
              <a:t>Legislative body was the SENATE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4"/>
          <p:cNvSpPr>
            <a:spLocks noGrp="1"/>
          </p:cNvSpPr>
          <p:nvPr>
            <p:ph type="title"/>
          </p:nvPr>
        </p:nvSpPr>
        <p:spPr>
          <a:xfrm>
            <a:off x="838200" y="228600"/>
            <a:ext cx="3008313" cy="1162050"/>
          </a:xfrm>
        </p:spPr>
        <p:txBody>
          <a:bodyPr/>
          <a:lstStyle/>
          <a:p>
            <a:r>
              <a:rPr lang="en-US" smtClean="0"/>
              <a:t>Roman Politics</a:t>
            </a:r>
          </a:p>
        </p:txBody>
      </p:sp>
      <p:pic>
        <p:nvPicPr>
          <p:cNvPr id="28675" name="Content Placeholder 3" descr="SPQ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10200" y="1295400"/>
            <a:ext cx="2901950" cy="1970088"/>
          </a:xfrm>
        </p:spPr>
      </p:pic>
      <p:sp>
        <p:nvSpPr>
          <p:cNvPr id="28676" name="Text Placeholder 8"/>
          <p:cNvSpPr>
            <a:spLocks noGrp="1"/>
          </p:cNvSpPr>
          <p:nvPr>
            <p:ph type="body" sz="half" idx="2"/>
          </p:nvPr>
        </p:nvSpPr>
        <p:spPr>
          <a:xfrm>
            <a:off x="762000" y="1435100"/>
            <a:ext cx="4419600" cy="46910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1800" smtClean="0"/>
              <a:t>Senate was comprised of mostly aristocrats</a:t>
            </a:r>
          </a:p>
          <a:p>
            <a:pPr>
              <a:buFontTx/>
              <a:buChar char="•"/>
            </a:pPr>
            <a:r>
              <a:rPr lang="en-US" sz="1800" smtClean="0"/>
              <a:t>Two consuls shared primary EXECUTIVE power</a:t>
            </a:r>
          </a:p>
          <a:p>
            <a:pPr lvl="1">
              <a:buFont typeface="Arial" charset="0"/>
              <a:buChar char="•"/>
            </a:pPr>
            <a:r>
              <a:rPr lang="en-US" sz="1800" smtClean="0"/>
              <a:t>In times of crisis, the senate could choose a dictator to hold emergency powers</a:t>
            </a:r>
          </a:p>
          <a:p>
            <a:pPr>
              <a:buFontTx/>
              <a:buChar char="•"/>
            </a:pPr>
            <a:r>
              <a:rPr lang="en-US" sz="1800" smtClean="0"/>
              <a:t>Cicero, a Roman Senator, engaged in political theory by writing on the issues of political ethics, duties of citizens, and importance of incorruptibility.</a:t>
            </a:r>
          </a:p>
          <a:p>
            <a:pPr lvl="1">
              <a:buFont typeface="Arial" charset="0"/>
              <a:buChar char="•"/>
            </a:pPr>
            <a:r>
              <a:rPr lang="en-US" sz="1800" smtClean="0"/>
              <a:t>Represents Confucianism, but with less hierarchy and obedience, or bureaucratic virtues.</a:t>
            </a:r>
          </a:p>
          <a:p>
            <a:pPr>
              <a:buFontTx/>
              <a:buChar char="•"/>
            </a:pPr>
            <a:r>
              <a:rPr lang="en-US" sz="1800" smtClean="0"/>
              <a:t>During the Empire, the Roman senate became rather meaningless.</a:t>
            </a:r>
          </a:p>
        </p:txBody>
      </p:sp>
      <p:pic>
        <p:nvPicPr>
          <p:cNvPr id="28677" name="Content Placeholder 6" descr="Roman Senate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62600" y="4191000"/>
            <a:ext cx="2667000" cy="16637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Roman Law</a:t>
            </a:r>
          </a:p>
        </p:txBody>
      </p:sp>
      <p:sp>
        <p:nvSpPr>
          <p:cNvPr id="2969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By 450 BCE the Roman Republic introduced its form of codified law, the Twelve Tables of Roman Law.</a:t>
            </a:r>
          </a:p>
          <a:p>
            <a:pPr lvl="1"/>
            <a:r>
              <a:rPr lang="en-US" smtClean="0"/>
              <a:t>Restrain the upper classes from arbitrary action against the lower</a:t>
            </a:r>
          </a:p>
          <a:p>
            <a:pPr lvl="1"/>
            <a:r>
              <a:rPr lang="en-US" smtClean="0"/>
              <a:t>Subject all citizens to common legal principles.</a:t>
            </a:r>
          </a:p>
          <a:p>
            <a:pPr lvl="1"/>
            <a:r>
              <a:rPr lang="en-US" smtClean="0"/>
              <a:t>LAW takes over characteristics of families, fathers, or landlords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Roman Law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With citizenship in the Roman empire came full access to Rome-appointed judges and uniform laws.</a:t>
            </a:r>
          </a:p>
          <a:p>
            <a:pPr lvl="1"/>
            <a:r>
              <a:rPr lang="en-US" smtClean="0"/>
              <a:t>Property rights</a:t>
            </a:r>
          </a:p>
          <a:p>
            <a:pPr lvl="1"/>
            <a:r>
              <a:rPr lang="en-US" smtClean="0"/>
              <a:t>commerce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Roman State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Placed great premium on military service/conquest</a:t>
            </a:r>
          </a:p>
          <a:p>
            <a:r>
              <a:rPr lang="en-US" smtClean="0"/>
              <a:t>VAST PUBLIC WORKS</a:t>
            </a:r>
          </a:p>
          <a:p>
            <a:pPr lvl="1"/>
            <a:r>
              <a:rPr lang="en-US" smtClean="0"/>
              <a:t>Roads/harbors (military/commerce)</a:t>
            </a:r>
          </a:p>
          <a:p>
            <a:pPr lvl="1"/>
            <a:r>
              <a:rPr lang="en-US" smtClean="0"/>
              <a:t>Stadiums</a:t>
            </a:r>
          </a:p>
          <a:p>
            <a:pPr lvl="1"/>
            <a:r>
              <a:rPr lang="en-US" smtClean="0"/>
              <a:t>Public Baths</a:t>
            </a:r>
          </a:p>
          <a:p>
            <a:pPr lvl="1"/>
            <a:r>
              <a:rPr lang="en-US" smtClean="0"/>
              <a:t>Gladiator contests</a:t>
            </a:r>
          </a:p>
          <a:p>
            <a:pPr lvl="1"/>
            <a:r>
              <a:rPr lang="en-US" smtClean="0"/>
              <a:t>Theaters</a:t>
            </a:r>
          </a:p>
          <a:p>
            <a:pPr lvl="1"/>
            <a:r>
              <a:rPr lang="en-US" smtClean="0"/>
              <a:t>Aqueducts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Persian Empire</a:t>
            </a:r>
          </a:p>
        </p:txBody>
      </p:sp>
      <p:pic>
        <p:nvPicPr>
          <p:cNvPr id="5123" name="Content Placeholder 3" descr="Persian Empire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62200" y="1676400"/>
            <a:ext cx="6581775" cy="5024438"/>
          </a:xfrm>
        </p:spPr>
      </p:pic>
      <p:pic>
        <p:nvPicPr>
          <p:cNvPr id="5124" name="Picture 4" descr="Cyru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23812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Roman Coliseum </a:t>
            </a:r>
          </a:p>
        </p:txBody>
      </p:sp>
      <p:pic>
        <p:nvPicPr>
          <p:cNvPr id="32771" name="Content Placeholder 3" descr="Coliseum social divisions.jpg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392238"/>
            <a:ext cx="4492625" cy="3382962"/>
          </a:xfrm>
        </p:spPr>
      </p:pic>
      <p:pic>
        <p:nvPicPr>
          <p:cNvPr id="32772" name="Content Placeholder 6" descr="Coliseum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95800" y="3429000"/>
            <a:ext cx="4389438" cy="33020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5484813" cy="914400"/>
          </a:xfrm>
        </p:spPr>
        <p:txBody>
          <a:bodyPr/>
          <a:lstStyle/>
          <a:p>
            <a:r>
              <a:rPr lang="en-US" smtClean="0"/>
              <a:t>Roman Aqueducts</a:t>
            </a:r>
          </a:p>
        </p:txBody>
      </p:sp>
      <p:pic>
        <p:nvPicPr>
          <p:cNvPr id="33795" name="Content Placeholder 4" descr="Roman Arch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67200" y="381000"/>
            <a:ext cx="4425950" cy="3325813"/>
          </a:xfrm>
        </p:spPr>
      </p:pic>
      <p:pic>
        <p:nvPicPr>
          <p:cNvPr id="33796" name="Content Placeholder 5" descr="Aqueduct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819400"/>
            <a:ext cx="5449888" cy="36830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447800" y="533400"/>
            <a:ext cx="5484813" cy="914400"/>
          </a:xfrm>
        </p:spPr>
        <p:txBody>
          <a:bodyPr/>
          <a:lstStyle/>
          <a:p>
            <a:r>
              <a:rPr lang="en-US" smtClean="0"/>
              <a:t>Roman Theaters</a:t>
            </a:r>
          </a:p>
        </p:txBody>
      </p:sp>
      <p:pic>
        <p:nvPicPr>
          <p:cNvPr id="34819" name="Content Placeholder 4" descr="Roman Theate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3733800"/>
            <a:ext cx="5265738" cy="3009900"/>
          </a:xfrm>
        </p:spPr>
      </p:pic>
      <p:pic>
        <p:nvPicPr>
          <p:cNvPr id="34820" name="Content Placeholder 5" descr="Roman theater 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00600" y="1371600"/>
            <a:ext cx="3654425" cy="2741613"/>
          </a:xfrm>
        </p:spPr>
      </p:pic>
      <p:pic>
        <p:nvPicPr>
          <p:cNvPr id="34821" name="Picture 6" descr="Roman Theater diagram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295400"/>
            <a:ext cx="342900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Roman Religion</a:t>
            </a:r>
          </a:p>
        </p:txBody>
      </p:sp>
      <p:sp>
        <p:nvSpPr>
          <p:cNvPr id="35843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Government sponsored official religious ceremonies etc, but were tolerant of different strains</a:t>
            </a:r>
          </a:p>
          <a:p>
            <a:pPr lvl="1"/>
            <a:r>
              <a:rPr lang="en-US" smtClean="0"/>
              <a:t>Attacked Christianity, but only because they didn’t put they allegiance to the state first</a:t>
            </a:r>
          </a:p>
          <a:p>
            <a:r>
              <a:rPr lang="en-US" smtClean="0"/>
              <a:t>In difference to China and India, the Romans did not create a “great world religion”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Greco/Roman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1613" y="1828800"/>
            <a:ext cx="5484812" cy="43434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Substantial portion of the population were farmers (not in the cities!)</a:t>
            </a:r>
          </a:p>
          <a:p>
            <a:pPr lvl="1">
              <a:defRPr/>
            </a:pPr>
            <a:r>
              <a:rPr lang="en-US" dirty="0" smtClean="0"/>
              <a:t>Poor soil conditions</a:t>
            </a:r>
          </a:p>
          <a:p>
            <a:pPr lvl="1">
              <a:defRPr/>
            </a:pPr>
            <a:r>
              <a:rPr lang="en-US" dirty="0" smtClean="0"/>
              <a:t>Conversion of economy to market economy because of the wholesale production of olives and grapes.</a:t>
            </a:r>
          </a:p>
          <a:p>
            <a:pPr lvl="1">
              <a:defRPr/>
            </a:pPr>
            <a:r>
              <a:rPr lang="en-US" dirty="0" smtClean="0"/>
              <a:t>Required substantial capital</a:t>
            </a:r>
          </a:p>
          <a:p>
            <a:pPr>
              <a:defRPr/>
            </a:pPr>
            <a:r>
              <a:rPr lang="en-US" dirty="0" smtClean="0"/>
              <a:t>Conquered territory to get access to grain producing fields</a:t>
            </a:r>
          </a:p>
          <a:p>
            <a:pPr lvl="1">
              <a:defRPr/>
            </a:pPr>
            <a:r>
              <a:rPr lang="en-US" dirty="0" smtClean="0"/>
              <a:t>Sicily and Northern Africa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Greco/Roman Economy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2741613" y="1828800"/>
            <a:ext cx="5484812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Trade with civilizations outside of the Mediterranean was less profitable…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Goods were inferior to Asian (China/Indian) goods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Most traders were foreigners from the middle east, or descendants of Phoenicians and Lydians.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Merchants had higher status in Rome (forming class underneath landed Patricians)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Merchants fare better in the Mediterranean than they did in China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Greco/Roman Slavery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2741613" y="1828800"/>
            <a:ext cx="5484812" cy="441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200" smtClean="0"/>
              <a:t>Aristotle produced elaborate justifications for the use of slavery</a:t>
            </a:r>
          </a:p>
          <a:p>
            <a:pPr lvl="1">
              <a:lnSpc>
                <a:spcPct val="80000"/>
              </a:lnSpc>
            </a:pPr>
            <a:r>
              <a:rPr lang="en-US" sz="1900" smtClean="0"/>
              <a:t>Athens used slaves for housekeeping and in silver mines</a:t>
            </a:r>
          </a:p>
          <a:p>
            <a:pPr lvl="1">
              <a:lnSpc>
                <a:spcPct val="80000"/>
              </a:lnSpc>
            </a:pPr>
            <a:r>
              <a:rPr lang="en-US" sz="1900" smtClean="0"/>
              <a:t>Sparta uses slaves in agriculture</a:t>
            </a:r>
          </a:p>
          <a:p>
            <a:pPr>
              <a:lnSpc>
                <a:spcPct val="80000"/>
              </a:lnSpc>
            </a:pPr>
            <a:r>
              <a:rPr lang="en-US" sz="2200" smtClean="0"/>
              <a:t>Rome expands use of slavery, also as tutors for children</a:t>
            </a:r>
          </a:p>
          <a:p>
            <a:pPr>
              <a:lnSpc>
                <a:spcPct val="80000"/>
              </a:lnSpc>
            </a:pPr>
            <a:r>
              <a:rPr lang="en-US" sz="2200" smtClean="0"/>
              <a:t>Neither Greece or Rome were particularly interested in technological innovations.</a:t>
            </a:r>
          </a:p>
          <a:p>
            <a:pPr lvl="1">
              <a:lnSpc>
                <a:spcPct val="80000"/>
              </a:lnSpc>
            </a:pPr>
            <a:r>
              <a:rPr lang="en-US" sz="1900" smtClean="0"/>
              <a:t>Slave reliance impacts this…</a:t>
            </a:r>
          </a:p>
          <a:p>
            <a:pPr>
              <a:lnSpc>
                <a:spcPct val="80000"/>
              </a:lnSpc>
            </a:pPr>
            <a:r>
              <a:rPr lang="en-US" sz="2200" smtClean="0"/>
              <a:t>The Mediterranean world lags behind India and China in technological innovation, which accounts for its trade imbalance with Asia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Greece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Greeks were an indo-European people who took over the Balkan Peninsula by 1700 BCE</a:t>
            </a:r>
          </a:p>
          <a:p>
            <a:pPr eaLnBrk="1" hangingPunct="1"/>
            <a:r>
              <a:rPr lang="en-US" smtClean="0"/>
              <a:t>Early kingdom of Mycenaeans around 1400s</a:t>
            </a:r>
          </a:p>
          <a:p>
            <a:pPr lvl="1" eaLnBrk="1" hangingPunct="1"/>
            <a:r>
              <a:rPr lang="en-US" smtClean="0"/>
              <a:t>Kingdom in Homer’s epics about the Trojan War</a:t>
            </a:r>
          </a:p>
          <a:p>
            <a:pPr eaLnBrk="1" hangingPunct="1"/>
            <a:r>
              <a:rPr lang="en-US" smtClean="0"/>
              <a:t>Rapid rise in Greek Civilization from 800 BCE to 600 BCE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Indo/European Migrations</a:t>
            </a:r>
          </a:p>
        </p:txBody>
      </p:sp>
      <p:pic>
        <p:nvPicPr>
          <p:cNvPr id="7171" name="Content Placeholder 3" descr="aryan_migratio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828800"/>
            <a:ext cx="7764463" cy="508635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Greek Development</a:t>
            </a:r>
          </a:p>
        </p:txBody>
      </p:sp>
      <p:pic>
        <p:nvPicPr>
          <p:cNvPr id="4" name="Content Placeholder 3" descr="greek_ma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752600"/>
            <a:ext cx="4114800" cy="4114800"/>
          </a:xfrm>
          <a:effectLst>
            <a:softEdge rad="112500"/>
          </a:effectLst>
        </p:spPr>
      </p:pic>
      <p:sp>
        <p:nvSpPr>
          <p:cNvPr id="8196" name="Content Placeholder 6"/>
          <p:cNvSpPr>
            <a:spLocks noGrp="1"/>
          </p:cNvSpPr>
          <p:nvPr>
            <p:ph sz="half" idx="2"/>
          </p:nvPr>
        </p:nvSpPr>
        <p:spPr>
          <a:xfrm>
            <a:off x="4800600" y="1828800"/>
            <a:ext cx="3425825" cy="4343400"/>
          </a:xfrm>
        </p:spPr>
        <p:txBody>
          <a:bodyPr/>
          <a:lstStyle/>
          <a:p>
            <a:r>
              <a:rPr lang="en-US" smtClean="0"/>
              <a:t>City-state concept, rather than a single political unit.</a:t>
            </a:r>
          </a:p>
          <a:p>
            <a:r>
              <a:rPr lang="en-US" smtClean="0"/>
              <a:t>Trade and economy flourished</a:t>
            </a:r>
          </a:p>
          <a:p>
            <a:r>
              <a:rPr lang="en-US" smtClean="0"/>
              <a:t>Alphabet based off of Phoenician alphabet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Greek Development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Olympic games</a:t>
            </a:r>
          </a:p>
          <a:p>
            <a:r>
              <a:rPr lang="en-US" smtClean="0"/>
              <a:t>Athens and Sparta become the two most powerful city-states</a:t>
            </a:r>
          </a:p>
          <a:p>
            <a:r>
              <a:rPr lang="en-US" smtClean="0"/>
              <a:t>Sparta</a:t>
            </a:r>
          </a:p>
          <a:p>
            <a:pPr lvl="1"/>
            <a:r>
              <a:rPr lang="en-US" smtClean="0"/>
              <a:t>Strong military aristocracy dominating a slave population</a:t>
            </a:r>
          </a:p>
          <a:p>
            <a:r>
              <a:rPr lang="en-US" smtClean="0"/>
              <a:t>Athens</a:t>
            </a:r>
          </a:p>
          <a:p>
            <a:pPr lvl="1"/>
            <a:r>
              <a:rPr lang="en-US" smtClean="0"/>
              <a:t>Strong commercial, intellectual, and artistic state (also with slaves)</a:t>
            </a:r>
          </a:p>
          <a:p>
            <a:endParaRPr lang="en-US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Athens  and Sparta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Both city-states cooperated between 500 and 449 to defeat a huge Persian invasion</a:t>
            </a:r>
          </a:p>
          <a:p>
            <a:r>
              <a:rPr lang="en-US" smtClean="0"/>
              <a:t>After this, Athenian and Greek civilization in general reached its zenith</a:t>
            </a:r>
          </a:p>
          <a:p>
            <a:r>
              <a:rPr lang="en-US" smtClean="0"/>
              <a:t>In Athens, Pericles sets the model for democratic negotiation</a:t>
            </a:r>
          </a:p>
        </p:txBody>
      </p:sp>
      <p:pic>
        <p:nvPicPr>
          <p:cNvPr id="10244" name="Picture 4" descr="pericl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28800"/>
            <a:ext cx="23574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Peloponnesian War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431-404 BCE</a:t>
            </a:r>
          </a:p>
          <a:p>
            <a:r>
              <a:rPr lang="en-US" smtClean="0"/>
              <a:t>Athens v. Sparta</a:t>
            </a:r>
          </a:p>
          <a:p>
            <a:r>
              <a:rPr lang="en-US" smtClean="0"/>
              <a:t>Sparta technically wins, but both city-states are so weak that ambitious kings from Macedonia soon conquer the cities.</a:t>
            </a:r>
          </a:p>
          <a:p>
            <a:pPr lvl="1"/>
            <a:r>
              <a:rPr lang="en-US" smtClean="0"/>
              <a:t>Philip II of Macedon</a:t>
            </a:r>
          </a:p>
          <a:p>
            <a:pPr lvl="1"/>
            <a:r>
              <a:rPr lang="en-US" smtClean="0"/>
              <a:t>Alexander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fault Design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1995</TotalTime>
  <Words>1059</Words>
  <Application>Microsoft Macintosh PowerPoint</Application>
  <PresentationFormat>On-screen Show (4:3)</PresentationFormat>
  <Paragraphs>147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Palatino Linotype</vt:lpstr>
      <vt:lpstr>Arial</vt:lpstr>
      <vt:lpstr>Default Design</vt:lpstr>
      <vt:lpstr> Classical Civilization in the Mediterranean:  Greece and Rome</vt:lpstr>
      <vt:lpstr>Persia</vt:lpstr>
      <vt:lpstr>Persian Empire</vt:lpstr>
      <vt:lpstr>Greece</vt:lpstr>
      <vt:lpstr>Indo/European Migrations</vt:lpstr>
      <vt:lpstr>Greek Development</vt:lpstr>
      <vt:lpstr>Greek Development</vt:lpstr>
      <vt:lpstr>Athens  and Sparta</vt:lpstr>
      <vt:lpstr>Peloponnesian War</vt:lpstr>
      <vt:lpstr>Greece at Peloponnesian War (Athens and Sparta colors are backwards!)</vt:lpstr>
      <vt:lpstr>Hellenistic Empire</vt:lpstr>
      <vt:lpstr>Hellenistic Period</vt:lpstr>
      <vt:lpstr>Hellenistic Empire</vt:lpstr>
      <vt:lpstr>Greek Politics</vt:lpstr>
      <vt:lpstr>Greek Politics </vt:lpstr>
      <vt:lpstr>Greek Politics</vt:lpstr>
      <vt:lpstr>Rise of Rome</vt:lpstr>
      <vt:lpstr>Rise of Rome</vt:lpstr>
      <vt:lpstr>Punic Wars</vt:lpstr>
      <vt:lpstr>Rise of the Roman Empire</vt:lpstr>
      <vt:lpstr>Pax Romana</vt:lpstr>
      <vt:lpstr>Roman Empire</vt:lpstr>
      <vt:lpstr>Provinces of the Roman Empire</vt:lpstr>
      <vt:lpstr>Roman Empire</vt:lpstr>
      <vt:lpstr>Roman Politics</vt:lpstr>
      <vt:lpstr>Roman Politics</vt:lpstr>
      <vt:lpstr>Roman Law</vt:lpstr>
      <vt:lpstr>Roman Law</vt:lpstr>
      <vt:lpstr>The Roman State</vt:lpstr>
      <vt:lpstr>Roman Coliseum </vt:lpstr>
      <vt:lpstr>Roman Aqueducts</vt:lpstr>
      <vt:lpstr>Roman Theaters</vt:lpstr>
      <vt:lpstr>Roman Religion</vt:lpstr>
      <vt:lpstr>The Greco/Roman Economy</vt:lpstr>
      <vt:lpstr>The Greco/Roman Economy</vt:lpstr>
      <vt:lpstr>Greco/Roman Slavery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4: Classical Civilization in the Mediterranean:  Greece and Rome</dc:title>
  <dc:creator>bill</dc:creator>
  <cp:lastModifiedBy>Microsoft Office User</cp:lastModifiedBy>
  <cp:revision>132</cp:revision>
  <dcterms:created xsi:type="dcterms:W3CDTF">2004-11-15T23:10:58Z</dcterms:created>
  <dcterms:modified xsi:type="dcterms:W3CDTF">2017-09-14T15:58:28Z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TC011594391033</vt:lpwstr>
  </property>
</Properties>
</file>