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2" r:id="rId7"/>
    <p:sldId id="303" r:id="rId8"/>
    <p:sldId id="308" r:id="rId9"/>
    <p:sldId id="277" r:id="rId10"/>
    <p:sldId id="279" r:id="rId11"/>
    <p:sldId id="295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C1C1C"/>
    <a:srgbClr val="CC6600"/>
    <a:srgbClr val="CC3300"/>
    <a:srgbClr val="FFCC00"/>
    <a:srgbClr val="336699"/>
    <a:srgbClr val="3366CC"/>
    <a:srgbClr val="0099C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3" autoAdjust="0"/>
    <p:restoredTop sz="94660"/>
  </p:normalViewPr>
  <p:slideViewPr>
    <p:cSldViewPr>
      <p:cViewPr>
        <p:scale>
          <a:sx n="71" d="100"/>
          <a:sy n="71" d="100"/>
        </p:scale>
        <p:origin x="-1122" y="-72"/>
      </p:cViewPr>
      <p:guideLst>
        <p:guide orient="horz" pos="1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762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BFB524A1-7140-4CE3-8C4E-7AF7ADA23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3F69-4E7C-4BAD-AEAE-CA5ACB94B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88925"/>
            <a:ext cx="188595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88925"/>
            <a:ext cx="5505450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26C6-E77C-4892-88C8-6705220A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288925"/>
            <a:ext cx="7543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838200"/>
            <a:ext cx="36957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838200"/>
            <a:ext cx="36957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543300"/>
            <a:ext cx="36957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7300" y="3543300"/>
            <a:ext cx="36957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753-CE61-4B9F-951D-F30F0DD9F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72BD-A2B5-48FA-A5B0-76E4488F1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E855-509C-4C97-BFB3-9157FAED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3695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838200"/>
            <a:ext cx="3695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9DF0-7901-4F9A-A045-8704A1A1C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6D03-C950-42A1-9E13-95CD2576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DFA-B067-40DE-AA91-1D4C8955B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0C1EF-5D88-4C4D-8483-7AF703602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145B-03C4-47EA-9ECE-4D4C45147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B707-7F83-4A48-BDD6-DA97AF2F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88925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8382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/>
            </a:lvl1pPr>
          </a:lstStyle>
          <a:p>
            <a:pPr>
              <a:defRPr/>
            </a:pPr>
            <a:fld id="{D0F81674-19E0-488B-80F8-0AC05EF96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World’s Largest Cartel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1973 Energy Crisis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OPEC refused to ship oil to western countries that had supported Israel in the Yom Kippur War, which they fought against Egypt and Syria. </a:t>
            </a:r>
          </a:p>
          <a:p>
            <a:pPr eaLnBrk="1" hangingPunct="1"/>
            <a:r>
              <a:rPr lang="en-US" smtClean="0"/>
              <a:t>This caused fourfold increase in the price of oil, which lasted five months.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Immediate Economic Impact of 1973 Oil Embargo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838200"/>
            <a:ext cx="314325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Oil demand is very price inelastic (i.e. large change in price for small change in quantity)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In the United States, the retail price of a gallon of gasoline rose from a national average of 38.5 cents in May 1973 to 55.1 cents in June 1974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Meanwhile, NYSE shares lost $97 billion in value in six weeks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32300" y="838200"/>
            <a:ext cx="4330700" cy="5257800"/>
          </a:xfr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1979 Oil Crisis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During the Iranian Revolution, the Shah of Iran, fled the country in early 1979, allowing Ayatollah Khomeini to gain control. </a:t>
            </a:r>
          </a:p>
          <a:p>
            <a:pPr eaLnBrk="1" hangingPunct="1"/>
            <a:r>
              <a:rPr lang="en-US" sz="2400" smtClean="0"/>
              <a:t>Protests shattered the Iranian oil sector. While the new regime resumed oil exports, it was inconsistent and at a lower volume, forcing up prices. Saudi Arabia and other OPEC nations increased production to offset the decline, and the overall loss in production was about 4%.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1979 Oil Crisis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widespread panic resulted, driving the price far higher than would be expected under normal circumstances. </a:t>
            </a:r>
          </a:p>
          <a:p>
            <a:pPr eaLnBrk="1" hangingPunct="1"/>
            <a:r>
              <a:rPr lang="en-US" smtClean="0"/>
              <a:t>In the US, the Carter administration instituted price controls.</a:t>
            </a:r>
          </a:p>
          <a:p>
            <a:pPr eaLnBrk="1" hangingPunct="1"/>
            <a:r>
              <a:rPr lang="en-US" smtClean="0"/>
              <a:t>Over the next 12 months the price of crude oil rose to $39.50 (its all time highest real price until early 2006).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A Cartel?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34369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Cartels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9600" y="1295400"/>
            <a:ext cx="4114800" cy="5257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i="1" smtClean="0"/>
              <a:t>   People of the same trade seldom meet together, even for merriment and diversion, but the conversation ends in a conspiracy against the public, or in some contrivance to raise prices.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849438" y="6110288"/>
            <a:ext cx="536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Adam Smith, The Wealth of Nations, 1776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regulate production and marketing</a:t>
            </a:r>
          </a:p>
          <a:p>
            <a:pPr eaLnBrk="1" hangingPunct="1"/>
            <a:r>
              <a:rPr lang="en-US" smtClean="0"/>
              <a:t>fix prices</a:t>
            </a:r>
          </a:p>
          <a:p>
            <a:pPr eaLnBrk="1" hangingPunct="1"/>
            <a:r>
              <a:rPr lang="en-US" smtClean="0"/>
              <a:t>limit supply </a:t>
            </a:r>
          </a:p>
          <a:p>
            <a:pPr eaLnBrk="1" hangingPunct="1"/>
            <a:r>
              <a:rPr lang="en-US" smtClean="0"/>
              <a:t>limit competition.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r="4256" b="3226"/>
          <a:stretch>
            <a:fillRect/>
          </a:stretch>
        </p:blipFill>
        <p:spPr bwMode="auto">
          <a:xfrm>
            <a:off x="4114800" y="32004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smtClean="0"/>
              <a:t>The Sherman Antitrust Act 1890 prohibited cartels in the United States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5" y="2590800"/>
            <a:ext cx="2124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48768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200400" y="2133600"/>
            <a:ext cx="4648200" cy="3505200"/>
            <a:chOff x="0" y="1920"/>
            <a:chExt cx="2448" cy="2036"/>
          </a:xfrm>
        </p:grpSpPr>
        <p:pic>
          <p:nvPicPr>
            <p:cNvPr id="819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3924"/>
            <a:stretch>
              <a:fillRect/>
            </a:stretch>
          </p:blipFill>
          <p:spPr bwMode="auto">
            <a:xfrm>
              <a:off x="0" y="1920"/>
              <a:ext cx="2448" cy="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968"/>
              <a:ext cx="1920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0" smtClean="0"/>
              <a:t>Price fixing</a:t>
            </a:r>
            <a:endParaRPr lang="en-US" sz="54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9604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OPEC is organized by sovereign states. </a:t>
            </a:r>
          </a:p>
          <a:p>
            <a:pPr lvl="1" eaLnBrk="1" hangingPunct="1"/>
            <a:r>
              <a:rPr lang="en-US" smtClean="0"/>
              <a:t>It cannot be held to antitrust enforcement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0"/>
            <a:ext cx="58674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1485"/>
          <a:stretch>
            <a:fillRect/>
          </a:stretch>
        </p:blipFill>
        <p:spPr bwMode="auto">
          <a:xfrm>
            <a:off x="1371600" y="914400"/>
            <a:ext cx="72390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038"/>
            <a:ext cx="8229600" cy="4525962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 Oil Production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 idx="1"/>
          </p:nvPr>
        </p:nvGraphicFramePr>
        <p:xfrm>
          <a:off x="266700" y="914400"/>
          <a:ext cx="8610600" cy="5334000"/>
        </p:xfrm>
        <a:graphic>
          <a:graphicData uri="http://schemas.openxmlformats.org/presentationml/2006/ole">
            <p:oleObj spid="_x0000_s11267" name="Chart" r:id="rId3" imgW="7277100" imgH="4572000" progId="Excel.Char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Antique glass design template">
  <a:themeElements>
    <a:clrScheme name="Antique glass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ntique glas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ntique 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Antique glass design template</Template>
  <TotalTime>125</TotalTime>
  <Words>345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Tahoma</vt:lpstr>
      <vt:lpstr>Arial</vt:lpstr>
      <vt:lpstr>Calibri</vt:lpstr>
      <vt:lpstr>Antique glass design template</vt:lpstr>
      <vt:lpstr>Microsoft Excel Chart</vt:lpstr>
      <vt:lpstr>OPEC</vt:lpstr>
      <vt:lpstr>What’s A Cartel?</vt:lpstr>
      <vt:lpstr>Cartels</vt:lpstr>
      <vt:lpstr>Cartels</vt:lpstr>
      <vt:lpstr>Slide 5</vt:lpstr>
      <vt:lpstr>Slide 6</vt:lpstr>
      <vt:lpstr>Slide 7</vt:lpstr>
      <vt:lpstr>Slide 8</vt:lpstr>
      <vt:lpstr>World Oil Production</vt:lpstr>
      <vt:lpstr>1973 Energy Crisis</vt:lpstr>
      <vt:lpstr>Immediate Economic Impact of 1973 Oil Embargo</vt:lpstr>
      <vt:lpstr>1979 Oil Crisis</vt:lpstr>
      <vt:lpstr>1979 Oil Crisis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OPEC</dc:title>
  <dc:creator>Rebekah Ellsworth</dc:creator>
  <cp:lastModifiedBy>Eisd</cp:lastModifiedBy>
  <cp:revision>6</cp:revision>
  <cp:lastPrinted>1601-01-01T00:00:00Z</cp:lastPrinted>
  <dcterms:created xsi:type="dcterms:W3CDTF">2006-09-25T21:55:46Z</dcterms:created>
  <dcterms:modified xsi:type="dcterms:W3CDTF">2016-04-25T19:59:33Z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TC010900151033</vt:lpwstr>
  </property>
</Properties>
</file>