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p:scale>
          <a:sx n="94" d="100"/>
          <a:sy n="94" d="100"/>
        </p:scale>
        <p:origin x="-129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C57BE-3EBD-4D81-B565-5C6F1FD08984}" type="doc">
      <dgm:prSet loTypeId="urn:microsoft.com/office/officeart/2005/8/layout/pyramid1" loCatId="pyramid" qsTypeId="urn:microsoft.com/office/officeart/2005/8/quickstyle/simple2" qsCatId="simple" csTypeId="urn:microsoft.com/office/officeart/2005/8/colors/colorful4" csCatId="colorful" phldr="1"/>
      <dgm:spPr/>
    </dgm:pt>
    <dgm:pt modelId="{8DA7D65A-7341-4071-BF20-9A2090E0573B}">
      <dgm:prSet phldrT="[Text]"/>
      <dgm:spPr/>
      <dgm:t>
        <a:bodyPr/>
        <a:lstStyle/>
        <a:p>
          <a:r>
            <a:rPr lang="en-US" u="sng" dirty="0" smtClean="0">
              <a:solidFill>
                <a:schemeClr val="bg1"/>
              </a:solidFill>
            </a:rPr>
            <a:t>The Pope: Head of All the Church. Was centered in Rome</a:t>
          </a:r>
          <a:endParaRPr lang="en-US" u="sng" dirty="0">
            <a:solidFill>
              <a:schemeClr val="bg1"/>
            </a:solidFill>
          </a:endParaRPr>
        </a:p>
      </dgm:t>
    </dgm:pt>
    <dgm:pt modelId="{DCB1DD98-B1C3-4C5D-962A-71DC6028D14B}" type="parTrans" cxnId="{E692BE1A-AE63-470A-9C9E-B7827D947D06}">
      <dgm:prSet/>
      <dgm:spPr/>
      <dgm:t>
        <a:bodyPr/>
        <a:lstStyle/>
        <a:p>
          <a:endParaRPr lang="en-US"/>
        </a:p>
      </dgm:t>
    </dgm:pt>
    <dgm:pt modelId="{D0B432A7-4467-471A-8948-B79D1020C524}" type="sibTrans" cxnId="{E692BE1A-AE63-470A-9C9E-B7827D947D06}">
      <dgm:prSet/>
      <dgm:spPr/>
      <dgm:t>
        <a:bodyPr/>
        <a:lstStyle/>
        <a:p>
          <a:endParaRPr lang="en-US"/>
        </a:p>
      </dgm:t>
    </dgm:pt>
    <dgm:pt modelId="{DCC877D4-BD24-4EBB-B987-EF7312D95982}">
      <dgm:prSet phldrT="[Text]"/>
      <dgm:spPr/>
      <dgm:t>
        <a:bodyPr/>
        <a:lstStyle/>
        <a:p>
          <a:r>
            <a:rPr lang="en-US" u="sng" dirty="0" smtClean="0">
              <a:solidFill>
                <a:schemeClr val="bg1"/>
              </a:solidFill>
            </a:rPr>
            <a:t>Arch Bishops and Cardinals</a:t>
          </a:r>
          <a:endParaRPr lang="en-US" u="sng" dirty="0">
            <a:solidFill>
              <a:schemeClr val="bg1"/>
            </a:solidFill>
          </a:endParaRPr>
        </a:p>
      </dgm:t>
    </dgm:pt>
    <dgm:pt modelId="{09870BBF-C431-40D6-B5EF-515F85A4E6A2}" type="parTrans" cxnId="{D9E6A307-7451-4F3A-8337-368EC02BD4FB}">
      <dgm:prSet/>
      <dgm:spPr/>
      <dgm:t>
        <a:bodyPr/>
        <a:lstStyle/>
        <a:p>
          <a:endParaRPr lang="en-US"/>
        </a:p>
      </dgm:t>
    </dgm:pt>
    <dgm:pt modelId="{BA45092D-3DA0-4244-B01D-53376F886ECF}" type="sibTrans" cxnId="{D9E6A307-7451-4F3A-8337-368EC02BD4FB}">
      <dgm:prSet/>
      <dgm:spPr/>
      <dgm:t>
        <a:bodyPr/>
        <a:lstStyle/>
        <a:p>
          <a:endParaRPr lang="en-US"/>
        </a:p>
      </dgm:t>
    </dgm:pt>
    <dgm:pt modelId="{B1345F6E-5AD6-4520-BA94-B6F290429BFF}">
      <dgm:prSet phldrT="[Text]"/>
      <dgm:spPr/>
      <dgm:t>
        <a:bodyPr/>
        <a:lstStyle/>
        <a:p>
          <a:r>
            <a:rPr lang="en-US" u="sng" dirty="0" smtClean="0">
              <a:solidFill>
                <a:schemeClr val="bg1"/>
              </a:solidFill>
            </a:rPr>
            <a:t>Bishops who ruled over a Diocese</a:t>
          </a:r>
        </a:p>
      </dgm:t>
    </dgm:pt>
    <dgm:pt modelId="{C957BF60-3EDE-47D2-8097-15ECB2233306}" type="parTrans" cxnId="{0AE806DD-B9FC-4CC3-BB92-EEB078D90CD4}">
      <dgm:prSet/>
      <dgm:spPr/>
      <dgm:t>
        <a:bodyPr/>
        <a:lstStyle/>
        <a:p>
          <a:endParaRPr lang="en-US"/>
        </a:p>
      </dgm:t>
    </dgm:pt>
    <dgm:pt modelId="{E0AEA36A-9B46-4FC3-853C-347495398F33}" type="sibTrans" cxnId="{0AE806DD-B9FC-4CC3-BB92-EEB078D90CD4}">
      <dgm:prSet/>
      <dgm:spPr/>
      <dgm:t>
        <a:bodyPr/>
        <a:lstStyle/>
        <a:p>
          <a:endParaRPr lang="en-US"/>
        </a:p>
      </dgm:t>
    </dgm:pt>
    <dgm:pt modelId="{0549B841-0688-44ED-B9EF-00D216BBCDA9}">
      <dgm:prSet phldrT="[Text]"/>
      <dgm:spPr/>
      <dgm:t>
        <a:bodyPr/>
        <a:lstStyle/>
        <a:p>
          <a:r>
            <a:rPr lang="en-US" u="sng" dirty="0" smtClean="0">
              <a:solidFill>
                <a:schemeClr val="bg1"/>
              </a:solidFill>
            </a:rPr>
            <a:t>Priests who ruled over a Parish</a:t>
          </a:r>
        </a:p>
      </dgm:t>
    </dgm:pt>
    <dgm:pt modelId="{31E2BBBC-F78E-434A-964B-0337F66BEE1D}" type="parTrans" cxnId="{03B01204-1EEE-403B-83F1-CD1059AE8AE8}">
      <dgm:prSet/>
      <dgm:spPr/>
      <dgm:t>
        <a:bodyPr/>
        <a:lstStyle/>
        <a:p>
          <a:endParaRPr lang="en-US"/>
        </a:p>
      </dgm:t>
    </dgm:pt>
    <dgm:pt modelId="{6D2A4EF4-D1BE-4639-96DC-62E88E1EF23A}" type="sibTrans" cxnId="{03B01204-1EEE-403B-83F1-CD1059AE8AE8}">
      <dgm:prSet/>
      <dgm:spPr/>
      <dgm:t>
        <a:bodyPr/>
        <a:lstStyle/>
        <a:p>
          <a:endParaRPr lang="en-US"/>
        </a:p>
      </dgm:t>
    </dgm:pt>
    <dgm:pt modelId="{A9681D37-2390-4EF2-9B44-F9AB1186A2DE}" type="pres">
      <dgm:prSet presAssocID="{6E0C57BE-3EBD-4D81-B565-5C6F1FD08984}" presName="Name0" presStyleCnt="0">
        <dgm:presLayoutVars>
          <dgm:dir/>
          <dgm:animLvl val="lvl"/>
          <dgm:resizeHandles val="exact"/>
        </dgm:presLayoutVars>
      </dgm:prSet>
      <dgm:spPr/>
    </dgm:pt>
    <dgm:pt modelId="{33A4B319-E2EF-4BB7-93D9-8CE47A7F15DB}" type="pres">
      <dgm:prSet presAssocID="{8DA7D65A-7341-4071-BF20-9A2090E0573B}" presName="Name8" presStyleCnt="0"/>
      <dgm:spPr/>
    </dgm:pt>
    <dgm:pt modelId="{B5B9A7B3-B4F4-497D-9340-AAA66A8BCB33}" type="pres">
      <dgm:prSet presAssocID="{8DA7D65A-7341-4071-BF20-9A2090E0573B}" presName="level" presStyleLbl="node1" presStyleIdx="0" presStyleCnt="4">
        <dgm:presLayoutVars>
          <dgm:chMax val="1"/>
          <dgm:bulletEnabled val="1"/>
        </dgm:presLayoutVars>
      </dgm:prSet>
      <dgm:spPr/>
      <dgm:t>
        <a:bodyPr/>
        <a:lstStyle/>
        <a:p>
          <a:endParaRPr lang="en-US"/>
        </a:p>
      </dgm:t>
    </dgm:pt>
    <dgm:pt modelId="{7329A1EA-789F-42A3-99A6-9039CE642CD5}" type="pres">
      <dgm:prSet presAssocID="{8DA7D65A-7341-4071-BF20-9A2090E0573B}" presName="levelTx" presStyleLbl="revTx" presStyleIdx="0" presStyleCnt="0">
        <dgm:presLayoutVars>
          <dgm:chMax val="1"/>
          <dgm:bulletEnabled val="1"/>
        </dgm:presLayoutVars>
      </dgm:prSet>
      <dgm:spPr/>
      <dgm:t>
        <a:bodyPr/>
        <a:lstStyle/>
        <a:p>
          <a:endParaRPr lang="en-US"/>
        </a:p>
      </dgm:t>
    </dgm:pt>
    <dgm:pt modelId="{A0A9EEEA-6BA7-4DD5-9B77-C826E6826D9C}" type="pres">
      <dgm:prSet presAssocID="{DCC877D4-BD24-4EBB-B987-EF7312D95982}" presName="Name8" presStyleCnt="0"/>
      <dgm:spPr/>
    </dgm:pt>
    <dgm:pt modelId="{7203D603-D52C-4FF4-9B85-14BDC5A5E3E7}" type="pres">
      <dgm:prSet presAssocID="{DCC877D4-BD24-4EBB-B987-EF7312D95982}" presName="level" presStyleLbl="node1" presStyleIdx="1" presStyleCnt="4">
        <dgm:presLayoutVars>
          <dgm:chMax val="1"/>
          <dgm:bulletEnabled val="1"/>
        </dgm:presLayoutVars>
      </dgm:prSet>
      <dgm:spPr/>
      <dgm:t>
        <a:bodyPr/>
        <a:lstStyle/>
        <a:p>
          <a:endParaRPr lang="en-US"/>
        </a:p>
      </dgm:t>
    </dgm:pt>
    <dgm:pt modelId="{B7AEF88E-28E2-4F6C-A688-CF627E07DBCB}" type="pres">
      <dgm:prSet presAssocID="{DCC877D4-BD24-4EBB-B987-EF7312D95982}" presName="levelTx" presStyleLbl="revTx" presStyleIdx="0" presStyleCnt="0">
        <dgm:presLayoutVars>
          <dgm:chMax val="1"/>
          <dgm:bulletEnabled val="1"/>
        </dgm:presLayoutVars>
      </dgm:prSet>
      <dgm:spPr/>
      <dgm:t>
        <a:bodyPr/>
        <a:lstStyle/>
        <a:p>
          <a:endParaRPr lang="en-US"/>
        </a:p>
      </dgm:t>
    </dgm:pt>
    <dgm:pt modelId="{E77A22D2-406C-41C9-8668-6494B8B2DC98}" type="pres">
      <dgm:prSet presAssocID="{B1345F6E-5AD6-4520-BA94-B6F290429BFF}" presName="Name8" presStyleCnt="0"/>
      <dgm:spPr/>
    </dgm:pt>
    <dgm:pt modelId="{ADA74EC3-F5CA-4264-B8E8-1A1DD482673C}" type="pres">
      <dgm:prSet presAssocID="{B1345F6E-5AD6-4520-BA94-B6F290429BFF}" presName="level" presStyleLbl="node1" presStyleIdx="2" presStyleCnt="4">
        <dgm:presLayoutVars>
          <dgm:chMax val="1"/>
          <dgm:bulletEnabled val="1"/>
        </dgm:presLayoutVars>
      </dgm:prSet>
      <dgm:spPr/>
      <dgm:t>
        <a:bodyPr/>
        <a:lstStyle/>
        <a:p>
          <a:endParaRPr lang="en-US"/>
        </a:p>
      </dgm:t>
    </dgm:pt>
    <dgm:pt modelId="{003D0B7B-33D3-4CF0-AEC0-6B6FEC6567B2}" type="pres">
      <dgm:prSet presAssocID="{B1345F6E-5AD6-4520-BA94-B6F290429BFF}" presName="levelTx" presStyleLbl="revTx" presStyleIdx="0" presStyleCnt="0">
        <dgm:presLayoutVars>
          <dgm:chMax val="1"/>
          <dgm:bulletEnabled val="1"/>
        </dgm:presLayoutVars>
      </dgm:prSet>
      <dgm:spPr/>
      <dgm:t>
        <a:bodyPr/>
        <a:lstStyle/>
        <a:p>
          <a:endParaRPr lang="en-US"/>
        </a:p>
      </dgm:t>
    </dgm:pt>
    <dgm:pt modelId="{1BED06D7-4A77-4C75-803E-B0A42AE15653}" type="pres">
      <dgm:prSet presAssocID="{0549B841-0688-44ED-B9EF-00D216BBCDA9}" presName="Name8" presStyleCnt="0"/>
      <dgm:spPr/>
    </dgm:pt>
    <dgm:pt modelId="{47BDB67E-2AF2-429E-AE3C-A33DF1DAF864}" type="pres">
      <dgm:prSet presAssocID="{0549B841-0688-44ED-B9EF-00D216BBCDA9}" presName="level" presStyleLbl="node1" presStyleIdx="3" presStyleCnt="4">
        <dgm:presLayoutVars>
          <dgm:chMax val="1"/>
          <dgm:bulletEnabled val="1"/>
        </dgm:presLayoutVars>
      </dgm:prSet>
      <dgm:spPr/>
      <dgm:t>
        <a:bodyPr/>
        <a:lstStyle/>
        <a:p>
          <a:endParaRPr lang="en-US"/>
        </a:p>
      </dgm:t>
    </dgm:pt>
    <dgm:pt modelId="{59DC64BE-D8ED-432C-81D6-F73DF6731106}" type="pres">
      <dgm:prSet presAssocID="{0549B841-0688-44ED-B9EF-00D216BBCDA9}" presName="levelTx" presStyleLbl="revTx" presStyleIdx="0" presStyleCnt="0">
        <dgm:presLayoutVars>
          <dgm:chMax val="1"/>
          <dgm:bulletEnabled val="1"/>
        </dgm:presLayoutVars>
      </dgm:prSet>
      <dgm:spPr/>
      <dgm:t>
        <a:bodyPr/>
        <a:lstStyle/>
        <a:p>
          <a:endParaRPr lang="en-US"/>
        </a:p>
      </dgm:t>
    </dgm:pt>
  </dgm:ptLst>
  <dgm:cxnLst>
    <dgm:cxn modelId="{A7ACA09A-787C-4B1A-B098-A9EAD0D5D1F9}" type="presOf" srcId="{6E0C57BE-3EBD-4D81-B565-5C6F1FD08984}" destId="{A9681D37-2390-4EF2-9B44-F9AB1186A2DE}" srcOrd="0" destOrd="0" presId="urn:microsoft.com/office/officeart/2005/8/layout/pyramid1"/>
    <dgm:cxn modelId="{03B01204-1EEE-403B-83F1-CD1059AE8AE8}" srcId="{6E0C57BE-3EBD-4D81-B565-5C6F1FD08984}" destId="{0549B841-0688-44ED-B9EF-00D216BBCDA9}" srcOrd="3" destOrd="0" parTransId="{31E2BBBC-F78E-434A-964B-0337F66BEE1D}" sibTransId="{6D2A4EF4-D1BE-4639-96DC-62E88E1EF23A}"/>
    <dgm:cxn modelId="{7B21E544-A3E1-4809-A87C-30BA5D374E2C}" type="presOf" srcId="{DCC877D4-BD24-4EBB-B987-EF7312D95982}" destId="{7203D603-D52C-4FF4-9B85-14BDC5A5E3E7}" srcOrd="0" destOrd="0" presId="urn:microsoft.com/office/officeart/2005/8/layout/pyramid1"/>
    <dgm:cxn modelId="{5B77616B-08AE-4A22-8A61-B228E9D87D70}" type="presOf" srcId="{8DA7D65A-7341-4071-BF20-9A2090E0573B}" destId="{B5B9A7B3-B4F4-497D-9340-AAA66A8BCB33}" srcOrd="0" destOrd="0" presId="urn:microsoft.com/office/officeart/2005/8/layout/pyramid1"/>
    <dgm:cxn modelId="{F26A92E2-361F-48D2-B3D7-3BAE5DAAC652}" type="presOf" srcId="{0549B841-0688-44ED-B9EF-00D216BBCDA9}" destId="{59DC64BE-D8ED-432C-81D6-F73DF6731106}" srcOrd="1" destOrd="0" presId="urn:microsoft.com/office/officeart/2005/8/layout/pyramid1"/>
    <dgm:cxn modelId="{4FA223F2-4074-43EA-8DB1-969B8DAA405D}" type="presOf" srcId="{0549B841-0688-44ED-B9EF-00D216BBCDA9}" destId="{47BDB67E-2AF2-429E-AE3C-A33DF1DAF864}" srcOrd="0" destOrd="0" presId="urn:microsoft.com/office/officeart/2005/8/layout/pyramid1"/>
    <dgm:cxn modelId="{69C5E5E4-F7CF-4E83-B760-AB89ADBDE871}" type="presOf" srcId="{DCC877D4-BD24-4EBB-B987-EF7312D95982}" destId="{B7AEF88E-28E2-4F6C-A688-CF627E07DBCB}" srcOrd="1" destOrd="0" presId="urn:microsoft.com/office/officeart/2005/8/layout/pyramid1"/>
    <dgm:cxn modelId="{59383A6E-ADB9-43E8-AB15-9BA092F24C6F}" type="presOf" srcId="{B1345F6E-5AD6-4520-BA94-B6F290429BFF}" destId="{003D0B7B-33D3-4CF0-AEC0-6B6FEC6567B2}" srcOrd="1" destOrd="0" presId="urn:microsoft.com/office/officeart/2005/8/layout/pyramid1"/>
    <dgm:cxn modelId="{E692BE1A-AE63-470A-9C9E-B7827D947D06}" srcId="{6E0C57BE-3EBD-4D81-B565-5C6F1FD08984}" destId="{8DA7D65A-7341-4071-BF20-9A2090E0573B}" srcOrd="0" destOrd="0" parTransId="{DCB1DD98-B1C3-4C5D-962A-71DC6028D14B}" sibTransId="{D0B432A7-4467-471A-8948-B79D1020C524}"/>
    <dgm:cxn modelId="{0AE806DD-B9FC-4CC3-BB92-EEB078D90CD4}" srcId="{6E0C57BE-3EBD-4D81-B565-5C6F1FD08984}" destId="{B1345F6E-5AD6-4520-BA94-B6F290429BFF}" srcOrd="2" destOrd="0" parTransId="{C957BF60-3EDE-47D2-8097-15ECB2233306}" sibTransId="{E0AEA36A-9B46-4FC3-853C-347495398F33}"/>
    <dgm:cxn modelId="{FE2FAF9B-8FDA-46B6-9728-687055DE8422}" type="presOf" srcId="{B1345F6E-5AD6-4520-BA94-B6F290429BFF}" destId="{ADA74EC3-F5CA-4264-B8E8-1A1DD482673C}" srcOrd="0" destOrd="0" presId="urn:microsoft.com/office/officeart/2005/8/layout/pyramid1"/>
    <dgm:cxn modelId="{D9E6A307-7451-4F3A-8337-368EC02BD4FB}" srcId="{6E0C57BE-3EBD-4D81-B565-5C6F1FD08984}" destId="{DCC877D4-BD24-4EBB-B987-EF7312D95982}" srcOrd="1" destOrd="0" parTransId="{09870BBF-C431-40D6-B5EF-515F85A4E6A2}" sibTransId="{BA45092D-3DA0-4244-B01D-53376F886ECF}"/>
    <dgm:cxn modelId="{69029C65-9259-41C9-BB72-3A7ED61CA0B1}" type="presOf" srcId="{8DA7D65A-7341-4071-BF20-9A2090E0573B}" destId="{7329A1EA-789F-42A3-99A6-9039CE642CD5}" srcOrd="1" destOrd="0" presId="urn:microsoft.com/office/officeart/2005/8/layout/pyramid1"/>
    <dgm:cxn modelId="{A9D4DB7D-3037-49A0-92BF-287B862BAF75}" type="presParOf" srcId="{A9681D37-2390-4EF2-9B44-F9AB1186A2DE}" destId="{33A4B319-E2EF-4BB7-93D9-8CE47A7F15DB}" srcOrd="0" destOrd="0" presId="urn:microsoft.com/office/officeart/2005/8/layout/pyramid1"/>
    <dgm:cxn modelId="{A1BC67B2-E9A9-4547-9C80-CE5F3DF02CA9}" type="presParOf" srcId="{33A4B319-E2EF-4BB7-93D9-8CE47A7F15DB}" destId="{B5B9A7B3-B4F4-497D-9340-AAA66A8BCB33}" srcOrd="0" destOrd="0" presId="urn:microsoft.com/office/officeart/2005/8/layout/pyramid1"/>
    <dgm:cxn modelId="{6077153B-BAFD-4051-A2CD-AC4793AFA77E}" type="presParOf" srcId="{33A4B319-E2EF-4BB7-93D9-8CE47A7F15DB}" destId="{7329A1EA-789F-42A3-99A6-9039CE642CD5}" srcOrd="1" destOrd="0" presId="urn:microsoft.com/office/officeart/2005/8/layout/pyramid1"/>
    <dgm:cxn modelId="{DF06B669-B4E1-4D61-A100-FA25C0068970}" type="presParOf" srcId="{A9681D37-2390-4EF2-9B44-F9AB1186A2DE}" destId="{A0A9EEEA-6BA7-4DD5-9B77-C826E6826D9C}" srcOrd="1" destOrd="0" presId="urn:microsoft.com/office/officeart/2005/8/layout/pyramid1"/>
    <dgm:cxn modelId="{876ACC5E-CE81-4FF9-9304-762D9C11887D}" type="presParOf" srcId="{A0A9EEEA-6BA7-4DD5-9B77-C826E6826D9C}" destId="{7203D603-D52C-4FF4-9B85-14BDC5A5E3E7}" srcOrd="0" destOrd="0" presId="urn:microsoft.com/office/officeart/2005/8/layout/pyramid1"/>
    <dgm:cxn modelId="{ED85F19A-67B6-466F-8C77-0FB7DB2A8A73}" type="presParOf" srcId="{A0A9EEEA-6BA7-4DD5-9B77-C826E6826D9C}" destId="{B7AEF88E-28E2-4F6C-A688-CF627E07DBCB}" srcOrd="1" destOrd="0" presId="urn:microsoft.com/office/officeart/2005/8/layout/pyramid1"/>
    <dgm:cxn modelId="{633A0C56-A291-4367-8A65-5271056DE8C9}" type="presParOf" srcId="{A9681D37-2390-4EF2-9B44-F9AB1186A2DE}" destId="{E77A22D2-406C-41C9-8668-6494B8B2DC98}" srcOrd="2" destOrd="0" presId="urn:microsoft.com/office/officeart/2005/8/layout/pyramid1"/>
    <dgm:cxn modelId="{C6E8BBB6-AECA-48D7-B129-EE49E0068B67}" type="presParOf" srcId="{E77A22D2-406C-41C9-8668-6494B8B2DC98}" destId="{ADA74EC3-F5CA-4264-B8E8-1A1DD482673C}" srcOrd="0" destOrd="0" presId="urn:microsoft.com/office/officeart/2005/8/layout/pyramid1"/>
    <dgm:cxn modelId="{4B66698A-44C7-4B9C-B5A8-45D0B8618F1B}" type="presParOf" srcId="{E77A22D2-406C-41C9-8668-6494B8B2DC98}" destId="{003D0B7B-33D3-4CF0-AEC0-6B6FEC6567B2}" srcOrd="1" destOrd="0" presId="urn:microsoft.com/office/officeart/2005/8/layout/pyramid1"/>
    <dgm:cxn modelId="{A3D7D6B8-0545-4461-861D-6F7F06C26B82}" type="presParOf" srcId="{A9681D37-2390-4EF2-9B44-F9AB1186A2DE}" destId="{1BED06D7-4A77-4C75-803E-B0A42AE15653}" srcOrd="3" destOrd="0" presId="urn:microsoft.com/office/officeart/2005/8/layout/pyramid1"/>
    <dgm:cxn modelId="{38526069-BDFF-4CA6-9518-070C3F15DD72}" type="presParOf" srcId="{1BED06D7-4A77-4C75-803E-B0A42AE15653}" destId="{47BDB67E-2AF2-429E-AE3C-A33DF1DAF864}" srcOrd="0" destOrd="0" presId="urn:microsoft.com/office/officeart/2005/8/layout/pyramid1"/>
    <dgm:cxn modelId="{BEF2C8CC-EA7C-4B2B-ACE4-683A6F69FA4C}" type="presParOf" srcId="{1BED06D7-4A77-4C75-803E-B0A42AE15653}" destId="{59DC64BE-D8ED-432C-81D6-F73DF673110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9A7B3-B4F4-497D-9340-AAA66A8BCB33}">
      <dsp:nvSpPr>
        <dsp:cNvPr id="0" name=""/>
        <dsp:cNvSpPr/>
      </dsp:nvSpPr>
      <dsp:spPr>
        <a:xfrm>
          <a:off x="2857500" y="0"/>
          <a:ext cx="1905000" cy="1371600"/>
        </a:xfrm>
        <a:prstGeom prst="trapezoid">
          <a:avLst>
            <a:gd name="adj" fmla="val 69444"/>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rPr>
            <a:t>The Pope: Head of All the Church. Was centered in Rome</a:t>
          </a:r>
          <a:endParaRPr lang="en-US" sz="2000" u="sng" kern="1200" dirty="0">
            <a:solidFill>
              <a:schemeClr val="bg1"/>
            </a:solidFill>
          </a:endParaRPr>
        </a:p>
      </dsp:txBody>
      <dsp:txXfrm>
        <a:off x="2857500" y="0"/>
        <a:ext cx="1905000" cy="1371600"/>
      </dsp:txXfrm>
    </dsp:sp>
    <dsp:sp modelId="{7203D603-D52C-4FF4-9B85-14BDC5A5E3E7}">
      <dsp:nvSpPr>
        <dsp:cNvPr id="0" name=""/>
        <dsp:cNvSpPr/>
      </dsp:nvSpPr>
      <dsp:spPr>
        <a:xfrm>
          <a:off x="1905000" y="1371600"/>
          <a:ext cx="3810000" cy="1371600"/>
        </a:xfrm>
        <a:prstGeom prst="trapezoid">
          <a:avLst>
            <a:gd name="adj" fmla="val 69444"/>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rPr>
            <a:t>Arch Bishops and Cardinals</a:t>
          </a:r>
          <a:endParaRPr lang="en-US" sz="2000" u="sng" kern="1200" dirty="0">
            <a:solidFill>
              <a:schemeClr val="bg1"/>
            </a:solidFill>
          </a:endParaRPr>
        </a:p>
      </dsp:txBody>
      <dsp:txXfrm>
        <a:off x="2571750" y="1371600"/>
        <a:ext cx="2476500" cy="1371600"/>
      </dsp:txXfrm>
    </dsp:sp>
    <dsp:sp modelId="{ADA74EC3-F5CA-4264-B8E8-1A1DD482673C}">
      <dsp:nvSpPr>
        <dsp:cNvPr id="0" name=""/>
        <dsp:cNvSpPr/>
      </dsp:nvSpPr>
      <dsp:spPr>
        <a:xfrm>
          <a:off x="952499" y="2743200"/>
          <a:ext cx="5715000" cy="1371600"/>
        </a:xfrm>
        <a:prstGeom prst="trapezoid">
          <a:avLst>
            <a:gd name="adj" fmla="val 69444"/>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rPr>
            <a:t>Bishops who ruled over a Diocese</a:t>
          </a:r>
        </a:p>
      </dsp:txBody>
      <dsp:txXfrm>
        <a:off x="1952624" y="2743200"/>
        <a:ext cx="3714750" cy="1371600"/>
      </dsp:txXfrm>
    </dsp:sp>
    <dsp:sp modelId="{47BDB67E-2AF2-429E-AE3C-A33DF1DAF864}">
      <dsp:nvSpPr>
        <dsp:cNvPr id="0" name=""/>
        <dsp:cNvSpPr/>
      </dsp:nvSpPr>
      <dsp:spPr>
        <a:xfrm>
          <a:off x="0" y="4114800"/>
          <a:ext cx="7620000" cy="1371600"/>
        </a:xfrm>
        <a:prstGeom prst="trapezoid">
          <a:avLst>
            <a:gd name="adj" fmla="val 69444"/>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rPr>
            <a:t>Priests who ruled over a Parish</a:t>
          </a:r>
        </a:p>
      </dsp:txBody>
      <dsp:txXfrm>
        <a:off x="1333499" y="4114800"/>
        <a:ext cx="4953000" cy="1371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D0A86-2CDD-4E26-935D-3293692DD0C0}"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11594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D0A86-2CDD-4E26-935D-3293692DD0C0}"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83454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D0A86-2CDD-4E26-935D-3293692DD0C0}"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224537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D0A86-2CDD-4E26-935D-3293692DD0C0}"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96327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D0A86-2CDD-4E26-935D-3293692DD0C0}"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328744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D0A86-2CDD-4E26-935D-3293692DD0C0}"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133265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D0A86-2CDD-4E26-935D-3293692DD0C0}"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150463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D0A86-2CDD-4E26-935D-3293692DD0C0}"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205671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D0A86-2CDD-4E26-935D-3293692DD0C0}"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55542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D0A86-2CDD-4E26-935D-3293692DD0C0}"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21584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D0A86-2CDD-4E26-935D-3293692DD0C0}"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BB8A6-D2B4-4789-91C2-8084A4D716BF}" type="slidenum">
              <a:rPr lang="en-US" smtClean="0"/>
              <a:t>‹#›</a:t>
            </a:fld>
            <a:endParaRPr lang="en-US"/>
          </a:p>
        </p:txBody>
      </p:sp>
    </p:spTree>
    <p:extLst>
      <p:ext uri="{BB962C8B-B14F-4D97-AF65-F5344CB8AC3E}">
        <p14:creationId xmlns:p14="http://schemas.microsoft.com/office/powerpoint/2010/main" val="138037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D0A86-2CDD-4E26-935D-3293692DD0C0}" type="datetimeFigureOut">
              <a:rPr lang="en-US" smtClean="0"/>
              <a:t>11/26/2017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B8A6-D2B4-4789-91C2-8084A4D716BF}" type="slidenum">
              <a:rPr lang="en-US" smtClean="0"/>
              <a:t>‹#›</a:t>
            </a:fld>
            <a:endParaRPr lang="en-US"/>
          </a:p>
        </p:txBody>
      </p:sp>
    </p:spTree>
    <p:extLst>
      <p:ext uri="{BB962C8B-B14F-4D97-AF65-F5344CB8AC3E}">
        <p14:creationId xmlns:p14="http://schemas.microsoft.com/office/powerpoint/2010/main" val="225887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1/11/Investiturewoodcut.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685800" y="1524000"/>
            <a:ext cx="7772400" cy="1470025"/>
          </a:xfrm>
        </p:spPr>
        <p:txBody>
          <a:bodyPr/>
          <a:lstStyle/>
          <a:p>
            <a:endParaRPr lang="en-US" dirty="0" smtClean="0"/>
          </a:p>
        </p:txBody>
      </p:sp>
      <p:sp>
        <p:nvSpPr>
          <p:cNvPr id="3" name="Subtitle 2"/>
          <p:cNvSpPr>
            <a:spLocks noGrp="1"/>
          </p:cNvSpPr>
          <p:nvPr>
            <p:ph type="subTitle" idx="1"/>
          </p:nvPr>
        </p:nvSpPr>
        <p:spPr>
          <a:xfrm>
            <a:off x="1371600" y="2133600"/>
            <a:ext cx="6400800" cy="1752600"/>
          </a:xfrm>
        </p:spPr>
        <p:txBody>
          <a:bodyPr rtlCol="0">
            <a:noAutofit/>
          </a:bodyPr>
          <a:lstStyle/>
          <a:p>
            <a:pPr fontAlgn="auto">
              <a:spcAft>
                <a:spcPts val="0"/>
              </a:spcAft>
              <a:buFont typeface="Arial" pitchFamily="34" charset="0"/>
              <a:buNone/>
              <a:defRPr/>
            </a:pPr>
            <a:r>
              <a:rPr lang="en-US" sz="7200" b="1" dirty="0" smtClean="0"/>
              <a:t>The Medieval Church</a:t>
            </a:r>
            <a:endParaRPr lang="en-US" sz="7200" b="1" dirty="0"/>
          </a:p>
        </p:txBody>
      </p:sp>
    </p:spTree>
    <p:extLst>
      <p:ext uri="{BB962C8B-B14F-4D97-AF65-F5344CB8AC3E}">
        <p14:creationId xmlns:p14="http://schemas.microsoft.com/office/powerpoint/2010/main" val="56764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Benedictine Rules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u="sng" dirty="0" smtClean="0"/>
              <a:t>St. Benedict called for Monks to live in poverty.</a:t>
            </a:r>
          </a:p>
          <a:p>
            <a:pPr fontAlgn="auto">
              <a:spcAft>
                <a:spcPts val="0"/>
              </a:spcAft>
              <a:buFont typeface="Arial" pitchFamily="34" charset="0"/>
              <a:buChar char="•"/>
              <a:defRPr/>
            </a:pPr>
            <a:r>
              <a:rPr lang="en-US" u="sng" dirty="0" smtClean="0"/>
              <a:t>They were to study, do labor, and obey the abbot, or head of the monastery.</a:t>
            </a:r>
          </a:p>
          <a:p>
            <a:pPr fontAlgn="auto">
              <a:spcAft>
                <a:spcPts val="0"/>
              </a:spcAft>
              <a:buFont typeface="Arial" pitchFamily="34" charset="0"/>
              <a:buChar char="•"/>
              <a:defRPr/>
            </a:pPr>
            <a:r>
              <a:rPr lang="en-US" u="sng" dirty="0" smtClean="0"/>
              <a:t>They had to pray often, work hard, talk as little as possible, and give up all of their private property to the Monastery</a:t>
            </a:r>
            <a:r>
              <a:rPr lang="en-US" dirty="0" smtClean="0"/>
              <a:t>.</a:t>
            </a:r>
          </a:p>
          <a:p>
            <a:pPr fontAlgn="auto">
              <a:spcAft>
                <a:spcPts val="0"/>
              </a:spcAft>
              <a:buFont typeface="Arial" pitchFamily="34" charset="0"/>
              <a:buChar char="•"/>
              <a:defRPr/>
            </a:pPr>
            <a:r>
              <a:rPr lang="en-US" dirty="0" smtClean="0"/>
              <a:t>His ideal was for monks to no longer be isolated, but to live in communities where they could perform more good.</a:t>
            </a:r>
            <a:endParaRPr lang="en-US" dirty="0"/>
          </a:p>
        </p:txBody>
      </p:sp>
    </p:spTree>
    <p:extLst>
      <p:ext uri="{BB962C8B-B14F-4D97-AF65-F5344CB8AC3E}">
        <p14:creationId xmlns:p14="http://schemas.microsoft.com/office/powerpoint/2010/main" val="219460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What about Women?</a:t>
            </a:r>
          </a:p>
        </p:txBody>
      </p:sp>
      <p:sp>
        <p:nvSpPr>
          <p:cNvPr id="3" name="TextBox 2"/>
          <p:cNvSpPr txBox="1">
            <a:spLocks noChangeArrowheads="1"/>
          </p:cNvSpPr>
          <p:nvPr/>
        </p:nvSpPr>
        <p:spPr bwMode="auto">
          <a:xfrm>
            <a:off x="228600" y="838200"/>
            <a:ext cx="5638800" cy="5632450"/>
          </a:xfrm>
          <a:prstGeom prst="rect">
            <a:avLst/>
          </a:prstGeom>
          <a:noFill/>
          <a:ln w="9525">
            <a:noFill/>
            <a:miter lim="800000"/>
            <a:headEnd/>
            <a:tailEnd/>
          </a:ln>
        </p:spPr>
        <p:txBody>
          <a:bodyPr>
            <a:spAutoFit/>
          </a:bodyPr>
          <a:lstStyle/>
          <a:p>
            <a:r>
              <a:rPr lang="en-US" sz="2400" u="sng">
                <a:latin typeface="Comic Sans MS" pitchFamily="66" charset="0"/>
              </a:rPr>
              <a:t>Women could also dedicate their lives to the church and its spiritual mission.</a:t>
            </a:r>
          </a:p>
          <a:p>
            <a:endParaRPr lang="en-US" sz="2400" u="sng">
              <a:latin typeface="Comic Sans MS" pitchFamily="66" charset="0"/>
            </a:endParaRPr>
          </a:p>
          <a:p>
            <a:r>
              <a:rPr lang="en-US" sz="2400" u="sng">
                <a:latin typeface="Comic Sans MS" pitchFamily="66" charset="0"/>
              </a:rPr>
              <a:t>Women who dedicated their lives to the church were known as Nuns.</a:t>
            </a:r>
          </a:p>
          <a:p>
            <a:endParaRPr lang="en-US" sz="2400">
              <a:latin typeface="Comic Sans MS" pitchFamily="66" charset="0"/>
            </a:endParaRPr>
          </a:p>
          <a:p>
            <a:r>
              <a:rPr lang="en-US" sz="2400" u="sng">
                <a:latin typeface="Comic Sans MS" pitchFamily="66" charset="0"/>
              </a:rPr>
              <a:t>Nuns lived in convents which were headed by an Abbess.</a:t>
            </a:r>
          </a:p>
          <a:p>
            <a:endParaRPr lang="en-US" sz="2400">
              <a:latin typeface="Comic Sans MS" pitchFamily="66" charset="0"/>
            </a:endParaRPr>
          </a:p>
          <a:p>
            <a:r>
              <a:rPr lang="en-US" sz="2400">
                <a:latin typeface="Comic Sans MS" pitchFamily="66" charset="0"/>
              </a:rPr>
              <a:t>Convents offered women opportunities they would not have if they stayed home and became wives and mothers.  In convents women could get an education and be involved in a community.</a:t>
            </a:r>
          </a:p>
        </p:txBody>
      </p:sp>
      <p:pic>
        <p:nvPicPr>
          <p:cNvPr id="36866" name="Picture 2" descr="http://www.englishare.net/literature/guinevere-nun.jpg"/>
          <p:cNvPicPr>
            <a:picLocks noChangeAspect="1" noChangeArrowheads="1"/>
          </p:cNvPicPr>
          <p:nvPr/>
        </p:nvPicPr>
        <p:blipFill>
          <a:blip r:embed="rId2" cstate="print"/>
          <a:srcRect l="4433" t="1479" r="6924" b="2403"/>
          <a:stretch>
            <a:fillRect/>
          </a:stretch>
        </p:blipFill>
        <p:spPr bwMode="auto">
          <a:xfrm>
            <a:off x="5867400" y="990600"/>
            <a:ext cx="3048000" cy="4953000"/>
          </a:xfrm>
          <a:prstGeom prst="rect">
            <a:avLst/>
          </a:prstGeom>
          <a:noFill/>
          <a:ln w="9525">
            <a:noFill/>
            <a:miter lim="800000"/>
            <a:headEnd/>
            <a:tailEnd/>
          </a:ln>
        </p:spPr>
      </p:pic>
    </p:spTree>
    <p:extLst>
      <p:ext uri="{BB962C8B-B14F-4D97-AF65-F5344CB8AC3E}">
        <p14:creationId xmlns:p14="http://schemas.microsoft.com/office/powerpoint/2010/main" val="334987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p:cTn id="12" dur="1000" fill="hold"/>
                                        <p:tgtEl>
                                          <p:spTgt spid="36866"/>
                                        </p:tgtEl>
                                        <p:attrNameLst>
                                          <p:attrName>ppt_w</p:attrName>
                                        </p:attrNameLst>
                                      </p:cBhvr>
                                      <p:tavLst>
                                        <p:tav tm="0">
                                          <p:val>
                                            <p:strVal val="#ppt_w*0.70"/>
                                          </p:val>
                                        </p:tav>
                                        <p:tav tm="100000">
                                          <p:val>
                                            <p:strVal val="#ppt_w"/>
                                          </p:val>
                                        </p:tav>
                                      </p:tavLst>
                                    </p:anim>
                                    <p:anim calcmode="lin" valueType="num">
                                      <p:cBhvr>
                                        <p:cTn id="13" dur="1000" fill="hold"/>
                                        <p:tgtEl>
                                          <p:spTgt spid="36866"/>
                                        </p:tgtEl>
                                        <p:attrNameLst>
                                          <p:attrName>ppt_h</p:attrName>
                                        </p:attrNameLst>
                                      </p:cBhvr>
                                      <p:tavLst>
                                        <p:tav tm="0">
                                          <p:val>
                                            <p:strVal val="#ppt_h"/>
                                          </p:val>
                                        </p:tav>
                                        <p:tav tm="100000">
                                          <p:val>
                                            <p:strVal val="#ppt_h"/>
                                          </p:val>
                                        </p:tav>
                                      </p:tavLst>
                                    </p:anim>
                                    <p:animEffect transition="in" filter="fade">
                                      <p:cBhvr>
                                        <p:cTn id="14" dur="1000"/>
                                        <p:tgtEl>
                                          <p:spTgt spid="3686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Conflict with the Pope</a:t>
            </a:r>
          </a:p>
        </p:txBody>
      </p:sp>
      <p:sp>
        <p:nvSpPr>
          <p:cNvPr id="3" name="Content Placeholder 2"/>
          <p:cNvSpPr>
            <a:spLocks noGrp="1"/>
          </p:cNvSpPr>
          <p:nvPr>
            <p:ph idx="1"/>
          </p:nvPr>
        </p:nvSpPr>
        <p:spPr>
          <a:xfrm>
            <a:off x="228600" y="1295400"/>
            <a:ext cx="5791200" cy="5029200"/>
          </a:xfrm>
        </p:spPr>
        <p:txBody>
          <a:bodyPr>
            <a:normAutofit/>
          </a:bodyPr>
          <a:lstStyle/>
          <a:p>
            <a:pPr>
              <a:lnSpc>
                <a:spcPct val="90000"/>
              </a:lnSpc>
            </a:pPr>
            <a:r>
              <a:rPr lang="en-US" u="sng" smtClean="0"/>
              <a:t>John also got into a conflict with Pope Innocent III over the selection of the Archbishop of Canterbury.</a:t>
            </a:r>
          </a:p>
          <a:p>
            <a:pPr>
              <a:lnSpc>
                <a:spcPct val="90000"/>
              </a:lnSpc>
            </a:pPr>
            <a:endParaRPr lang="en-US" u="sng" smtClean="0"/>
          </a:p>
          <a:p>
            <a:pPr>
              <a:lnSpc>
                <a:spcPct val="90000"/>
              </a:lnSpc>
            </a:pPr>
            <a:r>
              <a:rPr lang="en-US" u="sng" smtClean="0"/>
              <a:t>John thought, as king, he should be able to choose the next Archbishop, the Pope disagreed</a:t>
            </a:r>
          </a:p>
        </p:txBody>
      </p:sp>
      <p:pic>
        <p:nvPicPr>
          <p:cNvPr id="92162" name="Picture 2" descr="http://upload.wikimedia.org/wikipedia/commons/0/05/Innozenz3.jpg"/>
          <p:cNvPicPr>
            <a:picLocks noChangeAspect="1" noChangeArrowheads="1"/>
          </p:cNvPicPr>
          <p:nvPr/>
        </p:nvPicPr>
        <p:blipFill>
          <a:blip r:embed="rId2" cstate="print"/>
          <a:srcRect/>
          <a:stretch>
            <a:fillRect/>
          </a:stretch>
        </p:blipFill>
        <p:spPr bwMode="auto">
          <a:xfrm>
            <a:off x="6019800" y="2133600"/>
            <a:ext cx="2711450" cy="3124200"/>
          </a:xfrm>
          <a:prstGeom prst="rect">
            <a:avLst/>
          </a:prstGeom>
          <a:noFill/>
          <a:ln w="9525">
            <a:noFill/>
            <a:miter lim="800000"/>
            <a:headEnd/>
            <a:tailEnd/>
          </a:ln>
        </p:spPr>
      </p:pic>
    </p:spTree>
    <p:extLst>
      <p:ext uri="{BB962C8B-B14F-4D97-AF65-F5344CB8AC3E}">
        <p14:creationId xmlns:p14="http://schemas.microsoft.com/office/powerpoint/2010/main" val="152334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92162"/>
                                        </p:tgtEl>
                                        <p:attrNameLst>
                                          <p:attrName>style.visibility</p:attrName>
                                        </p:attrNameLst>
                                      </p:cBhvr>
                                      <p:to>
                                        <p:strVal val="visible"/>
                                      </p:to>
                                    </p:set>
                                    <p:anim calcmode="lin" valueType="num">
                                      <p:cBhvr>
                                        <p:cTn id="12" dur="1000" fill="hold"/>
                                        <p:tgtEl>
                                          <p:spTgt spid="92162"/>
                                        </p:tgtEl>
                                        <p:attrNameLst>
                                          <p:attrName>ppt_w</p:attrName>
                                        </p:attrNameLst>
                                      </p:cBhvr>
                                      <p:tavLst>
                                        <p:tav tm="0">
                                          <p:val>
                                            <p:strVal val="#ppt_w*0.70"/>
                                          </p:val>
                                        </p:tav>
                                        <p:tav tm="100000">
                                          <p:val>
                                            <p:strVal val="#ppt_w"/>
                                          </p:val>
                                        </p:tav>
                                      </p:tavLst>
                                    </p:anim>
                                    <p:anim calcmode="lin" valueType="num">
                                      <p:cBhvr>
                                        <p:cTn id="13" dur="1000" fill="hold"/>
                                        <p:tgtEl>
                                          <p:spTgt spid="92162"/>
                                        </p:tgtEl>
                                        <p:attrNameLst>
                                          <p:attrName>ppt_h</p:attrName>
                                        </p:attrNameLst>
                                      </p:cBhvr>
                                      <p:tavLst>
                                        <p:tav tm="0">
                                          <p:val>
                                            <p:strVal val="#ppt_h"/>
                                          </p:val>
                                        </p:tav>
                                        <p:tav tm="100000">
                                          <p:val>
                                            <p:strVal val="#ppt_h"/>
                                          </p:val>
                                        </p:tav>
                                      </p:tavLst>
                                    </p:anim>
                                    <p:animEffect transition="in" filter="fade">
                                      <p:cBhvr>
                                        <p:cTn id="14" dur="1000"/>
                                        <p:tgtEl>
                                          <p:spTgt spid="9216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“Weapons” of the Church</a:t>
            </a:r>
          </a:p>
        </p:txBody>
      </p:sp>
      <p:sp>
        <p:nvSpPr>
          <p:cNvPr id="3" name="Content Placeholder 2"/>
          <p:cNvSpPr>
            <a:spLocks noGrp="1"/>
          </p:cNvSpPr>
          <p:nvPr>
            <p:ph idx="1"/>
          </p:nvPr>
        </p:nvSpPr>
        <p:spPr>
          <a:xfrm>
            <a:off x="304800" y="1066800"/>
            <a:ext cx="8610600" cy="5486400"/>
          </a:xfrm>
        </p:spPr>
        <p:txBody>
          <a:bodyPr>
            <a:normAutofit/>
          </a:bodyPr>
          <a:lstStyle/>
          <a:p>
            <a:pPr>
              <a:lnSpc>
                <a:spcPct val="90000"/>
              </a:lnSpc>
            </a:pPr>
            <a:r>
              <a:rPr lang="en-US" sz="3000" smtClean="0"/>
              <a:t>The church had powerful weapons that it could use against rulers of Europe.</a:t>
            </a:r>
          </a:p>
          <a:p>
            <a:pPr>
              <a:lnSpc>
                <a:spcPct val="90000"/>
              </a:lnSpc>
            </a:pPr>
            <a:endParaRPr lang="en-US" sz="3000" smtClean="0"/>
          </a:p>
          <a:p>
            <a:pPr>
              <a:lnSpc>
                <a:spcPct val="90000"/>
              </a:lnSpc>
            </a:pPr>
            <a:r>
              <a:rPr lang="en-US" sz="3000" smtClean="0"/>
              <a:t>People believed they needed to receive the sacraments of the Catholic Church in order to achieve salvation.</a:t>
            </a:r>
          </a:p>
          <a:p>
            <a:pPr>
              <a:lnSpc>
                <a:spcPct val="90000"/>
              </a:lnSpc>
            </a:pPr>
            <a:endParaRPr lang="en-US" sz="3000" smtClean="0"/>
          </a:p>
          <a:p>
            <a:pPr>
              <a:lnSpc>
                <a:spcPct val="90000"/>
              </a:lnSpc>
            </a:pPr>
            <a:r>
              <a:rPr lang="en-US" sz="3000" smtClean="0"/>
              <a:t>These sacraments included:</a:t>
            </a:r>
          </a:p>
          <a:p>
            <a:pPr>
              <a:lnSpc>
                <a:spcPct val="90000"/>
              </a:lnSpc>
              <a:buFont typeface="Arial" charset="0"/>
              <a:buNone/>
            </a:pPr>
            <a:r>
              <a:rPr lang="en-US" sz="3000" smtClean="0"/>
              <a:t>	Eucharist (communion), Marriage, Holy Orders, Baptism, Extreme Unction (last rights), Confirmation, and Anointing of the sick.</a:t>
            </a:r>
          </a:p>
        </p:txBody>
      </p:sp>
    </p:spTree>
    <p:extLst>
      <p:ext uri="{BB962C8B-B14F-4D97-AF65-F5344CB8AC3E}">
        <p14:creationId xmlns:p14="http://schemas.microsoft.com/office/powerpoint/2010/main" val="26988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John Begs Forgiveness</a:t>
            </a:r>
          </a:p>
        </p:txBody>
      </p:sp>
      <p:sp>
        <p:nvSpPr>
          <p:cNvPr id="3" name="Content Placeholder 2"/>
          <p:cNvSpPr>
            <a:spLocks noGrp="1"/>
          </p:cNvSpPr>
          <p:nvPr>
            <p:ph idx="1"/>
          </p:nvPr>
        </p:nvSpPr>
        <p:spPr>
          <a:xfrm>
            <a:off x="457200" y="1295400"/>
            <a:ext cx="8229600" cy="5257800"/>
          </a:xfrm>
        </p:spPr>
        <p:txBody>
          <a:bodyPr/>
          <a:lstStyle/>
          <a:p>
            <a:r>
              <a:rPr lang="en-US" u="sng" smtClean="0"/>
              <a:t>The Pope placed an interdict on England, which meant the people could not receive the sacraments.</a:t>
            </a:r>
          </a:p>
          <a:p>
            <a:r>
              <a:rPr lang="en-US" u="sng" smtClean="0"/>
              <a:t>John was forced to beg the Pope for forgiveness and pledge to make England a Fief of the Catholic Church.  After that England owed a fee to the Church every year.  </a:t>
            </a:r>
          </a:p>
          <a:p>
            <a:r>
              <a:rPr lang="en-US" smtClean="0"/>
              <a:t>In this case, the Pope won out over the power of the monarch.</a:t>
            </a:r>
          </a:p>
        </p:txBody>
      </p:sp>
    </p:spTree>
    <p:extLst>
      <p:ext uri="{BB962C8B-B14F-4D97-AF65-F5344CB8AC3E}">
        <p14:creationId xmlns:p14="http://schemas.microsoft.com/office/powerpoint/2010/main" val="4630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143000"/>
          </a:xfrm>
        </p:spPr>
        <p:txBody>
          <a:bodyPr/>
          <a:lstStyle/>
          <a:p>
            <a:r>
              <a:rPr lang="en-US" smtClean="0"/>
              <a:t>Papal States and Simony</a:t>
            </a:r>
          </a:p>
        </p:txBody>
      </p:sp>
      <p:sp>
        <p:nvSpPr>
          <p:cNvPr id="3" name="Content Placeholder 2"/>
          <p:cNvSpPr>
            <a:spLocks noGrp="1"/>
          </p:cNvSpPr>
          <p:nvPr>
            <p:ph idx="1"/>
          </p:nvPr>
        </p:nvSpPr>
        <p:spPr>
          <a:xfrm>
            <a:off x="457200" y="1066800"/>
            <a:ext cx="8229600" cy="5410200"/>
          </a:xfrm>
        </p:spPr>
        <p:txBody>
          <a:bodyPr rtlCol="0">
            <a:normAutofit fontScale="92500" lnSpcReduction="20000"/>
          </a:bodyPr>
          <a:lstStyle/>
          <a:p>
            <a:pPr fontAlgn="auto">
              <a:spcAft>
                <a:spcPts val="0"/>
              </a:spcAft>
              <a:buFont typeface="Arial" pitchFamily="34" charset="0"/>
              <a:buChar char="•"/>
              <a:defRPr/>
            </a:pPr>
            <a:r>
              <a:rPr lang="en-US" u="sng" dirty="0" smtClean="0"/>
              <a:t>The </a:t>
            </a:r>
            <a:r>
              <a:rPr lang="en-US" b="1" u="sng" dirty="0" smtClean="0">
                <a:solidFill>
                  <a:srgbClr val="FF0000"/>
                </a:solidFill>
              </a:rPr>
              <a:t>Papal States </a:t>
            </a:r>
            <a:r>
              <a:rPr lang="en-US" u="sng" dirty="0" smtClean="0"/>
              <a:t>were the territories surrounding Rome which were controlled by the Pope and the Church</a:t>
            </a:r>
            <a:r>
              <a:rPr lang="en-US" dirty="0" smtClean="0"/>
              <a:t>.</a:t>
            </a:r>
          </a:p>
          <a:p>
            <a:pPr fontAlgn="auto">
              <a:spcAft>
                <a:spcPts val="0"/>
              </a:spcAft>
              <a:buFont typeface="Arial" pitchFamily="34" charset="0"/>
              <a:buChar char="•"/>
              <a:defRPr/>
            </a:pPr>
            <a:r>
              <a:rPr lang="en-US" dirty="0" smtClean="0"/>
              <a:t>As the Middle Ages went on </a:t>
            </a:r>
            <a:r>
              <a:rPr lang="en-US" u="sng" dirty="0" smtClean="0"/>
              <a:t>the church became more involved in political affairs</a:t>
            </a:r>
            <a:r>
              <a:rPr lang="en-US" dirty="0" smtClean="0"/>
              <a:t>.  The feudal government of the time complicated matters.  Lords appointed these bishops and other church officials as their vassals, and they had to be loyal to their lords, bishops and abbots became more worldly and neglected their spiritual duties.</a:t>
            </a:r>
          </a:p>
          <a:p>
            <a:pPr fontAlgn="auto">
              <a:spcAft>
                <a:spcPts val="0"/>
              </a:spcAft>
              <a:buFont typeface="Arial" pitchFamily="34" charset="0"/>
              <a:buChar char="•"/>
              <a:defRPr/>
            </a:pPr>
            <a:r>
              <a:rPr lang="en-US" u="sng" dirty="0" smtClean="0"/>
              <a:t>A practice known as </a:t>
            </a:r>
            <a:r>
              <a:rPr lang="en-US" b="1" u="sng" dirty="0" smtClean="0">
                <a:solidFill>
                  <a:srgbClr val="FF0000"/>
                </a:solidFill>
              </a:rPr>
              <a:t>simony</a:t>
            </a:r>
            <a:r>
              <a:rPr lang="en-US" u="sng" dirty="0" smtClean="0"/>
              <a:t> developed where lords would sell church offices.  This became an important source of income for lords and nobles</a:t>
            </a:r>
            <a:r>
              <a:rPr lang="en-US" dirty="0" smtClean="0"/>
              <a:t>.</a:t>
            </a:r>
            <a:endParaRPr lang="en-US" dirty="0"/>
          </a:p>
        </p:txBody>
      </p:sp>
    </p:spTree>
    <p:extLst>
      <p:ext uri="{BB962C8B-B14F-4D97-AF65-F5344CB8AC3E}">
        <p14:creationId xmlns:p14="http://schemas.microsoft.com/office/powerpoint/2010/main" val="24942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1143000"/>
          </a:xfrm>
        </p:spPr>
        <p:txBody>
          <a:bodyPr/>
          <a:lstStyle/>
          <a:p>
            <a:r>
              <a:rPr lang="en-US" smtClean="0"/>
              <a:t>Church Reform</a:t>
            </a:r>
          </a:p>
        </p:txBody>
      </p:sp>
      <p:sp>
        <p:nvSpPr>
          <p:cNvPr id="3" name="Content Placeholder 2"/>
          <p:cNvSpPr>
            <a:spLocks noGrp="1"/>
          </p:cNvSpPr>
          <p:nvPr>
            <p:ph idx="1"/>
          </p:nvPr>
        </p:nvSpPr>
        <p:spPr>
          <a:xfrm>
            <a:off x="457200" y="1066800"/>
            <a:ext cx="5334000" cy="5410200"/>
          </a:xfrm>
        </p:spPr>
        <p:txBody>
          <a:bodyPr/>
          <a:lstStyle/>
          <a:p>
            <a:r>
              <a:rPr lang="en-US" sz="3400" u="sng" smtClean="0"/>
              <a:t>By the 11</a:t>
            </a:r>
            <a:r>
              <a:rPr lang="en-US" sz="3400" u="sng" baseline="30000" smtClean="0"/>
              <a:t>th</a:t>
            </a:r>
            <a:r>
              <a:rPr lang="en-US" sz="3400" u="sng" smtClean="0"/>
              <a:t> century church officials realized that they need more control over appointments to the church.</a:t>
            </a:r>
          </a:p>
          <a:p>
            <a:r>
              <a:rPr lang="en-US" sz="3400" u="sng" smtClean="0"/>
              <a:t>They wanted to eliminate a practice which had developed which was known as Lay Investiture</a:t>
            </a:r>
            <a:r>
              <a:rPr lang="en-US" sz="3400" smtClean="0"/>
              <a:t>.</a:t>
            </a:r>
          </a:p>
        </p:txBody>
      </p:sp>
      <p:pic>
        <p:nvPicPr>
          <p:cNvPr id="41988" name="Picture 2" descr="File:Investiturewoodcut.jpg">
            <a:hlinkClick r:id="rId2"/>
          </p:cNvPr>
          <p:cNvPicPr>
            <a:picLocks noChangeAspect="1" noChangeArrowheads="1"/>
          </p:cNvPicPr>
          <p:nvPr/>
        </p:nvPicPr>
        <p:blipFill>
          <a:blip r:embed="rId3" cstate="print"/>
          <a:srcRect/>
          <a:stretch>
            <a:fillRect/>
          </a:stretch>
        </p:blipFill>
        <p:spPr bwMode="auto">
          <a:xfrm>
            <a:off x="5867400" y="1828800"/>
            <a:ext cx="2971800" cy="3403600"/>
          </a:xfrm>
          <a:prstGeom prst="rect">
            <a:avLst/>
          </a:prstGeom>
          <a:noFill/>
          <a:ln w="9525">
            <a:noFill/>
            <a:miter lim="800000"/>
            <a:headEnd/>
            <a:tailEnd/>
          </a:ln>
        </p:spPr>
      </p:pic>
    </p:spTree>
    <p:extLst>
      <p:ext uri="{BB962C8B-B14F-4D97-AF65-F5344CB8AC3E}">
        <p14:creationId xmlns:p14="http://schemas.microsoft.com/office/powerpoint/2010/main" val="19065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868363"/>
          </a:xfrm>
        </p:spPr>
        <p:txBody>
          <a:bodyPr/>
          <a:lstStyle/>
          <a:p>
            <a:r>
              <a:rPr lang="en-US" dirty="0" smtClean="0">
                <a:solidFill>
                  <a:srgbClr val="FF0000"/>
                </a:solidFill>
              </a:rPr>
              <a:t>Lay Investiture</a:t>
            </a:r>
          </a:p>
        </p:txBody>
      </p:sp>
      <p:sp>
        <p:nvSpPr>
          <p:cNvPr id="3" name="Content Placeholder 2"/>
          <p:cNvSpPr>
            <a:spLocks noGrp="1"/>
          </p:cNvSpPr>
          <p:nvPr>
            <p:ph idx="1"/>
          </p:nvPr>
        </p:nvSpPr>
        <p:spPr>
          <a:xfrm>
            <a:off x="457200" y="1066800"/>
            <a:ext cx="8229600" cy="5059363"/>
          </a:xfrm>
        </p:spPr>
        <p:txBody>
          <a:bodyPr/>
          <a:lstStyle/>
          <a:p>
            <a:r>
              <a:rPr lang="en-US" dirty="0" smtClean="0"/>
              <a:t>When an Abbot or Bishop was appointed to the church they were given symbols of their new office.</a:t>
            </a:r>
          </a:p>
          <a:p>
            <a:r>
              <a:rPr lang="en-US" dirty="0" smtClean="0"/>
              <a:t>These objects were a </a:t>
            </a:r>
            <a:r>
              <a:rPr lang="en-US" u="sng" dirty="0" smtClean="0"/>
              <a:t>ring and a staff</a:t>
            </a:r>
            <a:r>
              <a:rPr lang="en-US" dirty="0" smtClean="0"/>
              <a:t>, they symbolized the spiritual authority which was being granted, or invested, by the church. </a:t>
            </a:r>
            <a:r>
              <a:rPr lang="en-US" u="sng" dirty="0" smtClean="0"/>
              <a:t>The ring represented marriage to the church and the staff was symbolic of the duty to be a good shepherd to the people. </a:t>
            </a:r>
          </a:p>
        </p:txBody>
      </p:sp>
    </p:spTree>
    <p:extLst>
      <p:ext uri="{BB962C8B-B14F-4D97-AF65-F5344CB8AC3E}">
        <p14:creationId xmlns:p14="http://schemas.microsoft.com/office/powerpoint/2010/main" val="33521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u="sng" smtClean="0"/>
              <a:t>Pope Gregory VII and the Church wanted to end the practice of lay investiture and take that power back for the church.</a:t>
            </a:r>
          </a:p>
          <a:p>
            <a:r>
              <a:rPr lang="en-US" smtClean="0"/>
              <a:t>Pope Gregory Declared that only the church had the authority to appoint church officials.  He claimed that the church’s power was supreme and that the nobility did not hold any power over the church.</a:t>
            </a:r>
          </a:p>
          <a:p>
            <a:r>
              <a:rPr lang="en-US" u="sng" smtClean="0"/>
              <a:t>This led to a conflict with Holy Roman Emperor Henry IV.</a:t>
            </a:r>
          </a:p>
        </p:txBody>
      </p:sp>
      <p:pic>
        <p:nvPicPr>
          <p:cNvPr id="44035" name="Picture 2" descr="http://images.absoluteastronomy.com/images/topicimages/h/he/henry_iv,_holy_roman_emperor.gif"/>
          <p:cNvPicPr>
            <a:picLocks noChangeAspect="1" noChangeArrowheads="1"/>
          </p:cNvPicPr>
          <p:nvPr/>
        </p:nvPicPr>
        <p:blipFill>
          <a:blip r:embed="rId2" cstate="print"/>
          <a:srcRect/>
          <a:stretch>
            <a:fillRect/>
          </a:stretch>
        </p:blipFill>
        <p:spPr bwMode="auto">
          <a:xfrm>
            <a:off x="7543800" y="4419600"/>
            <a:ext cx="1228954" cy="2133600"/>
          </a:xfrm>
          <a:prstGeom prst="rect">
            <a:avLst/>
          </a:prstGeom>
          <a:noFill/>
          <a:ln w="9525">
            <a:noFill/>
            <a:miter lim="800000"/>
            <a:headEnd/>
            <a:tailEnd/>
          </a:ln>
        </p:spPr>
      </p:pic>
    </p:spTree>
    <p:extLst>
      <p:ext uri="{BB962C8B-B14F-4D97-AF65-F5344CB8AC3E}">
        <p14:creationId xmlns:p14="http://schemas.microsoft.com/office/powerpoint/2010/main" val="40934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229600" cy="1143000"/>
          </a:xfrm>
        </p:spPr>
        <p:txBody>
          <a:bodyPr/>
          <a:lstStyle/>
          <a:p>
            <a:r>
              <a:rPr lang="en-US" smtClean="0"/>
              <a:t>Henry IV vs. Pope Gregory VII</a:t>
            </a:r>
          </a:p>
        </p:txBody>
      </p:sp>
      <p:sp>
        <p:nvSpPr>
          <p:cNvPr id="3" name="Content Placeholder 2"/>
          <p:cNvSpPr>
            <a:spLocks noGrp="1"/>
          </p:cNvSpPr>
          <p:nvPr>
            <p:ph idx="1"/>
          </p:nvPr>
        </p:nvSpPr>
        <p:spPr>
          <a:xfrm>
            <a:off x="304800" y="1219200"/>
            <a:ext cx="8610600" cy="5334000"/>
          </a:xfrm>
        </p:spPr>
        <p:txBody>
          <a:bodyPr/>
          <a:lstStyle/>
          <a:p>
            <a:r>
              <a:rPr lang="en-US" smtClean="0"/>
              <a:t>Henry sent a letter to the Pope which declared that the Pope was a fake and had no real authority.  His letter ended, “I, Henry, king by the grace of God, with all of my Bishops, say to you, come down, come down, and be damned throughout the ages”</a:t>
            </a:r>
          </a:p>
          <a:p>
            <a:r>
              <a:rPr lang="en-US" smtClean="0"/>
              <a:t>Obviously, the Pope was not pleased by this.  </a:t>
            </a:r>
            <a:r>
              <a:rPr lang="en-US" u="sng" smtClean="0"/>
              <a:t>Pope Gregory VII excommunicated Henry IV and supported the overthrow of his power</a:t>
            </a:r>
            <a:r>
              <a:rPr lang="en-US" smtClean="0"/>
              <a:t>.</a:t>
            </a:r>
          </a:p>
        </p:txBody>
      </p:sp>
    </p:spTree>
    <p:extLst>
      <p:ext uri="{BB962C8B-B14F-4D97-AF65-F5344CB8AC3E}">
        <p14:creationId xmlns:p14="http://schemas.microsoft.com/office/powerpoint/2010/main" val="2058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Role of the Church</a:t>
            </a:r>
          </a:p>
        </p:txBody>
      </p:sp>
      <p:sp>
        <p:nvSpPr>
          <p:cNvPr id="3" name="Content Placeholder 2"/>
          <p:cNvSpPr>
            <a:spLocks noGrp="1"/>
          </p:cNvSpPr>
          <p:nvPr>
            <p:ph idx="1"/>
          </p:nvPr>
        </p:nvSpPr>
        <p:spPr/>
        <p:txBody>
          <a:bodyPr/>
          <a:lstStyle/>
          <a:p>
            <a:pPr>
              <a:buFont typeface="Arial" charset="0"/>
              <a:buNone/>
            </a:pPr>
            <a:r>
              <a:rPr lang="en-US" u="sng" smtClean="0"/>
              <a:t>After the fall of Rome the Church took over the central role in society.</a:t>
            </a:r>
          </a:p>
          <a:p>
            <a:pPr>
              <a:buFont typeface="Arial" charset="0"/>
              <a:buNone/>
            </a:pPr>
            <a:endParaRPr lang="en-US" smtClean="0"/>
          </a:p>
          <a:p>
            <a:pPr>
              <a:buFont typeface="Arial" charset="0"/>
              <a:buNone/>
            </a:pPr>
            <a:r>
              <a:rPr lang="en-US" smtClean="0"/>
              <a:t>The Church, despite its faults, did a lot of work in Medieval communities.  </a:t>
            </a:r>
            <a:r>
              <a:rPr lang="en-US" u="sng" smtClean="0"/>
              <a:t>The Church helped the poor and helped provide a sense of unity for the people through a common religion</a:t>
            </a:r>
          </a:p>
        </p:txBody>
      </p:sp>
    </p:spTree>
    <p:extLst>
      <p:ext uri="{BB962C8B-B14F-4D97-AF65-F5344CB8AC3E}">
        <p14:creationId xmlns:p14="http://schemas.microsoft.com/office/powerpoint/2010/main" val="21190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52400"/>
            <a:ext cx="5715000" cy="6556375"/>
          </a:xfrm>
          <a:prstGeom prst="rect">
            <a:avLst/>
          </a:prstGeom>
          <a:noFill/>
          <a:ln w="9525">
            <a:noFill/>
            <a:miter lim="800000"/>
            <a:headEnd/>
            <a:tailEnd/>
          </a:ln>
        </p:spPr>
        <p:txBody>
          <a:bodyPr>
            <a:spAutoFit/>
          </a:bodyPr>
          <a:lstStyle/>
          <a:p>
            <a:r>
              <a:rPr lang="en-US" sz="2800">
                <a:latin typeface="Calibri" pitchFamily="34" charset="0"/>
              </a:rPr>
              <a:t>Henry IV, was faced with the prospect of losing his kingdom to lords who were rebelling against him and supporting the overthrow of his power.</a:t>
            </a:r>
          </a:p>
          <a:p>
            <a:endParaRPr lang="en-US" sz="2800">
              <a:latin typeface="Calibri" pitchFamily="34" charset="0"/>
            </a:endParaRPr>
          </a:p>
          <a:p>
            <a:r>
              <a:rPr lang="en-US" sz="2800" u="sng">
                <a:latin typeface="Calibri" pitchFamily="34" charset="0"/>
              </a:rPr>
              <a:t>Henry decided to go apologize to the Pope and be reinstated with the Church. Henry traveled to  Canossa in northern Italy to meet the pope and apologize in person</a:t>
            </a:r>
            <a:r>
              <a:rPr lang="en-US" sz="2800">
                <a:latin typeface="Calibri" pitchFamily="34" charset="0"/>
              </a:rPr>
              <a:t>.  He wore a hair shirt and stood outside barefoot in the snow.  As a priest, the Pope had to accept Henry’s penance and lift his excommunication.</a:t>
            </a:r>
          </a:p>
        </p:txBody>
      </p:sp>
      <p:pic>
        <p:nvPicPr>
          <p:cNvPr id="46083" name="Picture 2" descr="http://upload.wikimedia.org/wikipedia/commons/3/30/Schwoiser_Heinrich_vor_Canossa.jpg"/>
          <p:cNvPicPr>
            <a:picLocks noChangeAspect="1" noChangeArrowheads="1"/>
          </p:cNvPicPr>
          <p:nvPr/>
        </p:nvPicPr>
        <p:blipFill>
          <a:blip r:embed="rId2" cstate="print"/>
          <a:srcRect/>
          <a:stretch>
            <a:fillRect/>
          </a:stretch>
        </p:blipFill>
        <p:spPr bwMode="auto">
          <a:xfrm>
            <a:off x="5943600" y="990600"/>
            <a:ext cx="2895600" cy="4810125"/>
          </a:xfrm>
          <a:prstGeom prst="rect">
            <a:avLst/>
          </a:prstGeom>
          <a:noFill/>
          <a:ln w="9525">
            <a:noFill/>
            <a:miter lim="800000"/>
            <a:headEnd/>
            <a:tailEnd/>
          </a:ln>
        </p:spPr>
      </p:pic>
    </p:spTree>
    <p:extLst>
      <p:ext uri="{BB962C8B-B14F-4D97-AF65-F5344CB8AC3E}">
        <p14:creationId xmlns:p14="http://schemas.microsoft.com/office/powerpoint/2010/main" val="25356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r>
              <a:rPr lang="en-US" dirty="0" smtClean="0">
                <a:solidFill>
                  <a:srgbClr val="FF0000"/>
                </a:solidFill>
              </a:rPr>
              <a:t>The Concordat of Worms</a:t>
            </a:r>
          </a:p>
        </p:txBody>
      </p:sp>
      <p:sp>
        <p:nvSpPr>
          <p:cNvPr id="3" name="Content Placeholder 2"/>
          <p:cNvSpPr>
            <a:spLocks noGrp="1"/>
          </p:cNvSpPr>
          <p:nvPr>
            <p:ph idx="1"/>
          </p:nvPr>
        </p:nvSpPr>
        <p:spPr>
          <a:xfrm>
            <a:off x="228600" y="1219200"/>
            <a:ext cx="8686800" cy="5181600"/>
          </a:xfrm>
        </p:spPr>
        <p:txBody>
          <a:bodyPr rtlCol="0">
            <a:normAutofit fontScale="92500" lnSpcReduction="10000"/>
          </a:bodyPr>
          <a:lstStyle/>
          <a:p>
            <a:pPr fontAlgn="auto">
              <a:spcAft>
                <a:spcPts val="0"/>
              </a:spcAft>
              <a:buFont typeface="Arial" pitchFamily="34" charset="0"/>
              <a:buChar char="•"/>
              <a:defRPr/>
            </a:pPr>
            <a:r>
              <a:rPr lang="en-US" dirty="0" smtClean="0"/>
              <a:t>The dispute over lay investiture continued.  Henry overthrew the Pope and then, Gregory died in exile. After they were both dead the conflict continued for several generations.</a:t>
            </a:r>
          </a:p>
          <a:p>
            <a:pPr fontAlgn="auto">
              <a:spcAft>
                <a:spcPts val="0"/>
              </a:spcAft>
              <a:buFont typeface="Arial" pitchFamily="34" charset="0"/>
              <a:buChar char="•"/>
              <a:defRPr/>
            </a:pPr>
            <a:r>
              <a:rPr lang="en-US" dirty="0" smtClean="0"/>
              <a:t>Finally in 1122 at Worms the Concordat of Worms passed.  </a:t>
            </a:r>
            <a:r>
              <a:rPr lang="en-US" u="sng" dirty="0" smtClean="0"/>
              <a:t>In this agreement the Church won the power to appoint church officials and the emperor got to give the new bishop the symbols of government authority while the church instilled the ring and staff which were symbols of spiritual authority</a:t>
            </a:r>
            <a:r>
              <a:rPr lang="en-US" dirty="0" smtClean="0"/>
              <a:t>.</a:t>
            </a:r>
            <a:endParaRPr lang="en-US" dirty="0"/>
          </a:p>
        </p:txBody>
      </p:sp>
    </p:spTree>
    <p:extLst>
      <p:ext uri="{BB962C8B-B14F-4D97-AF65-F5344CB8AC3E}">
        <p14:creationId xmlns:p14="http://schemas.microsoft.com/office/powerpoint/2010/main" val="186762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76200"/>
            <a:ext cx="8229600" cy="868363"/>
          </a:xfrm>
        </p:spPr>
        <p:txBody>
          <a:bodyPr/>
          <a:lstStyle/>
          <a:p>
            <a:r>
              <a:rPr lang="en-US" smtClean="0"/>
              <a:t>The Church Supreme</a:t>
            </a:r>
          </a:p>
        </p:txBody>
      </p:sp>
      <p:sp>
        <p:nvSpPr>
          <p:cNvPr id="3" name="Content Placeholder 2"/>
          <p:cNvSpPr>
            <a:spLocks noGrp="1"/>
          </p:cNvSpPr>
          <p:nvPr>
            <p:ph idx="1"/>
          </p:nvPr>
        </p:nvSpPr>
        <p:spPr>
          <a:xfrm>
            <a:off x="228600" y="838200"/>
            <a:ext cx="6629400" cy="5867400"/>
          </a:xfrm>
        </p:spPr>
        <p:txBody>
          <a:bodyPr>
            <a:normAutofit lnSpcReduction="10000"/>
          </a:bodyPr>
          <a:lstStyle/>
          <a:p>
            <a:pPr>
              <a:lnSpc>
                <a:spcPct val="80000"/>
              </a:lnSpc>
            </a:pPr>
            <a:r>
              <a:rPr lang="en-US" sz="3000" dirty="0" smtClean="0"/>
              <a:t>The attempts to make the church more powerful did not end with Gregory VII.  During the 12</a:t>
            </a:r>
            <a:r>
              <a:rPr lang="en-US" sz="3000" baseline="30000" dirty="0" smtClean="0"/>
              <a:t>th</a:t>
            </a:r>
            <a:r>
              <a:rPr lang="en-US" sz="3000" dirty="0" smtClean="0"/>
              <a:t> and 13</a:t>
            </a:r>
            <a:r>
              <a:rPr lang="en-US" sz="3000" baseline="30000" dirty="0" smtClean="0"/>
              <a:t>th</a:t>
            </a:r>
            <a:r>
              <a:rPr lang="en-US" sz="3000" dirty="0" smtClean="0"/>
              <a:t> century the Popes continued to strengthen the papacy.</a:t>
            </a:r>
          </a:p>
          <a:p>
            <a:pPr>
              <a:lnSpc>
                <a:spcPct val="80000"/>
              </a:lnSpc>
            </a:pPr>
            <a:r>
              <a:rPr lang="en-US" sz="3000" dirty="0" smtClean="0"/>
              <a:t>Pope Innocent III declared the Act of </a:t>
            </a:r>
            <a:r>
              <a:rPr lang="en-US" sz="3000" b="1" u="sng" dirty="0" smtClean="0"/>
              <a:t>Papal Supremacy</a:t>
            </a:r>
            <a:r>
              <a:rPr lang="en-US" sz="3000" dirty="0" smtClean="0"/>
              <a:t> </a:t>
            </a:r>
            <a:r>
              <a:rPr lang="en-US" sz="3000" b="1" u="sng" dirty="0" smtClean="0"/>
              <a:t>(authority over all secular rulers) </a:t>
            </a:r>
            <a:r>
              <a:rPr lang="en-US" sz="3000" dirty="0" smtClean="0"/>
              <a:t>He stated that the Pope was, </a:t>
            </a:r>
          </a:p>
          <a:p>
            <a:pPr lvl="1">
              <a:lnSpc>
                <a:spcPct val="80000"/>
              </a:lnSpc>
            </a:pPr>
            <a:r>
              <a:rPr lang="en-US" sz="2600" dirty="0" smtClean="0"/>
              <a:t>“lower than God but higher than man . . . Judges all and is judged by no one. . . . Princes have power on earth, priests over the soul.  As much as the soul is worthier than the body, so much worthier is the priesthood than the monarchy . . . NO king can reign rightly unless he devoutly serve Christ’s vicar.”</a:t>
            </a:r>
          </a:p>
        </p:txBody>
      </p:sp>
      <p:pic>
        <p:nvPicPr>
          <p:cNvPr id="48132" name="Picture 2" descr="http://upload.wikimedia.org/wikipedia/commons/0/05/Innozenz3.jpg"/>
          <p:cNvPicPr>
            <a:picLocks noChangeAspect="1" noChangeArrowheads="1"/>
          </p:cNvPicPr>
          <p:nvPr/>
        </p:nvPicPr>
        <p:blipFill>
          <a:blip r:embed="rId2" cstate="print"/>
          <a:srcRect/>
          <a:stretch>
            <a:fillRect/>
          </a:stretch>
        </p:blipFill>
        <p:spPr bwMode="auto">
          <a:xfrm>
            <a:off x="6858000" y="2209800"/>
            <a:ext cx="2066925" cy="2381250"/>
          </a:xfrm>
          <a:prstGeom prst="rect">
            <a:avLst/>
          </a:prstGeom>
          <a:noFill/>
          <a:ln w="9525">
            <a:noFill/>
            <a:miter lim="800000"/>
            <a:headEnd/>
            <a:tailEnd/>
          </a:ln>
        </p:spPr>
      </p:pic>
    </p:spTree>
    <p:extLst>
      <p:ext uri="{BB962C8B-B14F-4D97-AF65-F5344CB8AC3E}">
        <p14:creationId xmlns:p14="http://schemas.microsoft.com/office/powerpoint/2010/main" val="10212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
            <a:ext cx="8229600" cy="1143000"/>
          </a:xfrm>
        </p:spPr>
        <p:txBody>
          <a:bodyPr/>
          <a:lstStyle/>
          <a:p>
            <a:r>
              <a:rPr lang="en-US" smtClean="0"/>
              <a:t>“Weapons” of the Church</a:t>
            </a:r>
          </a:p>
        </p:txBody>
      </p:sp>
      <p:sp>
        <p:nvSpPr>
          <p:cNvPr id="3" name="Content Placeholder 2"/>
          <p:cNvSpPr>
            <a:spLocks noGrp="1"/>
          </p:cNvSpPr>
          <p:nvPr>
            <p:ph idx="1"/>
          </p:nvPr>
        </p:nvSpPr>
        <p:spPr>
          <a:xfrm>
            <a:off x="228600" y="1295400"/>
            <a:ext cx="8686800" cy="5181600"/>
          </a:xfrm>
        </p:spPr>
        <p:txBody>
          <a:bodyPr rtlCol="0">
            <a:normAutofit fontScale="92500" lnSpcReduction="10000"/>
          </a:bodyPr>
          <a:lstStyle/>
          <a:p>
            <a:pPr fontAlgn="auto">
              <a:spcAft>
                <a:spcPts val="0"/>
              </a:spcAft>
              <a:buFont typeface="Arial" pitchFamily="34" charset="0"/>
              <a:buChar char="•"/>
              <a:defRPr/>
            </a:pPr>
            <a:r>
              <a:rPr lang="en-US" u="sng" dirty="0" smtClean="0"/>
              <a:t>The Church claimed that it held the power of salvation through the administration of the sacraments.  The church could manipulate people and their leaders through the control of these sacraments</a:t>
            </a:r>
            <a:r>
              <a:rPr lang="en-US" dirty="0" smtClean="0"/>
              <a:t>.</a:t>
            </a:r>
          </a:p>
          <a:p>
            <a:pPr fontAlgn="auto">
              <a:spcAft>
                <a:spcPts val="0"/>
              </a:spcAft>
              <a:buFont typeface="Arial" pitchFamily="34" charset="0"/>
              <a:buChar char="•"/>
              <a:defRPr/>
            </a:pPr>
            <a:r>
              <a:rPr lang="en-US" dirty="0" smtClean="0"/>
              <a:t>The church could </a:t>
            </a:r>
            <a:r>
              <a:rPr lang="en-US" b="1" u="sng" dirty="0" smtClean="0">
                <a:solidFill>
                  <a:srgbClr val="FF0000"/>
                </a:solidFill>
              </a:rPr>
              <a:t>excommunicate</a:t>
            </a:r>
            <a:r>
              <a:rPr lang="en-US" b="1" dirty="0" smtClean="0"/>
              <a:t> </a:t>
            </a:r>
            <a:r>
              <a:rPr lang="en-US" dirty="0" smtClean="0"/>
              <a:t>someone, this was where they </a:t>
            </a:r>
            <a:r>
              <a:rPr lang="en-US" u="sng" dirty="0" smtClean="0"/>
              <a:t>cut off a single person from receiving the sacraments</a:t>
            </a:r>
            <a:r>
              <a:rPr lang="en-US" dirty="0" smtClean="0"/>
              <a:t>.</a:t>
            </a:r>
          </a:p>
          <a:p>
            <a:pPr fontAlgn="auto">
              <a:spcAft>
                <a:spcPts val="0"/>
              </a:spcAft>
              <a:buFont typeface="Arial" pitchFamily="34" charset="0"/>
              <a:buChar char="•"/>
              <a:defRPr/>
            </a:pPr>
            <a:r>
              <a:rPr lang="en-US" dirty="0" smtClean="0"/>
              <a:t>The church could also place an</a:t>
            </a:r>
            <a:r>
              <a:rPr lang="en-US" dirty="0" smtClean="0">
                <a:solidFill>
                  <a:srgbClr val="FF0000"/>
                </a:solidFill>
              </a:rPr>
              <a:t> </a:t>
            </a:r>
            <a:r>
              <a:rPr lang="en-US" b="1" u="sng" dirty="0" smtClean="0">
                <a:solidFill>
                  <a:srgbClr val="FF0000"/>
                </a:solidFill>
              </a:rPr>
              <a:t>interdict</a:t>
            </a:r>
            <a:r>
              <a:rPr lang="en-US" dirty="0" smtClean="0">
                <a:solidFill>
                  <a:srgbClr val="FF0000"/>
                </a:solidFill>
              </a:rPr>
              <a:t> </a:t>
            </a:r>
            <a:r>
              <a:rPr lang="en-US" dirty="0" smtClean="0"/>
              <a:t>over an entire country.  In this case </a:t>
            </a:r>
            <a:r>
              <a:rPr lang="en-US" u="sng" dirty="0" smtClean="0"/>
              <a:t>no one in the entire country or region could receive the sacraments</a:t>
            </a:r>
            <a:r>
              <a:rPr lang="en-US" dirty="0" smtClean="0"/>
              <a:t>.</a:t>
            </a:r>
            <a:endParaRPr lang="en-US" dirty="0"/>
          </a:p>
        </p:txBody>
      </p:sp>
    </p:spTree>
    <p:extLst>
      <p:ext uri="{BB962C8B-B14F-4D97-AF65-F5344CB8AC3E}">
        <p14:creationId xmlns:p14="http://schemas.microsoft.com/office/powerpoint/2010/main" val="40239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a:lstStyle/>
          <a:p>
            <a:r>
              <a:rPr lang="en-US" smtClean="0"/>
              <a:t>The Sacraments</a:t>
            </a:r>
          </a:p>
        </p:txBody>
      </p:sp>
      <p:sp>
        <p:nvSpPr>
          <p:cNvPr id="3" name="Content Placeholder 2"/>
          <p:cNvSpPr>
            <a:spLocks noGrp="1"/>
          </p:cNvSpPr>
          <p:nvPr>
            <p:ph idx="1"/>
          </p:nvPr>
        </p:nvSpPr>
        <p:spPr>
          <a:xfrm>
            <a:off x="304800" y="990600"/>
            <a:ext cx="8610600" cy="5410200"/>
          </a:xfrm>
        </p:spPr>
        <p:txBody>
          <a:bodyPr rtlCol="0">
            <a:normAutofit fontScale="92500" lnSpcReduction="10000"/>
          </a:bodyPr>
          <a:lstStyle/>
          <a:p>
            <a:pPr fontAlgn="auto">
              <a:spcAft>
                <a:spcPts val="0"/>
              </a:spcAft>
              <a:buFont typeface="Arial" pitchFamily="34" charset="0"/>
              <a:buChar char="•"/>
              <a:defRPr/>
            </a:pPr>
            <a:r>
              <a:rPr lang="en-US" u="sng" dirty="0" smtClean="0"/>
              <a:t>The church had seven </a:t>
            </a:r>
            <a:r>
              <a:rPr lang="en-US" b="1" u="sng" dirty="0" smtClean="0">
                <a:solidFill>
                  <a:schemeClr val="bg1"/>
                </a:solidFill>
              </a:rPr>
              <a:t>sacraments</a:t>
            </a:r>
          </a:p>
          <a:p>
            <a:pPr lvl="1" fontAlgn="auto">
              <a:spcAft>
                <a:spcPts val="0"/>
              </a:spcAft>
              <a:buFont typeface="Arial" pitchFamily="34" charset="0"/>
              <a:buChar char="–"/>
              <a:defRPr/>
            </a:pPr>
            <a:r>
              <a:rPr lang="en-US" u="sng" dirty="0" smtClean="0"/>
              <a:t>Baptism</a:t>
            </a:r>
            <a:r>
              <a:rPr lang="en-US" dirty="0" smtClean="0"/>
              <a:t>: Done at birth to cleanse original sin.</a:t>
            </a:r>
          </a:p>
          <a:p>
            <a:pPr lvl="1" fontAlgn="auto">
              <a:spcAft>
                <a:spcPts val="0"/>
              </a:spcAft>
              <a:buFont typeface="Arial" pitchFamily="34" charset="0"/>
              <a:buChar char="–"/>
              <a:defRPr/>
            </a:pPr>
            <a:r>
              <a:rPr lang="en-US" u="sng" dirty="0" smtClean="0"/>
              <a:t>Confirmation</a:t>
            </a:r>
            <a:r>
              <a:rPr lang="en-US" dirty="0" smtClean="0"/>
              <a:t>: Young men and women were confirmed in their baptism and were able to receive communion.</a:t>
            </a:r>
          </a:p>
          <a:p>
            <a:pPr lvl="1" fontAlgn="auto">
              <a:spcAft>
                <a:spcPts val="0"/>
              </a:spcAft>
              <a:buFont typeface="Arial" pitchFamily="34" charset="0"/>
              <a:buChar char="–"/>
              <a:defRPr/>
            </a:pPr>
            <a:r>
              <a:rPr lang="en-US" u="sng" dirty="0" smtClean="0"/>
              <a:t>Eucharist</a:t>
            </a:r>
            <a:r>
              <a:rPr lang="en-US" dirty="0" smtClean="0"/>
              <a:t>: Communion, the bread and wine which was believed to be the body and blood of Christ.</a:t>
            </a:r>
          </a:p>
          <a:p>
            <a:pPr lvl="1" fontAlgn="auto">
              <a:spcAft>
                <a:spcPts val="0"/>
              </a:spcAft>
              <a:buFont typeface="Arial" pitchFamily="34" charset="0"/>
              <a:buChar char="–"/>
              <a:defRPr/>
            </a:pPr>
            <a:r>
              <a:rPr lang="en-US" u="sng" dirty="0" smtClean="0"/>
              <a:t>Penance and Reconciliation</a:t>
            </a:r>
            <a:r>
              <a:rPr lang="en-US" dirty="0" smtClean="0"/>
              <a:t>: Also known as extreme unction, an attempt to remove sin from the soul before death.</a:t>
            </a:r>
          </a:p>
          <a:p>
            <a:pPr lvl="1" fontAlgn="auto">
              <a:spcAft>
                <a:spcPts val="0"/>
              </a:spcAft>
              <a:buFont typeface="Arial" pitchFamily="34" charset="0"/>
              <a:buChar char="–"/>
              <a:defRPr/>
            </a:pPr>
            <a:r>
              <a:rPr lang="en-US" u="sng" dirty="0" smtClean="0"/>
              <a:t>Anointing of the sick</a:t>
            </a:r>
          </a:p>
          <a:p>
            <a:pPr lvl="1" fontAlgn="auto">
              <a:spcAft>
                <a:spcPts val="0"/>
              </a:spcAft>
              <a:buFont typeface="Arial" pitchFamily="34" charset="0"/>
              <a:buChar char="–"/>
              <a:defRPr/>
            </a:pPr>
            <a:r>
              <a:rPr lang="en-US" u="sng" dirty="0" smtClean="0"/>
              <a:t>Holy orders</a:t>
            </a:r>
            <a:r>
              <a:rPr lang="en-US" dirty="0" smtClean="0"/>
              <a:t>: When men and women joined the church.</a:t>
            </a:r>
          </a:p>
          <a:p>
            <a:pPr lvl="1" fontAlgn="auto">
              <a:spcAft>
                <a:spcPts val="0"/>
              </a:spcAft>
              <a:buFont typeface="Arial" pitchFamily="34" charset="0"/>
              <a:buChar char="–"/>
              <a:defRPr/>
            </a:pPr>
            <a:r>
              <a:rPr lang="en-US" u="sng" dirty="0" smtClean="0"/>
              <a:t>Matrimony</a:t>
            </a:r>
            <a:r>
              <a:rPr lang="en-US" dirty="0" smtClean="0"/>
              <a:t>: Marriage</a:t>
            </a:r>
            <a:endParaRPr lang="en-US" dirty="0"/>
          </a:p>
        </p:txBody>
      </p:sp>
    </p:spTree>
    <p:extLst>
      <p:ext uri="{BB962C8B-B14F-4D97-AF65-F5344CB8AC3E}">
        <p14:creationId xmlns:p14="http://schemas.microsoft.com/office/powerpoint/2010/main" val="18962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Papacy</a:t>
            </a:r>
          </a:p>
        </p:txBody>
      </p:sp>
      <p:sp>
        <p:nvSpPr>
          <p:cNvPr id="3" name="Content Placeholder 2"/>
          <p:cNvSpPr>
            <a:spLocks noGrp="1"/>
          </p:cNvSpPr>
          <p:nvPr>
            <p:ph idx="1"/>
          </p:nvPr>
        </p:nvSpPr>
        <p:spPr/>
        <p:txBody>
          <a:bodyPr/>
          <a:lstStyle/>
          <a:p>
            <a:r>
              <a:rPr lang="en-US" u="sng" dirty="0" smtClean="0"/>
              <a:t>The head of the Catholic Church was the Pope.</a:t>
            </a:r>
          </a:p>
          <a:p>
            <a:r>
              <a:rPr lang="en-US" u="sng" dirty="0" smtClean="0"/>
              <a:t>The Pope, (from the Latin word “papa” –father- was the Bishop of the city of Rome.</a:t>
            </a:r>
          </a:p>
          <a:p>
            <a:r>
              <a:rPr lang="en-US" dirty="0" smtClean="0"/>
              <a:t>This Bishop claimed that they were descended from St. Peter who was the “Rock” upon which Jesus built his church.</a:t>
            </a:r>
          </a:p>
        </p:txBody>
      </p:sp>
    </p:spTree>
    <p:extLst>
      <p:ext uri="{BB962C8B-B14F-4D97-AF65-F5344CB8AC3E}">
        <p14:creationId xmlns:p14="http://schemas.microsoft.com/office/powerpoint/2010/main" val="37173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5800" y="1143000"/>
          <a:ext cx="7620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00090" y="304800"/>
            <a:ext cx="7681910" cy="646331"/>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3600" b="1" u="sng" dirty="0">
                <a:ln w="50800"/>
                <a:solidFill>
                  <a:schemeClr val="bg1">
                    <a:shade val="50000"/>
                  </a:schemeClr>
                </a:solidFill>
                <a:latin typeface="+mn-lt"/>
                <a:cs typeface="+mn-cs"/>
              </a:rPr>
              <a:t>Hierarchy of the Catholic Church</a:t>
            </a:r>
          </a:p>
        </p:txBody>
      </p:sp>
    </p:spTree>
    <p:extLst>
      <p:ext uri="{BB962C8B-B14F-4D97-AF65-F5344CB8AC3E}">
        <p14:creationId xmlns:p14="http://schemas.microsoft.com/office/powerpoint/2010/main" val="5145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Pope Gregory I</a:t>
            </a:r>
          </a:p>
        </p:txBody>
      </p:sp>
      <p:sp>
        <p:nvSpPr>
          <p:cNvPr id="3" name="Content Placeholder 2"/>
          <p:cNvSpPr>
            <a:spLocks noGrp="1"/>
          </p:cNvSpPr>
          <p:nvPr>
            <p:ph idx="1"/>
          </p:nvPr>
        </p:nvSpPr>
        <p:spPr>
          <a:xfrm>
            <a:off x="228600" y="1600200"/>
            <a:ext cx="5791200" cy="4525963"/>
          </a:xfrm>
        </p:spPr>
        <p:txBody>
          <a:bodyPr rtlCol="0">
            <a:normAutofit fontScale="85000" lnSpcReduction="10000"/>
          </a:bodyPr>
          <a:lstStyle/>
          <a:p>
            <a:pPr fontAlgn="auto">
              <a:spcAft>
                <a:spcPts val="0"/>
              </a:spcAft>
              <a:buFont typeface="Arial" pitchFamily="34" charset="0"/>
              <a:buChar char="•"/>
              <a:defRPr/>
            </a:pPr>
            <a:r>
              <a:rPr lang="en-US" u="sng" dirty="0" smtClean="0"/>
              <a:t>Pope came to be accepted as leader of the Church—but to what extent?</a:t>
            </a:r>
          </a:p>
          <a:p>
            <a:pPr fontAlgn="auto">
              <a:spcAft>
                <a:spcPts val="0"/>
              </a:spcAft>
              <a:buFont typeface="Arial" pitchFamily="34" charset="0"/>
              <a:buChar char="•"/>
              <a:defRPr/>
            </a:pPr>
            <a:r>
              <a:rPr lang="en-US" u="sng" dirty="0" smtClean="0"/>
              <a:t>Pope Gregory I wanted to strengthen the power of the Papacy. </a:t>
            </a:r>
          </a:p>
          <a:p>
            <a:pPr fontAlgn="auto">
              <a:spcAft>
                <a:spcPts val="0"/>
              </a:spcAft>
              <a:buFont typeface="Arial" pitchFamily="34" charset="0"/>
              <a:buChar char="•"/>
              <a:defRPr/>
            </a:pPr>
            <a:r>
              <a:rPr lang="en-US" u="sng" dirty="0" smtClean="0"/>
              <a:t>He insisted that all bishops and the Byzantine Church were subject to his authority</a:t>
            </a:r>
            <a:r>
              <a:rPr lang="en-US" dirty="0" smtClean="0"/>
              <a:t>.</a:t>
            </a:r>
          </a:p>
          <a:p>
            <a:pPr fontAlgn="auto">
              <a:spcAft>
                <a:spcPts val="0"/>
              </a:spcAft>
              <a:buFont typeface="Arial" pitchFamily="34" charset="0"/>
              <a:buChar char="•"/>
              <a:defRPr/>
            </a:pPr>
            <a:r>
              <a:rPr lang="en-US" dirty="0" smtClean="0"/>
              <a:t>He established monasteries and made their ties to the Church stronger, converting non-Christians</a:t>
            </a:r>
            <a:endParaRPr lang="en-US" dirty="0"/>
          </a:p>
        </p:txBody>
      </p:sp>
      <p:pic>
        <p:nvPicPr>
          <p:cNvPr id="31746" name="Picture 2" descr="http://sfs.scnu.edu.cn/hhzhang/webcourse1/kcln/img/pics/Pope-Gregory-I.jpg"/>
          <p:cNvPicPr>
            <a:picLocks noChangeAspect="1" noChangeArrowheads="1"/>
          </p:cNvPicPr>
          <p:nvPr/>
        </p:nvPicPr>
        <p:blipFill>
          <a:blip r:embed="rId2" cstate="print"/>
          <a:srcRect l="9749" r="9821"/>
          <a:stretch>
            <a:fillRect/>
          </a:stretch>
        </p:blipFill>
        <p:spPr bwMode="auto">
          <a:xfrm>
            <a:off x="6172200" y="1943100"/>
            <a:ext cx="2514600" cy="3543300"/>
          </a:xfrm>
          <a:prstGeom prst="rect">
            <a:avLst/>
          </a:prstGeom>
          <a:noFill/>
          <a:ln w="9525">
            <a:noFill/>
            <a:miter lim="800000"/>
            <a:headEnd/>
            <a:tailEnd/>
          </a:ln>
        </p:spPr>
      </p:pic>
    </p:spTree>
    <p:extLst>
      <p:ext uri="{BB962C8B-B14F-4D97-AF65-F5344CB8AC3E}">
        <p14:creationId xmlns:p14="http://schemas.microsoft.com/office/powerpoint/2010/main" val="20828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1746"/>
                                        </p:tgtEl>
                                        <p:attrNameLst>
                                          <p:attrName>style.visibility</p:attrName>
                                        </p:attrNameLst>
                                      </p:cBhvr>
                                      <p:to>
                                        <p:strVal val="visible"/>
                                      </p:to>
                                    </p:set>
                                    <p:anim calcmode="lin" valueType="num">
                                      <p:cBhvr>
                                        <p:cTn id="12" dur="1000" fill="hold"/>
                                        <p:tgtEl>
                                          <p:spTgt spid="31746"/>
                                        </p:tgtEl>
                                        <p:attrNameLst>
                                          <p:attrName>ppt_w</p:attrName>
                                        </p:attrNameLst>
                                      </p:cBhvr>
                                      <p:tavLst>
                                        <p:tav tm="0">
                                          <p:val>
                                            <p:strVal val="#ppt_w*0.70"/>
                                          </p:val>
                                        </p:tav>
                                        <p:tav tm="100000">
                                          <p:val>
                                            <p:strVal val="#ppt_w"/>
                                          </p:val>
                                        </p:tav>
                                      </p:tavLst>
                                    </p:anim>
                                    <p:anim calcmode="lin" valueType="num">
                                      <p:cBhvr>
                                        <p:cTn id="13" dur="1000" fill="hold"/>
                                        <p:tgtEl>
                                          <p:spTgt spid="31746"/>
                                        </p:tgtEl>
                                        <p:attrNameLst>
                                          <p:attrName>ppt_h</p:attrName>
                                        </p:attrNameLst>
                                      </p:cBhvr>
                                      <p:tavLst>
                                        <p:tav tm="0">
                                          <p:val>
                                            <p:strVal val="#ppt_h"/>
                                          </p:val>
                                        </p:tav>
                                        <p:tav tm="100000">
                                          <p:val>
                                            <p:strVal val="#ppt_h"/>
                                          </p:val>
                                        </p:tav>
                                      </p:tavLst>
                                    </p:anim>
                                    <p:animEffect transition="in" filter="fade">
                                      <p:cBhvr>
                                        <p:cTn id="14" dur="1000"/>
                                        <p:tgtEl>
                                          <p:spTgt spid="3174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352425"/>
            <a:ext cx="4876800" cy="6340475"/>
          </a:xfrm>
          <a:prstGeom prst="rect">
            <a:avLst/>
          </a:prstGeom>
          <a:noFill/>
          <a:ln w="9525">
            <a:noFill/>
            <a:miter lim="800000"/>
            <a:headEnd/>
            <a:tailEnd/>
          </a:ln>
        </p:spPr>
        <p:txBody>
          <a:bodyPr>
            <a:spAutoFit/>
          </a:bodyPr>
          <a:lstStyle/>
          <a:p>
            <a:r>
              <a:rPr lang="en-US" sz="2900" u="sng" dirty="0">
                <a:latin typeface="Comic Sans MS" pitchFamily="66" charset="0"/>
              </a:rPr>
              <a:t>Gregory not only strengthened the spiritual power of the church, but also its political power.</a:t>
            </a:r>
          </a:p>
          <a:p>
            <a:endParaRPr lang="en-US" sz="2900" u="sng" dirty="0">
              <a:latin typeface="Comic Sans MS" pitchFamily="66" charset="0"/>
            </a:endParaRPr>
          </a:p>
          <a:p>
            <a:r>
              <a:rPr lang="en-US" sz="2900" u="sng" dirty="0">
                <a:latin typeface="Comic Sans MS" pitchFamily="66" charset="0"/>
              </a:rPr>
              <a:t>He served as leader of the city of Rome and its surrounding territories which became known as the </a:t>
            </a:r>
            <a:r>
              <a:rPr lang="en-US" sz="2900" b="1" u="sng" dirty="0">
                <a:solidFill>
                  <a:srgbClr val="FF0000"/>
                </a:solidFill>
                <a:latin typeface="Comic Sans MS" pitchFamily="66" charset="0"/>
              </a:rPr>
              <a:t>Papal States</a:t>
            </a:r>
          </a:p>
          <a:p>
            <a:endParaRPr lang="en-US" sz="2900" dirty="0">
              <a:latin typeface="Comic Sans MS" pitchFamily="66" charset="0"/>
            </a:endParaRPr>
          </a:p>
          <a:p>
            <a:r>
              <a:rPr lang="en-US" sz="2900" dirty="0">
                <a:latin typeface="Comic Sans MS" pitchFamily="66" charset="0"/>
              </a:rPr>
              <a:t>The Papal States were the political territory of the Catholic Church.</a:t>
            </a:r>
          </a:p>
        </p:txBody>
      </p:sp>
      <p:pic>
        <p:nvPicPr>
          <p:cNvPr id="33794" name="Picture 2" descr="http://upload.wikimedia.org/wikipedia/commons/f/f6/Pope_gregory_vii_illustration.jpg"/>
          <p:cNvPicPr>
            <a:picLocks noChangeAspect="1" noChangeArrowheads="1"/>
          </p:cNvPicPr>
          <p:nvPr/>
        </p:nvPicPr>
        <p:blipFill>
          <a:blip r:embed="rId2" cstate="print"/>
          <a:srcRect/>
          <a:stretch>
            <a:fillRect/>
          </a:stretch>
        </p:blipFill>
        <p:spPr bwMode="auto">
          <a:xfrm>
            <a:off x="5086350" y="838200"/>
            <a:ext cx="3752850" cy="5153025"/>
          </a:xfrm>
          <a:prstGeom prst="rect">
            <a:avLst/>
          </a:prstGeom>
          <a:noFill/>
          <a:ln w="9525">
            <a:noFill/>
            <a:miter lim="800000"/>
            <a:headEnd/>
            <a:tailEnd/>
          </a:ln>
        </p:spPr>
      </p:pic>
    </p:spTree>
    <p:extLst>
      <p:ext uri="{BB962C8B-B14F-4D97-AF65-F5344CB8AC3E}">
        <p14:creationId xmlns:p14="http://schemas.microsoft.com/office/powerpoint/2010/main" val="21342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strVal val="#ppt_w*0.70"/>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animEffect transition="in" filter="fade">
                                      <p:cBhvr>
                                        <p:cTn id="9" dur="1000"/>
                                        <p:tgtEl>
                                          <p:spTgt spid="3379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Monks and Their Missions</a:t>
            </a:r>
          </a:p>
        </p:txBody>
      </p:sp>
      <p:sp>
        <p:nvSpPr>
          <p:cNvPr id="3" name="Content Placeholder 2"/>
          <p:cNvSpPr>
            <a:spLocks noGrp="1"/>
          </p:cNvSpPr>
          <p:nvPr>
            <p:ph idx="1"/>
          </p:nvPr>
        </p:nvSpPr>
        <p:spPr/>
        <p:txBody>
          <a:bodyPr/>
          <a:lstStyle/>
          <a:p>
            <a:r>
              <a:rPr lang="en-US" u="sng" dirty="0" smtClean="0"/>
              <a:t>A </a:t>
            </a:r>
            <a:r>
              <a:rPr lang="en-US" b="1" u="sng" dirty="0" smtClean="0">
                <a:solidFill>
                  <a:srgbClr val="FF0000"/>
                </a:solidFill>
              </a:rPr>
              <a:t>Monk</a:t>
            </a:r>
            <a:r>
              <a:rPr lang="en-US" u="sng" dirty="0" smtClean="0"/>
              <a:t> was a person who dedicated their life to the Church</a:t>
            </a:r>
          </a:p>
          <a:p>
            <a:endParaRPr lang="en-US" u="sng" dirty="0" smtClean="0"/>
          </a:p>
          <a:p>
            <a:r>
              <a:rPr lang="en-US" b="1" u="sng" dirty="0" smtClean="0">
                <a:solidFill>
                  <a:srgbClr val="FF0000"/>
                </a:solidFill>
              </a:rPr>
              <a:t>Monasticism</a:t>
            </a:r>
            <a:r>
              <a:rPr lang="en-US" u="sng" dirty="0" smtClean="0"/>
              <a:t>: The practice of living the life of a monk.</a:t>
            </a:r>
          </a:p>
        </p:txBody>
      </p:sp>
      <p:pic>
        <p:nvPicPr>
          <p:cNvPr id="34818" name="Picture 2" descr="http://www.cartage.org.lb/en/themes/GeogHist/histories/middleages/lifemiddle/pix/monk.gif"/>
          <p:cNvPicPr>
            <a:picLocks noChangeAspect="1" noChangeArrowheads="1"/>
          </p:cNvPicPr>
          <p:nvPr/>
        </p:nvPicPr>
        <p:blipFill>
          <a:blip r:embed="rId2" cstate="print"/>
          <a:srcRect/>
          <a:stretch>
            <a:fillRect/>
          </a:stretch>
        </p:blipFill>
        <p:spPr bwMode="auto">
          <a:xfrm>
            <a:off x="6010275" y="4114800"/>
            <a:ext cx="2828925" cy="2514600"/>
          </a:xfrm>
          <a:prstGeom prst="rect">
            <a:avLst/>
          </a:prstGeom>
          <a:noFill/>
          <a:ln w="9525">
            <a:noFill/>
            <a:miter lim="800000"/>
            <a:headEnd/>
            <a:tailEnd/>
          </a:ln>
        </p:spPr>
      </p:pic>
    </p:spTree>
    <p:extLst>
      <p:ext uri="{BB962C8B-B14F-4D97-AF65-F5344CB8AC3E}">
        <p14:creationId xmlns:p14="http://schemas.microsoft.com/office/powerpoint/2010/main" val="38488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p:cTn id="12" dur="1000" fill="hold"/>
                                        <p:tgtEl>
                                          <p:spTgt spid="34818"/>
                                        </p:tgtEl>
                                        <p:attrNameLst>
                                          <p:attrName>ppt_w</p:attrName>
                                        </p:attrNameLst>
                                      </p:cBhvr>
                                      <p:tavLst>
                                        <p:tav tm="0">
                                          <p:val>
                                            <p:strVal val="#ppt_w*0.70"/>
                                          </p:val>
                                        </p:tav>
                                        <p:tav tm="100000">
                                          <p:val>
                                            <p:strVal val="#ppt_w"/>
                                          </p:val>
                                        </p:tav>
                                      </p:tavLst>
                                    </p:anim>
                                    <p:anim calcmode="lin" valueType="num">
                                      <p:cBhvr>
                                        <p:cTn id="13" dur="1000" fill="hold"/>
                                        <p:tgtEl>
                                          <p:spTgt spid="34818"/>
                                        </p:tgtEl>
                                        <p:attrNameLst>
                                          <p:attrName>ppt_h</p:attrName>
                                        </p:attrNameLst>
                                      </p:cBhvr>
                                      <p:tavLst>
                                        <p:tav tm="0">
                                          <p:val>
                                            <p:strVal val="#ppt_h"/>
                                          </p:val>
                                        </p:tav>
                                        <p:tav tm="100000">
                                          <p:val>
                                            <p:strVal val="#ppt_h"/>
                                          </p:val>
                                        </p:tav>
                                      </p:tavLst>
                                    </p:anim>
                                    <p:animEffect transition="in" filter="fade">
                                      <p:cBhvr>
                                        <p:cTn id="14" dur="1000"/>
                                        <p:tgtEl>
                                          <p:spTgt spid="3481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533400"/>
            <a:ext cx="8382000" cy="5632450"/>
          </a:xfrm>
          <a:prstGeom prst="rect">
            <a:avLst/>
          </a:prstGeom>
          <a:noFill/>
          <a:ln w="9525">
            <a:noFill/>
            <a:miter lim="800000"/>
            <a:headEnd/>
            <a:tailEnd/>
          </a:ln>
        </p:spPr>
        <p:txBody>
          <a:bodyPr>
            <a:spAutoFit/>
          </a:bodyPr>
          <a:lstStyle/>
          <a:p>
            <a:r>
              <a:rPr lang="en-US" sz="3000" u="sng">
                <a:latin typeface="Comic Sans MS" pitchFamily="66" charset="0"/>
              </a:rPr>
              <a:t>Monks were seen as the heroes of the Christian  civilization.</a:t>
            </a:r>
          </a:p>
          <a:p>
            <a:endParaRPr lang="en-US" sz="3000" u="sng">
              <a:latin typeface="Comic Sans MS" pitchFamily="66" charset="0"/>
            </a:endParaRPr>
          </a:p>
          <a:p>
            <a:r>
              <a:rPr lang="en-US" sz="3000" u="sng">
                <a:latin typeface="Comic Sans MS" pitchFamily="66" charset="0"/>
              </a:rPr>
              <a:t>They took care of the poor and provided the “social services” for the time.</a:t>
            </a:r>
          </a:p>
          <a:p>
            <a:endParaRPr lang="en-US" sz="3000">
              <a:latin typeface="Comic Sans MS" pitchFamily="66" charset="0"/>
            </a:endParaRPr>
          </a:p>
          <a:p>
            <a:r>
              <a:rPr lang="en-US" sz="3000">
                <a:latin typeface="Comic Sans MS" pitchFamily="66" charset="0"/>
              </a:rPr>
              <a:t>They were seen as living </a:t>
            </a:r>
            <a:r>
              <a:rPr lang="en-US" sz="3000" u="sng">
                <a:latin typeface="Comic Sans MS" pitchFamily="66" charset="0"/>
              </a:rPr>
              <a:t>the Christian ideal</a:t>
            </a:r>
            <a:r>
              <a:rPr lang="en-US" sz="3000">
                <a:latin typeface="Comic Sans MS" pitchFamily="66" charset="0"/>
              </a:rPr>
              <a:t>, a lifestyle that only a few could aspire to live. </a:t>
            </a:r>
          </a:p>
          <a:p>
            <a:endParaRPr lang="en-US" sz="3000">
              <a:latin typeface="Comic Sans MS" pitchFamily="66" charset="0"/>
            </a:endParaRPr>
          </a:p>
          <a:p>
            <a:r>
              <a:rPr lang="en-US" sz="3000" u="sng">
                <a:latin typeface="Comic Sans MS" pitchFamily="66" charset="0"/>
              </a:rPr>
              <a:t>Many monks were missionaries, they would go out and attempt to convert new groups or peoples to the Christian faith</a:t>
            </a:r>
            <a:r>
              <a:rPr lang="en-US" sz="3000">
                <a:latin typeface="Comic Sans MS" pitchFamily="66" charset="0"/>
              </a:rPr>
              <a:t>.</a:t>
            </a:r>
          </a:p>
        </p:txBody>
      </p:sp>
    </p:spTree>
    <p:extLst>
      <p:ext uri="{BB962C8B-B14F-4D97-AF65-F5344CB8AC3E}">
        <p14:creationId xmlns:p14="http://schemas.microsoft.com/office/powerpoint/2010/main" val="414013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228600"/>
            <a:ext cx="8686800" cy="7016750"/>
          </a:xfrm>
          <a:prstGeom prst="rect">
            <a:avLst/>
          </a:prstGeom>
          <a:noFill/>
          <a:ln w="9525">
            <a:noFill/>
            <a:miter lim="800000"/>
            <a:headEnd/>
            <a:tailEnd/>
          </a:ln>
        </p:spPr>
        <p:txBody>
          <a:bodyPr>
            <a:spAutoFit/>
          </a:bodyPr>
          <a:lstStyle/>
          <a:p>
            <a:r>
              <a:rPr lang="en-US" sz="3000" u="sng" dirty="0">
                <a:latin typeface="Comic Sans MS" pitchFamily="66" charset="0"/>
              </a:rPr>
              <a:t>The original ideal of Monastic life was for a Monk to withdraw from </a:t>
            </a:r>
            <a:r>
              <a:rPr lang="en-US" sz="3000" u="sng" dirty="0">
                <a:solidFill>
                  <a:srgbClr val="FF0000"/>
                </a:solidFill>
                <a:latin typeface="Comic Sans MS" pitchFamily="66" charset="0"/>
              </a:rPr>
              <a:t>secular</a:t>
            </a:r>
            <a:r>
              <a:rPr lang="en-US" sz="3000" u="sng" dirty="0">
                <a:latin typeface="Comic Sans MS" pitchFamily="66" charset="0"/>
              </a:rPr>
              <a:t> (</a:t>
            </a:r>
            <a:r>
              <a:rPr lang="en-US" sz="3000" u="sng" dirty="0" smtClean="0">
                <a:latin typeface="Comic Sans MS" pitchFamily="66" charset="0"/>
              </a:rPr>
              <a:t>non-religious or worldly) </a:t>
            </a:r>
            <a:r>
              <a:rPr lang="en-US" sz="3000" u="sng" dirty="0">
                <a:latin typeface="Comic Sans MS" pitchFamily="66" charset="0"/>
              </a:rPr>
              <a:t>life and live alone focusing on prayer and meditation.</a:t>
            </a:r>
          </a:p>
          <a:p>
            <a:endParaRPr lang="en-US" sz="3000" u="sng" dirty="0">
              <a:latin typeface="Comic Sans MS" pitchFamily="66" charset="0"/>
            </a:endParaRPr>
          </a:p>
          <a:p>
            <a:r>
              <a:rPr lang="en-US" sz="3000" u="sng" dirty="0">
                <a:latin typeface="Comic Sans MS" pitchFamily="66" charset="0"/>
              </a:rPr>
              <a:t>A monk came along who </a:t>
            </a:r>
          </a:p>
          <a:p>
            <a:r>
              <a:rPr lang="en-US" sz="3000" u="sng" dirty="0">
                <a:latin typeface="Comic Sans MS" pitchFamily="66" charset="0"/>
              </a:rPr>
              <a:t>changed this structure,</a:t>
            </a:r>
          </a:p>
          <a:p>
            <a:r>
              <a:rPr lang="en-US" sz="3000" u="sng" dirty="0">
                <a:latin typeface="Comic Sans MS" pitchFamily="66" charset="0"/>
              </a:rPr>
              <a:t>this man was St. Benedict.</a:t>
            </a:r>
          </a:p>
          <a:p>
            <a:endParaRPr lang="en-US" sz="3000" u="sng" dirty="0">
              <a:latin typeface="Comic Sans MS" pitchFamily="66" charset="0"/>
            </a:endParaRPr>
          </a:p>
          <a:p>
            <a:r>
              <a:rPr lang="en-US" sz="3000" u="sng" dirty="0">
                <a:latin typeface="Comic Sans MS" pitchFamily="66" charset="0"/>
              </a:rPr>
              <a:t>St. Benedict organized a </a:t>
            </a:r>
          </a:p>
          <a:p>
            <a:r>
              <a:rPr lang="en-US" sz="3000" u="sng" dirty="0">
                <a:latin typeface="Comic Sans MS" pitchFamily="66" charset="0"/>
              </a:rPr>
              <a:t>set of rules and regulations </a:t>
            </a:r>
          </a:p>
          <a:p>
            <a:r>
              <a:rPr lang="en-US" sz="3000" u="sng" dirty="0">
                <a:latin typeface="Comic Sans MS" pitchFamily="66" charset="0"/>
              </a:rPr>
              <a:t>for the establishment and</a:t>
            </a:r>
          </a:p>
          <a:p>
            <a:r>
              <a:rPr lang="en-US" sz="3000" u="sng" dirty="0">
                <a:latin typeface="Comic Sans MS" pitchFamily="66" charset="0"/>
              </a:rPr>
              <a:t> running of monasteries.</a:t>
            </a:r>
          </a:p>
          <a:p>
            <a:endParaRPr lang="en-US" sz="3000" dirty="0">
              <a:latin typeface="Comic Sans MS" pitchFamily="66" charset="0"/>
            </a:endParaRPr>
          </a:p>
          <a:p>
            <a:endParaRPr lang="en-US" sz="3000" dirty="0">
              <a:latin typeface="Comic Sans MS" pitchFamily="66" charset="0"/>
            </a:endParaRPr>
          </a:p>
        </p:txBody>
      </p:sp>
      <p:pic>
        <p:nvPicPr>
          <p:cNvPr id="35842" name="Picture 2" descr="http://tomroeser.com/blog/img/f24577/holycard_st_benedict.jpg"/>
          <p:cNvPicPr>
            <a:picLocks noChangeAspect="1" noChangeArrowheads="1"/>
          </p:cNvPicPr>
          <p:nvPr/>
        </p:nvPicPr>
        <p:blipFill>
          <a:blip r:embed="rId2" cstate="print"/>
          <a:srcRect/>
          <a:stretch>
            <a:fillRect/>
          </a:stretch>
        </p:blipFill>
        <p:spPr bwMode="auto">
          <a:xfrm>
            <a:off x="5562600" y="2133600"/>
            <a:ext cx="3200400" cy="4124325"/>
          </a:xfrm>
          <a:prstGeom prst="rect">
            <a:avLst/>
          </a:prstGeom>
          <a:noFill/>
          <a:ln w="9525">
            <a:noFill/>
            <a:miter lim="800000"/>
            <a:headEnd/>
            <a:tailEnd/>
          </a:ln>
        </p:spPr>
      </p:pic>
    </p:spTree>
    <p:extLst>
      <p:ext uri="{BB962C8B-B14F-4D97-AF65-F5344CB8AC3E}">
        <p14:creationId xmlns:p14="http://schemas.microsoft.com/office/powerpoint/2010/main" val="32510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0.70"/>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1580</Words>
  <Application>Microsoft Office PowerPoint</Application>
  <PresentationFormat>On-screen Show (4:3)</PresentationFormat>
  <Paragraphs>112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The Role of the Church</vt:lpstr>
      <vt:lpstr>The Papacy</vt:lpstr>
      <vt:lpstr>PowerPoint Presentation</vt:lpstr>
      <vt:lpstr>Pope Gregory I</vt:lpstr>
      <vt:lpstr>PowerPoint Presentation</vt:lpstr>
      <vt:lpstr>Monks and Their Missions</vt:lpstr>
      <vt:lpstr>PowerPoint Presentation</vt:lpstr>
      <vt:lpstr>PowerPoint Presentation</vt:lpstr>
      <vt:lpstr>Benedictine Rules</vt:lpstr>
      <vt:lpstr>What about Women?</vt:lpstr>
      <vt:lpstr>Conflict with the Pope</vt:lpstr>
      <vt:lpstr>“Weapons” of the Church</vt:lpstr>
      <vt:lpstr>John Begs Forgiveness</vt:lpstr>
      <vt:lpstr>Papal States and Simony</vt:lpstr>
      <vt:lpstr>Church Reform</vt:lpstr>
      <vt:lpstr>Lay Investiture</vt:lpstr>
      <vt:lpstr>PowerPoint Presentation</vt:lpstr>
      <vt:lpstr>Henry IV vs. Pope Gregory VII</vt:lpstr>
      <vt:lpstr>PowerPoint Presentation</vt:lpstr>
      <vt:lpstr>The Concordat of Worms</vt:lpstr>
      <vt:lpstr>The Church Supreme</vt:lpstr>
      <vt:lpstr>“Weapons” of the Church</vt:lpstr>
      <vt:lpstr>The Sacraments</vt:lpstr>
    </vt:vector>
  </TitlesOfParts>
  <Company>Eanes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ALBERT BENNETT</cp:lastModifiedBy>
  <cp:revision>3</cp:revision>
  <dcterms:created xsi:type="dcterms:W3CDTF">2014-11-20T16:58:16Z</dcterms:created>
  <dcterms:modified xsi:type="dcterms:W3CDTF">2017-11-26T18:31:24Z</dcterms:modified>
</cp:coreProperties>
</file>