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udio/unknown"/>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8"/>
  </p:notesMasterIdLst>
  <p:sldIdLst>
    <p:sldId id="256" r:id="rId2"/>
    <p:sldId id="264" r:id="rId3"/>
    <p:sldId id="257" r:id="rId4"/>
    <p:sldId id="267" r:id="rId5"/>
    <p:sldId id="268" r:id="rId6"/>
    <p:sldId id="265" r:id="rId7"/>
    <p:sldId id="266" r:id="rId8"/>
    <p:sldId id="270" r:id="rId9"/>
    <p:sldId id="271" r:id="rId10"/>
    <p:sldId id="272" r:id="rId11"/>
    <p:sldId id="273" r:id="rId12"/>
    <p:sldId id="274" r:id="rId13"/>
    <p:sldId id="276" r:id="rId14"/>
    <p:sldId id="277" r:id="rId15"/>
    <p:sldId id="278" r:id="rId16"/>
    <p:sldId id="279" r:id="rId17"/>
    <p:sldId id="280" r:id="rId18"/>
    <p:sldId id="286" r:id="rId19"/>
    <p:sldId id="287" r:id="rId20"/>
    <p:sldId id="288" r:id="rId21"/>
    <p:sldId id="289" r:id="rId22"/>
    <p:sldId id="290" r:id="rId23"/>
    <p:sldId id="291" r:id="rId24"/>
    <p:sldId id="292" r:id="rId25"/>
    <p:sldId id="296" r:id="rId26"/>
    <p:sldId id="297"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0D8"/>
    <a:srgbClr val="990000"/>
    <a:srgbClr val="663300"/>
    <a:srgbClr val="008000"/>
    <a:srgbClr val="800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Times New Roman" pitchFamily="18"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Times New Roman" pitchFamily="18" charset="0"/>
              </a:defRPr>
            </a:lvl1pPr>
          </a:lstStyle>
          <a:p>
            <a:pPr>
              <a:defRPr/>
            </a:pPr>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Times New Roman" pitchFamily="18"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09BA0246-6EFE-427F-974F-28AC29AE149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Times New Roman" charset="0"/>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Times New Roman" charset="0"/>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Times New Roman" charset="0"/>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Times New Roman" charset="0"/>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194926D3-6350-4104-A5CE-94E3F6A36DFE}" type="slidenum">
              <a:rPr lang="en-US"/>
              <a:pPr/>
              <a:t>1</a:t>
            </a:fld>
            <a:endParaRPr lang="en-US"/>
          </a:p>
        </p:txBody>
      </p:sp>
      <p:sp>
        <p:nvSpPr>
          <p:cNvPr id="15362" name="Rectangle 2"/>
          <p:cNvSpPr>
            <a:spLocks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B7C2B2C-0341-4465-8074-0955066C3DB4}" type="slidenum">
              <a:rPr lang="en-US"/>
              <a:pPr/>
              <a:t>10</a:t>
            </a:fld>
            <a:endParaRPr lang="en-US"/>
          </a:p>
        </p:txBody>
      </p:sp>
      <p:sp>
        <p:nvSpPr>
          <p:cNvPr id="33794" name="Rectangle 2"/>
          <p:cNvSpPr>
            <a:spLocks noChangeArrowheads="1" noTextEdit="1"/>
          </p:cNvSpPr>
          <p:nvPr>
            <p:ph type="sldImg"/>
          </p:nvPr>
        </p:nvSpPr>
        <p:spPr>
          <a:solidFill>
            <a:srgbClr val="FFFFFF"/>
          </a:solidFill>
          <a:ln/>
        </p:spPr>
      </p:sp>
      <p:sp>
        <p:nvSpPr>
          <p:cNvPr id="33795"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F2BBF85B-9615-4D25-84D0-3BD624A08B1C}" type="slidenum">
              <a:rPr lang="en-US"/>
              <a:pPr/>
              <a:t>11</a:t>
            </a:fld>
            <a:endParaRPr lang="en-US"/>
          </a:p>
        </p:txBody>
      </p:sp>
      <p:sp>
        <p:nvSpPr>
          <p:cNvPr id="35842" name="Rectangle 2"/>
          <p:cNvSpPr>
            <a:spLocks noChangeArrowheads="1" noTextEdit="1"/>
          </p:cNvSpPr>
          <p:nvPr>
            <p:ph type="sldImg"/>
          </p:nvPr>
        </p:nvSpPr>
        <p:spPr>
          <a:solidFill>
            <a:srgbClr val="FFFFFF"/>
          </a:solidFill>
          <a:ln/>
        </p:spPr>
      </p:sp>
      <p:sp>
        <p:nvSpPr>
          <p:cNvPr id="35843"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2CB2A04D-31FF-4FFE-A222-1C9C9E8E831F}" type="slidenum">
              <a:rPr lang="en-US"/>
              <a:pPr/>
              <a:t>12</a:t>
            </a:fld>
            <a:endParaRPr lang="en-US"/>
          </a:p>
        </p:txBody>
      </p:sp>
      <p:sp>
        <p:nvSpPr>
          <p:cNvPr id="37890" name="Rectangle 2"/>
          <p:cNvSpPr>
            <a:spLocks noChangeArrowheads="1" noTextEdit="1"/>
          </p:cNvSpPr>
          <p:nvPr>
            <p:ph type="sldImg"/>
          </p:nvPr>
        </p:nvSpPr>
        <p:spPr>
          <a:solidFill>
            <a:srgbClr val="FFFFFF"/>
          </a:solidFill>
          <a:ln/>
        </p:spPr>
      </p:sp>
      <p:sp>
        <p:nvSpPr>
          <p:cNvPr id="37891"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7C9F8AB5-428D-44E3-86B9-97ED31111BB6}" type="slidenum">
              <a:rPr lang="en-US"/>
              <a:pPr/>
              <a:t>13</a:t>
            </a:fld>
            <a:endParaRPr lang="en-US"/>
          </a:p>
        </p:txBody>
      </p:sp>
      <p:sp>
        <p:nvSpPr>
          <p:cNvPr id="39938" name="Rectangle 2"/>
          <p:cNvSpPr>
            <a:spLocks noChangeArrowheads="1" noTextEdit="1"/>
          </p:cNvSpPr>
          <p:nvPr>
            <p:ph type="sldImg"/>
          </p:nvPr>
        </p:nvSpPr>
        <p:spPr>
          <a:solidFill>
            <a:srgbClr val="FFFFFF"/>
          </a:solidFill>
          <a:ln/>
        </p:spPr>
      </p:sp>
      <p:sp>
        <p:nvSpPr>
          <p:cNvPr id="39939"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A6D0FB3A-F403-4D80-859E-9F326FC6F3C0}" type="slidenum">
              <a:rPr lang="en-US"/>
              <a:pPr/>
              <a:t>14</a:t>
            </a:fld>
            <a:endParaRPr lang="en-US"/>
          </a:p>
        </p:txBody>
      </p:sp>
      <p:sp>
        <p:nvSpPr>
          <p:cNvPr id="41986" name="Rectangle 2"/>
          <p:cNvSpPr>
            <a:spLocks noChangeArrowheads="1" noTextEdit="1"/>
          </p:cNvSpPr>
          <p:nvPr>
            <p:ph type="sldImg"/>
          </p:nvPr>
        </p:nvSpPr>
        <p:spPr>
          <a:solidFill>
            <a:srgbClr val="FFFFFF"/>
          </a:solidFill>
          <a:ln/>
        </p:spPr>
      </p:sp>
      <p:sp>
        <p:nvSpPr>
          <p:cNvPr id="41987"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A7391DE8-BF22-4E61-A8C9-25A9EA7596D4}" type="slidenum">
              <a:rPr lang="en-US"/>
              <a:pPr/>
              <a:t>15</a:t>
            </a:fld>
            <a:endParaRPr lang="en-US"/>
          </a:p>
        </p:txBody>
      </p:sp>
      <p:sp>
        <p:nvSpPr>
          <p:cNvPr id="44034" name="Rectangle 2"/>
          <p:cNvSpPr>
            <a:spLocks noChangeArrowheads="1" noTextEdit="1"/>
          </p:cNvSpPr>
          <p:nvPr>
            <p:ph type="sldImg"/>
          </p:nvPr>
        </p:nvSpPr>
        <p:spPr>
          <a:solidFill>
            <a:srgbClr val="FFFFFF"/>
          </a:solidFill>
          <a:ln/>
        </p:spPr>
      </p:sp>
      <p:sp>
        <p:nvSpPr>
          <p:cNvPr id="44035"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5B2ECBA6-3890-41F0-B619-EAD4EB850B11}" type="slidenum">
              <a:rPr lang="en-US"/>
              <a:pPr/>
              <a:t>16</a:t>
            </a:fld>
            <a:endParaRPr lang="en-US"/>
          </a:p>
        </p:txBody>
      </p:sp>
      <p:sp>
        <p:nvSpPr>
          <p:cNvPr id="46082" name="Rectangle 2"/>
          <p:cNvSpPr>
            <a:spLocks noChangeArrowheads="1" noTextEdit="1"/>
          </p:cNvSpPr>
          <p:nvPr>
            <p:ph type="sldImg"/>
          </p:nvPr>
        </p:nvSpPr>
        <p:spPr>
          <a:solidFill>
            <a:srgbClr val="FFFFFF"/>
          </a:solidFill>
          <a:ln/>
        </p:spPr>
      </p:sp>
      <p:sp>
        <p:nvSpPr>
          <p:cNvPr id="46083"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64C59253-1E20-47F9-9B0F-4C2CC114514B}" type="slidenum">
              <a:rPr lang="en-US"/>
              <a:pPr/>
              <a:t>17</a:t>
            </a:fld>
            <a:endParaRPr lang="en-US"/>
          </a:p>
        </p:txBody>
      </p:sp>
      <p:sp>
        <p:nvSpPr>
          <p:cNvPr id="48130" name="Rectangle 2"/>
          <p:cNvSpPr>
            <a:spLocks noChangeArrowheads="1" noTextEdit="1"/>
          </p:cNvSpPr>
          <p:nvPr>
            <p:ph type="sldImg"/>
          </p:nvPr>
        </p:nvSpPr>
        <p:spPr>
          <a:solidFill>
            <a:srgbClr val="FFFFFF"/>
          </a:solidFill>
          <a:ln/>
        </p:spPr>
      </p:sp>
      <p:sp>
        <p:nvSpPr>
          <p:cNvPr id="48131"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C2B1C75A-4C0F-4787-90A0-54271EB42A49}" type="slidenum">
              <a:rPr lang="en-US"/>
              <a:pPr/>
              <a:t>18</a:t>
            </a:fld>
            <a:endParaRPr lang="en-US"/>
          </a:p>
        </p:txBody>
      </p:sp>
      <p:sp>
        <p:nvSpPr>
          <p:cNvPr id="50178" name="Rectangle 2"/>
          <p:cNvSpPr>
            <a:spLocks noChangeArrowheads="1" noTextEdit="1"/>
          </p:cNvSpPr>
          <p:nvPr>
            <p:ph type="sldImg"/>
          </p:nvPr>
        </p:nvSpPr>
        <p:spPr>
          <a:solidFill>
            <a:srgbClr val="FFFFFF"/>
          </a:solidFill>
          <a:ln/>
        </p:spPr>
      </p:sp>
      <p:sp>
        <p:nvSpPr>
          <p:cNvPr id="50179"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ABF4154F-85D0-41BA-9B46-1605873969EF}" type="slidenum">
              <a:rPr lang="en-US"/>
              <a:pPr/>
              <a:t>19</a:t>
            </a:fld>
            <a:endParaRPr lang="en-US"/>
          </a:p>
        </p:txBody>
      </p:sp>
      <p:sp>
        <p:nvSpPr>
          <p:cNvPr id="52226" name="Rectangle 2"/>
          <p:cNvSpPr>
            <a:spLocks noChangeArrowheads="1" noTextEdit="1"/>
          </p:cNvSpPr>
          <p:nvPr>
            <p:ph type="sldImg"/>
          </p:nvPr>
        </p:nvSpPr>
        <p:spPr>
          <a:solidFill>
            <a:srgbClr val="FFFFFF"/>
          </a:solidFill>
          <a:ln/>
        </p:spPr>
      </p:sp>
      <p:sp>
        <p:nvSpPr>
          <p:cNvPr id="52227"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B0919A0F-6CFB-4881-AAFA-58E1C787ADA8}" type="slidenum">
              <a:rPr lang="en-US"/>
              <a:pPr/>
              <a:t>2</a:t>
            </a:fld>
            <a:endParaRPr lang="en-US"/>
          </a:p>
        </p:txBody>
      </p:sp>
      <p:sp>
        <p:nvSpPr>
          <p:cNvPr id="17410" name="Rectangle 2"/>
          <p:cNvSpPr>
            <a:spLocks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9C219EBC-EA18-4D96-86DB-4C01E9FCBEDF}" type="slidenum">
              <a:rPr lang="en-US"/>
              <a:pPr/>
              <a:t>20</a:t>
            </a:fld>
            <a:endParaRPr lang="en-US"/>
          </a:p>
        </p:txBody>
      </p:sp>
      <p:sp>
        <p:nvSpPr>
          <p:cNvPr id="54274" name="Rectangle 2"/>
          <p:cNvSpPr>
            <a:spLocks noChangeArrowheads="1" noTextEdit="1"/>
          </p:cNvSpPr>
          <p:nvPr>
            <p:ph type="sldImg"/>
          </p:nvPr>
        </p:nvSpPr>
        <p:spPr>
          <a:solidFill>
            <a:srgbClr val="FFFFFF"/>
          </a:solidFill>
          <a:ln/>
        </p:spPr>
      </p:sp>
      <p:sp>
        <p:nvSpPr>
          <p:cNvPr id="54275"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FB574727-1886-414C-9606-039C546BD844}" type="slidenum">
              <a:rPr lang="en-US"/>
              <a:pPr/>
              <a:t>21</a:t>
            </a:fld>
            <a:endParaRPr lang="en-US"/>
          </a:p>
        </p:txBody>
      </p:sp>
      <p:sp>
        <p:nvSpPr>
          <p:cNvPr id="56322" name="Rectangle 2"/>
          <p:cNvSpPr>
            <a:spLocks noChangeArrowheads="1" noTextEdit="1"/>
          </p:cNvSpPr>
          <p:nvPr>
            <p:ph type="sldImg"/>
          </p:nvPr>
        </p:nvSpPr>
        <p:spPr>
          <a:solidFill>
            <a:srgbClr val="FFFFFF"/>
          </a:solidFill>
          <a:ln/>
        </p:spPr>
      </p:sp>
      <p:sp>
        <p:nvSpPr>
          <p:cNvPr id="56323"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4DABF3CE-8479-416C-A393-8CDA3938F06A}" type="slidenum">
              <a:rPr lang="en-US"/>
              <a:pPr/>
              <a:t>22</a:t>
            </a:fld>
            <a:endParaRPr lang="en-US"/>
          </a:p>
        </p:txBody>
      </p:sp>
      <p:sp>
        <p:nvSpPr>
          <p:cNvPr id="58370" name="Rectangle 2"/>
          <p:cNvSpPr>
            <a:spLocks noChangeArrowheads="1" noTextEdit="1"/>
          </p:cNvSpPr>
          <p:nvPr>
            <p:ph type="sldImg"/>
          </p:nvPr>
        </p:nvSpPr>
        <p:spPr>
          <a:solidFill>
            <a:srgbClr val="FFFFFF"/>
          </a:solidFill>
          <a:ln/>
        </p:spPr>
      </p:sp>
      <p:sp>
        <p:nvSpPr>
          <p:cNvPr id="58371"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C4AB63B-650E-44D4-AC8E-EE362652E4EA}" type="slidenum">
              <a:rPr lang="en-US"/>
              <a:pPr/>
              <a:t>23</a:t>
            </a:fld>
            <a:endParaRPr lang="en-US"/>
          </a:p>
        </p:txBody>
      </p:sp>
      <p:sp>
        <p:nvSpPr>
          <p:cNvPr id="60418" name="Rectangle 2"/>
          <p:cNvSpPr>
            <a:spLocks noChangeArrowheads="1" noTextEdit="1"/>
          </p:cNvSpPr>
          <p:nvPr>
            <p:ph type="sldImg"/>
          </p:nvPr>
        </p:nvSpPr>
        <p:spPr>
          <a:solidFill>
            <a:srgbClr val="FFFFFF"/>
          </a:solidFill>
          <a:ln/>
        </p:spPr>
      </p:sp>
      <p:sp>
        <p:nvSpPr>
          <p:cNvPr id="60419"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3AA99125-0D35-44DA-9CCB-2E618F3C673D}" type="slidenum">
              <a:rPr lang="en-US"/>
              <a:pPr/>
              <a:t>24</a:t>
            </a:fld>
            <a:endParaRPr lang="en-US"/>
          </a:p>
        </p:txBody>
      </p:sp>
      <p:sp>
        <p:nvSpPr>
          <p:cNvPr id="62466" name="Rectangle 2"/>
          <p:cNvSpPr>
            <a:spLocks noChangeArrowheads="1" noTextEdit="1"/>
          </p:cNvSpPr>
          <p:nvPr>
            <p:ph type="sldImg"/>
          </p:nvPr>
        </p:nvSpPr>
        <p:spPr>
          <a:solidFill>
            <a:srgbClr val="FFFFFF"/>
          </a:solidFill>
          <a:ln/>
        </p:spPr>
      </p:sp>
      <p:sp>
        <p:nvSpPr>
          <p:cNvPr id="62467"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15D75206-7E4B-4BCC-8D36-11653B264013}" type="slidenum">
              <a:rPr lang="en-US"/>
              <a:pPr/>
              <a:t>25</a:t>
            </a:fld>
            <a:endParaRPr lang="en-US"/>
          </a:p>
        </p:txBody>
      </p:sp>
      <p:sp>
        <p:nvSpPr>
          <p:cNvPr id="64514" name="Rectangle 2"/>
          <p:cNvSpPr>
            <a:spLocks noChangeArrowheads="1" noTextEdit="1"/>
          </p:cNvSpPr>
          <p:nvPr>
            <p:ph type="sldImg"/>
          </p:nvPr>
        </p:nvSpPr>
        <p:spPr>
          <a:solidFill>
            <a:srgbClr val="FFFFFF"/>
          </a:solidFill>
          <a:ln/>
        </p:spPr>
      </p:sp>
      <p:sp>
        <p:nvSpPr>
          <p:cNvPr id="64515"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6EC15659-1FB2-44EB-AB9D-DBCEDB0E4034}" type="slidenum">
              <a:rPr lang="en-US"/>
              <a:pPr/>
              <a:t>26</a:t>
            </a:fld>
            <a:endParaRPr lang="en-US"/>
          </a:p>
        </p:txBody>
      </p:sp>
      <p:sp>
        <p:nvSpPr>
          <p:cNvPr id="66562" name="Rectangle 2"/>
          <p:cNvSpPr>
            <a:spLocks noChangeArrowheads="1" noTextEdit="1"/>
          </p:cNvSpPr>
          <p:nvPr>
            <p:ph type="sldImg"/>
          </p:nvPr>
        </p:nvSpPr>
        <p:spPr>
          <a:solidFill>
            <a:srgbClr val="FFFFFF"/>
          </a:solidFill>
          <a:ln/>
        </p:spPr>
      </p:sp>
      <p:sp>
        <p:nvSpPr>
          <p:cNvPr id="66563"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775D4835-91CE-4ADC-BB7F-9E9B40795EDB}" type="slidenum">
              <a:rPr lang="en-US"/>
              <a:pPr/>
              <a:t>3</a:t>
            </a:fld>
            <a:endParaRPr lang="en-US"/>
          </a:p>
        </p:txBody>
      </p:sp>
      <p:sp>
        <p:nvSpPr>
          <p:cNvPr id="19458" name="Rectangle 2"/>
          <p:cNvSpPr>
            <a:spLocks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C339F5DC-E5A1-4C7C-87E3-99FED8837CAB}" type="slidenum">
              <a:rPr lang="en-US"/>
              <a:pPr/>
              <a:t>4</a:t>
            </a:fld>
            <a:endParaRPr lang="en-US"/>
          </a:p>
        </p:txBody>
      </p:sp>
      <p:sp>
        <p:nvSpPr>
          <p:cNvPr id="21506" name="Rectangle 2"/>
          <p:cNvSpPr>
            <a:spLocks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45CC22AF-DB71-4CC1-AA21-3699D8F01238}" type="slidenum">
              <a:rPr lang="en-US"/>
              <a:pPr/>
              <a:t>5</a:t>
            </a:fld>
            <a:endParaRPr lang="en-US"/>
          </a:p>
        </p:txBody>
      </p:sp>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CA2F2B21-9BEA-4BC8-8C4F-13BB54D81218}" type="slidenum">
              <a:rPr lang="en-US"/>
              <a:pPr/>
              <a:t>6</a:t>
            </a:fld>
            <a:endParaRPr lang="en-US"/>
          </a:p>
        </p:txBody>
      </p:sp>
      <p:sp>
        <p:nvSpPr>
          <p:cNvPr id="25602" name="Rectangle 2"/>
          <p:cNvSpPr>
            <a:spLocks noChangeArrowheads="1" noTextEdit="1"/>
          </p:cNvSpPr>
          <p:nvPr>
            <p:ph type="sldImg"/>
          </p:nvPr>
        </p:nvSpPr>
        <p:spPr>
          <a:solidFill>
            <a:srgbClr val="FFFFFF"/>
          </a:solidFill>
          <a:ln/>
        </p:spPr>
      </p:sp>
      <p:sp>
        <p:nvSpPr>
          <p:cNvPr id="25603"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57BE3D3F-05E0-4D0C-97AA-EFB257C26B94}" type="slidenum">
              <a:rPr lang="en-US"/>
              <a:pPr/>
              <a:t>7</a:t>
            </a:fld>
            <a:endParaRPr lang="en-US"/>
          </a:p>
        </p:txBody>
      </p:sp>
      <p:sp>
        <p:nvSpPr>
          <p:cNvPr id="27650" name="Rectangle 2"/>
          <p:cNvSpPr>
            <a:spLocks noChangeArrowheads="1" noTextEdit="1"/>
          </p:cNvSpPr>
          <p:nvPr>
            <p:ph type="sldImg"/>
          </p:nvPr>
        </p:nvSpPr>
        <p:spPr>
          <a:solidFill>
            <a:srgbClr val="FFFFFF"/>
          </a:solidFill>
          <a:ln/>
        </p:spPr>
      </p:sp>
      <p:sp>
        <p:nvSpPr>
          <p:cNvPr id="27651"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CF2CBFB7-A606-4D21-9A50-12E0BDF75B22}" type="slidenum">
              <a:rPr lang="en-US"/>
              <a:pPr/>
              <a:t>8</a:t>
            </a:fld>
            <a:endParaRPr lang="en-US"/>
          </a:p>
        </p:txBody>
      </p:sp>
      <p:sp>
        <p:nvSpPr>
          <p:cNvPr id="29698" name="Rectangle 2"/>
          <p:cNvSpPr>
            <a:spLocks noChangeArrowheads="1" noTextEdit="1"/>
          </p:cNvSpPr>
          <p:nvPr>
            <p:ph type="sldImg"/>
          </p:nvPr>
        </p:nvSpPr>
        <p:spPr>
          <a:solidFill>
            <a:srgbClr val="FFFFFF"/>
          </a:solidFill>
          <a:ln/>
        </p:spPr>
      </p:sp>
      <p:sp>
        <p:nvSpPr>
          <p:cNvPr id="29699"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A90D27DE-4428-492E-8056-99745F157D2B}" type="slidenum">
              <a:rPr lang="en-US"/>
              <a:pPr/>
              <a:t>9</a:t>
            </a:fld>
            <a:endParaRPr lang="en-US"/>
          </a:p>
        </p:txBody>
      </p:sp>
      <p:sp>
        <p:nvSpPr>
          <p:cNvPr id="31746" name="Rectangle 2"/>
          <p:cNvSpPr>
            <a:spLocks noChangeArrowheads="1" noTextEdit="1"/>
          </p:cNvSpPr>
          <p:nvPr>
            <p:ph type="sldImg"/>
          </p:nvPr>
        </p:nvSpPr>
        <p:spPr>
          <a:solidFill>
            <a:srgbClr val="FFFFFF"/>
          </a:solidFill>
          <a:ln/>
        </p:spPr>
      </p:sp>
      <p:sp>
        <p:nvSpPr>
          <p:cNvPr id="31747"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685800" y="1597025"/>
            <a:ext cx="7772400" cy="1470025"/>
          </a:xfrm>
        </p:spPr>
        <p:txBody>
          <a:bodyPr/>
          <a:lstStyle>
            <a:lvl1pPr algn="ctr">
              <a:defRPr/>
            </a:lvl1pPr>
          </a:lstStyle>
          <a:p>
            <a:r>
              <a:rPr lang="en-US"/>
              <a:t>Click to edit Master title style</a:t>
            </a:r>
          </a:p>
        </p:txBody>
      </p:sp>
      <p:sp>
        <p:nvSpPr>
          <p:cNvPr id="149507" name="Rectangle 3"/>
          <p:cNvSpPr>
            <a:spLocks noGrp="1" noChangeArrowheads="1"/>
          </p:cNvSpPr>
          <p:nvPr>
            <p:ph type="subTitle" idx="1"/>
          </p:nvPr>
        </p:nvSpPr>
        <p:spPr>
          <a:xfrm>
            <a:off x="1371600" y="33528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3FC69D7-BE55-4761-BED0-910599CDD6A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023C281-4BF5-45A5-A499-4CA7A802435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74638"/>
            <a:ext cx="20383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38"/>
            <a:ext cx="59626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CD8D04-B968-4BBE-916E-338D512641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9F8BE0-A4D5-46B9-A49B-8113AE27F56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C82CCD-8C41-45E5-BC6B-A167365AAE3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630F122-184F-4932-9A85-1A71745ECF0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8598979-BCA6-4325-8CCA-70BF2F94CCA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B72BCF1-24ED-4C39-9B35-E98A56FF3E5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340D2E3-E27F-4540-9F08-5AC282355E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8B8AAA4-75D7-4E8B-9CFE-6C75C7A8C2B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D5B1E61-8C7B-4C59-B7EC-E68016697EC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274638"/>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8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Times New Roman" pitchFamily="18" charset="0"/>
              </a:defRPr>
            </a:lvl1pPr>
          </a:lstStyle>
          <a:p>
            <a:pPr>
              <a:defRPr/>
            </a:pPr>
            <a:endParaRPr lang="en-US"/>
          </a:p>
        </p:txBody>
      </p:sp>
      <p:sp>
        <p:nvSpPr>
          <p:cNvPr id="148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Times New Roman" pitchFamily="18" charset="0"/>
              </a:defRPr>
            </a:lvl1pPr>
          </a:lstStyle>
          <a:p>
            <a:pPr>
              <a:defRPr/>
            </a:pPr>
            <a:endParaRPr lang="en-US"/>
          </a:p>
        </p:txBody>
      </p:sp>
      <p:sp>
        <p:nvSpPr>
          <p:cNvPr id="148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CD40E2F-A9A2-4EA6-B684-21398152BF9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Arial" charset="0"/>
          <a:ea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bin"/></Relationships>
</file>

<file path=ppt/slides/_rels/slide10.xml.rels><?xml version="1.0" encoding="UTF-8" standalone="yes"?>
<Relationships xmlns="http://schemas.openxmlformats.org/package/2006/relationships"><Relationship Id="rId3" Type="http://schemas.openxmlformats.org/officeDocument/2006/relationships/audio" Target="../media/audio12.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audio" Target="../media/audio13.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audio" Target="../media/audio14.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audio" Target="../media/audio15.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audio" Target="../media/audio16.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audio" Target="../media/audio17.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audio" Target="../media/audio18.bin"/><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9.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audio" Target="../media/audio20.bin"/><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audio" Target="../media/audio21.bin"/></Relationships>
</file>

<file path=ppt/slides/_rels/slide19.xml.rels><?xml version="1.0" encoding="UTF-8" standalone="yes"?>
<Relationships xmlns="http://schemas.openxmlformats.org/package/2006/relationships"><Relationship Id="rId3" Type="http://schemas.openxmlformats.org/officeDocument/2006/relationships/audio" Target="../media/audio22.bin"/><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audio" Target="../media/audio23.bin"/></Relationships>
</file>

<file path=ppt/slides/_rels/slide2.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4.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audio" Target="../media/audio25.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audio" Target="../media/audio26.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audio" Target="../media/audio27.bin"/><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28.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audio" Target="../media/audio29.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audio" Target="../media/audio30.bin"/><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audio" Target="../media/audio31.bin"/></Relationships>
</file>

<file path=ppt/slides/_rels/slide3.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audio" Target="../media/audio7.bin"/></Relationships>
</file>

<file path=ppt/slides/_rels/slide6.xml.rels><?xml version="1.0" encoding="UTF-8" standalone="yes"?>
<Relationships xmlns="http://schemas.openxmlformats.org/package/2006/relationships"><Relationship Id="rId3" Type="http://schemas.openxmlformats.org/officeDocument/2006/relationships/audio" Target="../media/audio8.bin"/><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9.bin"/><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0.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audio" Target="../media/audio1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457200" y="2895600"/>
            <a:ext cx="8305800" cy="1143000"/>
          </a:xfrm>
          <a:effectLst>
            <a:outerShdw dist="35921" dir="2700000" algn="ctr" rotWithShape="0">
              <a:schemeClr val="tx1"/>
            </a:outerShdw>
          </a:effectLst>
        </p:spPr>
        <p:txBody>
          <a:bodyPr/>
          <a:lstStyle/>
          <a:p>
            <a:pPr eaLnBrk="1" hangingPunct="1"/>
            <a:r>
              <a:rPr lang="en-US" b="1" smtClean="0">
                <a:solidFill>
                  <a:srgbClr val="990000"/>
                </a:solidFill>
                <a:effectLst>
                  <a:outerShdw blurRad="38100" dist="38100" dir="2700000" algn="tl">
                    <a:srgbClr val="000000"/>
                  </a:outerShdw>
                </a:effectLst>
                <a:latin typeface="Oreos" pitchFamily="2" charset="0"/>
                <a:ea typeface="ＭＳ Ｐゴシック" pitchFamily="34" charset="-128"/>
              </a:rPr>
              <a:t>The Hysteria of the </a:t>
            </a:r>
          </a:p>
          <a:p>
            <a:pPr eaLnBrk="1" hangingPunct="1"/>
            <a:r>
              <a:rPr lang="en-US" b="1" smtClean="0">
                <a:solidFill>
                  <a:srgbClr val="990000"/>
                </a:solidFill>
                <a:effectLst>
                  <a:outerShdw blurRad="38100" dist="38100" dir="2700000" algn="tl">
                    <a:srgbClr val="000000"/>
                  </a:outerShdw>
                </a:effectLst>
                <a:latin typeface="Oreos" pitchFamily="2" charset="0"/>
                <a:ea typeface="ＭＳ Ｐゴシック" pitchFamily="34" charset="-128"/>
              </a:rPr>
              <a:t>Second Red Scare</a:t>
            </a:r>
          </a:p>
        </p:txBody>
      </p:sp>
      <p:sp>
        <p:nvSpPr>
          <p:cNvPr id="5125" name="WordArt 5"/>
          <p:cNvSpPr>
            <a:spLocks noChangeArrowheads="1" noChangeShapeType="1" noTextEdit="1"/>
          </p:cNvSpPr>
          <p:nvPr/>
        </p:nvSpPr>
        <p:spPr bwMode="auto">
          <a:xfrm>
            <a:off x="381000" y="228600"/>
            <a:ext cx="8458200" cy="2743200"/>
          </a:xfrm>
          <a:prstGeom prst="rect">
            <a:avLst/>
          </a:prstGeom>
        </p:spPr>
        <p:txBody>
          <a:bodyPr wrap="none" fromWordArt="1">
            <a:prstTxWarp prst="textPlain">
              <a:avLst>
                <a:gd name="adj" fmla="val 50000"/>
              </a:avLst>
            </a:prstTxWarp>
          </a:bodyPr>
          <a:lstStyle/>
          <a:p>
            <a:pPr algn="r"/>
            <a:r>
              <a:rPr lang="en-US" sz="3600" kern="10">
                <a:ln w="34925">
                  <a:solidFill>
                    <a:srgbClr val="000000"/>
                  </a:solidFill>
                  <a:round/>
                  <a:headEnd/>
                  <a:tailEnd/>
                </a:ln>
                <a:solidFill>
                  <a:srgbClr val="990000"/>
                </a:solidFill>
                <a:effectLst>
                  <a:outerShdw dist="107763" dir="2700000" algn="ctr" rotWithShape="0">
                    <a:schemeClr val="tx1">
                      <a:alpha val="74997"/>
                    </a:schemeClr>
                  </a:outerShdw>
                </a:effectLst>
                <a:latin typeface="Oreos"/>
              </a:rPr>
              <a:t>Mccarthyism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ox(in)">
                                      <p:cBhvr>
                                        <p:cTn id="7" dur="500"/>
                                        <p:tgtEl>
                                          <p:spTgt spid="5125"/>
                                        </p:tgtEl>
                                      </p:cBhvr>
                                    </p:animEffect>
                                  </p:childTnLst>
                                  <p:subTnLst>
                                    <p:audio>
                                      <p:cMediaNode>
                                        <p:cTn display="0" masterRel="sameClick">
                                          <p:stCondLst>
                                            <p:cond evt="begin" delay="0">
                                              <p:tn val="5"/>
                                            </p:cond>
                                          </p:stCondLst>
                                          <p:endCondLst>
                                            <p:cond evt="onStopAudio" delay="0">
                                              <p:tgtEl>
                                                <p:sldTgt/>
                                              </p:tgtEl>
                                            </p:cond>
                                          </p:endCondLst>
                                        </p:cTn>
                                        <p:tgtEl>
                                          <p:sndTgt r:embed="rId3" name="Toy Story-_ Code Red.wav"/>
                                        </p:tgtEl>
                                      </p:cMediaNode>
                                    </p:audio>
                                  </p:sub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box(out)">
                                      <p:cBhvr>
                                        <p:cTn id="11" dur="500"/>
                                        <p:tgtEl>
                                          <p:spTgt spid="51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xit" presetSubtype="0" fill="hold" grpId="1" nodeType="clickEffect">
                                  <p:stCondLst>
                                    <p:cond delay="0"/>
                                  </p:stCondLst>
                                  <p:childTnLst>
                                    <p:animScale>
                                      <p:cBhvr>
                                        <p:cTn id="15" dur="1000" accel="50000">
                                          <p:stCondLst>
                                            <p:cond delay="0"/>
                                          </p:stCondLst>
                                        </p:cTn>
                                        <p:tgtEl>
                                          <p:spTgt spid="512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6" dur="1000" accel="50000">
                                          <p:stCondLst>
                                            <p:cond delay="0"/>
                                          </p:stCondLst>
                                        </p:cTn>
                                        <p:tgtEl>
                                          <p:spTgt spid="5125"/>
                                        </p:tgtEl>
                                        <p:attrNameLst>
                                          <p:attrName>ppt_x</p:attrName>
                                          <p:attrName>ppt_y</p:attrName>
                                        </p:attrNameLst>
                                      </p:cBhvr>
                                    </p:animMotion>
                                    <p:animEffect transition="out" filter="fade">
                                      <p:cBhvr>
                                        <p:cTn id="17" dur="1000"/>
                                        <p:tgtEl>
                                          <p:spTgt spid="5125"/>
                                        </p:tgtEl>
                                      </p:cBhvr>
                                    </p:animEffect>
                                    <p:set>
                                      <p:cBhvr>
                                        <p:cTn id="18" dur="1" fill="hold">
                                          <p:stCondLst>
                                            <p:cond delay="999"/>
                                          </p:stCondLst>
                                        </p:cTn>
                                        <p:tgtEl>
                                          <p:spTgt spid="5125"/>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4" name="Jack Nicholson-- Crazy Sell.wav"/>
                                        </p:tgtEl>
                                      </p:cMediaNode>
                                    </p:audio>
                                  </p:subTnLst>
                                </p:cTn>
                              </p:par>
                              <p:par>
                                <p:cTn id="19" presetID="52" presetClass="exit" presetSubtype="0" fill="hold" grpId="1" nodeType="withEffect">
                                  <p:stCondLst>
                                    <p:cond delay="0"/>
                                  </p:stCondLst>
                                  <p:childTnLst>
                                    <p:animScale>
                                      <p:cBhvr>
                                        <p:cTn id="20" dur="1000" accel="50000">
                                          <p:stCondLst>
                                            <p:cond delay="0"/>
                                          </p:stCondLst>
                                        </p:cTn>
                                        <p:tgtEl>
                                          <p:spTgt spid="512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1" dur="1000" accel="50000">
                                          <p:stCondLst>
                                            <p:cond delay="0"/>
                                          </p:stCondLst>
                                        </p:cTn>
                                        <p:tgtEl>
                                          <p:spTgt spid="5123"/>
                                        </p:tgtEl>
                                        <p:attrNameLst>
                                          <p:attrName>ppt_x</p:attrName>
                                          <p:attrName>ppt_y</p:attrName>
                                        </p:attrNameLst>
                                      </p:cBhvr>
                                    </p:animMotion>
                                    <p:animEffect transition="out" filter="fade">
                                      <p:cBhvr>
                                        <p:cTn id="22" dur="1000"/>
                                        <p:tgtEl>
                                          <p:spTgt spid="5123"/>
                                        </p:tgtEl>
                                      </p:cBhvr>
                                    </p:animEffect>
                                    <p:set>
                                      <p:cBhvr>
                                        <p:cTn id="23" dur="1" fill="hold">
                                          <p:stCondLst>
                                            <p:cond delay="999"/>
                                          </p:stCondLst>
                                        </p:cTn>
                                        <p:tgtEl>
                                          <p:spTgt spid="5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3" grpId="1"/>
      <p:bldP spid="5125" grpId="0" animBg="1"/>
      <p:bldP spid="5125" grpId="1"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0" y="152400"/>
            <a:ext cx="8991600" cy="1143000"/>
          </a:xfrm>
        </p:spPr>
        <p:txBody>
          <a:bodyPr/>
          <a:lstStyle/>
          <a:p>
            <a:pPr algn="ctr" eaLnBrk="1" hangingPunct="1"/>
            <a:r>
              <a:rPr lang="en-US" sz="3300" b="1" smtClean="0">
                <a:solidFill>
                  <a:srgbClr val="800000"/>
                </a:solidFill>
                <a:effectLst>
                  <a:outerShdw blurRad="38100" dist="38100" dir="2700000" algn="tl">
                    <a:srgbClr val="000000"/>
                  </a:outerShdw>
                </a:effectLst>
                <a:latin typeface="Oreos" pitchFamily="2" charset="0"/>
                <a:ea typeface="ＭＳ Ｐゴシック" pitchFamily="34" charset="-128"/>
              </a:rPr>
              <a:t>Pre-McCarthy McCarthyism</a:t>
            </a:r>
            <a: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t/>
            </a:r>
            <a:b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br>
            <a: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t>HUAC </a:t>
            </a:r>
            <a:b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br>
            <a:r>
              <a:rPr lang="en-US" sz="2200" b="1" smtClean="0">
                <a:solidFill>
                  <a:schemeClr val="tx1"/>
                </a:solidFill>
                <a:effectLst>
                  <a:outerShdw blurRad="38100" dist="38100" dir="2700000" algn="tl">
                    <a:srgbClr val="FFFFFF"/>
                  </a:outerShdw>
                </a:effectLst>
                <a:latin typeface="Oreos" pitchFamily="2" charset="0"/>
                <a:ea typeface="ＭＳ Ｐゴシック" pitchFamily="34" charset="-128"/>
              </a:rPr>
              <a:t>(House Un-American Activities Committee)</a:t>
            </a:r>
          </a:p>
        </p:txBody>
      </p:sp>
      <p:sp>
        <p:nvSpPr>
          <p:cNvPr id="166915" name="Rectangle 3"/>
          <p:cNvSpPr>
            <a:spLocks noGrp="1" noChangeArrowheads="1"/>
          </p:cNvSpPr>
          <p:nvPr>
            <p:ph type="body" idx="1"/>
          </p:nvPr>
        </p:nvSpPr>
        <p:spPr>
          <a:xfrm>
            <a:off x="3657600" y="1447800"/>
            <a:ext cx="5334000" cy="5181600"/>
          </a:xfrm>
        </p:spPr>
        <p:txBody>
          <a:bodyPr/>
          <a:lstStyle/>
          <a:p>
            <a:pPr eaLnBrk="1" hangingPunct="1"/>
            <a:r>
              <a:rPr lang="en-US" sz="2400" b="1" smtClean="0">
                <a:effectLst>
                  <a:outerShdw blurRad="38100" dist="38100" dir="2700000" algn="tl">
                    <a:srgbClr val="FFFFFF"/>
                  </a:outerShdw>
                </a:effectLst>
                <a:ea typeface="ＭＳ Ｐゴシック" pitchFamily="34" charset="-128"/>
                <a:cs typeface="Times New Roman" pitchFamily="18" charset="0"/>
              </a:rPr>
              <a:t>How HUAC functioned.</a:t>
            </a:r>
          </a:p>
          <a:p>
            <a:pPr lvl="1" eaLnBrk="1" hangingPunct="1"/>
            <a:r>
              <a:rPr lang="en-US" sz="22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Threatened and manipulated witnesses</a:t>
            </a:r>
            <a:r>
              <a:rPr lang="en-US" sz="2200" b="1" smtClean="0">
                <a:effectLst>
                  <a:outerShdw blurRad="38100" dist="38100" dir="2700000" algn="tl">
                    <a:srgbClr val="FFFFFF"/>
                  </a:outerShdw>
                </a:effectLst>
                <a:ea typeface="ＭＳ Ｐゴシック" pitchFamily="34" charset="-128"/>
                <a:cs typeface="Times New Roman" pitchFamily="18" charset="0"/>
              </a:rPr>
              <a:t>.</a:t>
            </a:r>
          </a:p>
          <a:p>
            <a:pPr lvl="2" eaLnBrk="1" hangingPunct="1"/>
            <a:r>
              <a:rPr lang="en-US" sz="2100" b="1" smtClean="0">
                <a:effectLst>
                  <a:outerShdw blurRad="38100" dist="38100" dir="2700000" algn="tl">
                    <a:srgbClr val="FFFFFF"/>
                  </a:outerShdw>
                </a:effectLst>
                <a:ea typeface="ＭＳ Ｐゴシック" pitchFamily="34" charset="-128"/>
                <a:cs typeface="Times New Roman" pitchFamily="18" charset="0"/>
              </a:rPr>
              <a:t>As a result, many would tell lies in order to save their own skin.</a:t>
            </a:r>
          </a:p>
          <a:p>
            <a:pPr lvl="2" eaLnBrk="1" hangingPunct="1"/>
            <a:r>
              <a:rPr lang="en-US" sz="21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Refusal to answer questions or cooperate</a:t>
            </a:r>
            <a:r>
              <a:rPr lang="en-US" sz="21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sz="2100" b="1" smtClean="0">
                <a:effectLst>
                  <a:outerShdw blurRad="38100" dist="38100" dir="2700000" algn="tl">
                    <a:srgbClr val="FFFFFF"/>
                  </a:outerShdw>
                </a:effectLst>
                <a:ea typeface="ＭＳ Ｐゴシック" pitchFamily="34" charset="-128"/>
                <a:cs typeface="Times New Roman" pitchFamily="18" charset="0"/>
              </a:rPr>
              <a:t>was similar to an </a:t>
            </a:r>
            <a:r>
              <a:rPr lang="en-US" sz="21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admission of guilt</a:t>
            </a:r>
            <a:r>
              <a:rPr lang="en-US" sz="21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p>
        </p:txBody>
      </p:sp>
      <p:sp>
        <p:nvSpPr>
          <p:cNvPr id="166916" name="Text Box 4"/>
          <p:cNvSpPr txBox="1">
            <a:spLocks noChangeArrowheads="1"/>
          </p:cNvSpPr>
          <p:nvPr/>
        </p:nvSpPr>
        <p:spPr bwMode="auto">
          <a:xfrm>
            <a:off x="457200" y="5943600"/>
            <a:ext cx="2895600" cy="639763"/>
          </a:xfrm>
          <a:prstGeom prst="rect">
            <a:avLst/>
          </a:prstGeom>
          <a:noFill/>
          <a:ln w="9525">
            <a:noFill/>
            <a:miter lim="800000"/>
            <a:headEnd/>
            <a:tailEnd/>
          </a:ln>
        </p:spPr>
        <p:txBody>
          <a:bodyPr>
            <a:spAutoFit/>
          </a:bodyPr>
          <a:lstStyle/>
          <a:p>
            <a:pPr algn="ctr"/>
            <a:r>
              <a:rPr lang="en-US" sz="1400" b="1">
                <a:latin typeface="Copperplate Gothic Bold" pitchFamily="34" charset="0"/>
              </a:rPr>
              <a:t>Political Cartoon Criticizing HUAC Methods </a:t>
            </a:r>
          </a:p>
          <a:p>
            <a:pPr algn="ctr"/>
            <a:r>
              <a:rPr lang="en-US" sz="800">
                <a:latin typeface="Times New Roman" pitchFamily="18" charset="0"/>
              </a:rPr>
              <a:t>http://www.spartacus.schoolnet.co.uk/USAhuac.JPG</a:t>
            </a:r>
          </a:p>
        </p:txBody>
      </p:sp>
      <p:pic>
        <p:nvPicPr>
          <p:cNvPr id="166918" name="Picture 6" descr="http://www.spartacus.schoolnet.co.uk/USAhuac.JPG"/>
          <p:cNvPicPr>
            <a:picLocks noChangeAspect="1" noChangeArrowheads="1"/>
          </p:cNvPicPr>
          <p:nvPr/>
        </p:nvPicPr>
        <p:blipFill>
          <a:blip r:embed="rId4" cstate="print"/>
          <a:srcRect/>
          <a:stretch>
            <a:fillRect/>
          </a:stretch>
        </p:blipFill>
        <p:spPr bwMode="auto">
          <a:xfrm>
            <a:off x="152400" y="1447800"/>
            <a:ext cx="3611563" cy="4495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66914"/>
                                        </p:tgtEl>
                                        <p:attrNameLst>
                                          <p:attrName>style.visibility</p:attrName>
                                        </p:attrNameLst>
                                      </p:cBhvr>
                                      <p:to>
                                        <p:strVal val="visible"/>
                                      </p:to>
                                    </p:set>
                                  </p:childTnLst>
                                </p:cTn>
                              </p:par>
                            </p:childTnLst>
                          </p:cTn>
                        </p:par>
                        <p:par>
                          <p:cTn id="7" fill="hold" nodeType="afterGroup">
                            <p:stCondLst>
                              <p:cond delay="500"/>
                            </p:stCondLst>
                            <p:childTnLst>
                              <p:par>
                                <p:cTn id="8" presetID="0" presetClass="entr" presetSubtype="0" fill="hold" grpId="0" nodeType="afterEffect">
                                  <p:stCondLst>
                                    <p:cond delay="0"/>
                                  </p:stCondLst>
                                  <p:childTnLst>
                                    <p:set>
                                      <p:cBhvr>
                                        <p:cTn id="9" dur="1" fill="hold">
                                          <p:stCondLst>
                                            <p:cond delay="499"/>
                                          </p:stCondLst>
                                        </p:cTn>
                                        <p:tgtEl>
                                          <p:spTgt spid="166915"/>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amp;B-- Threat.wav"/>
                                        </p:tgtEl>
                                      </p:cMediaNode>
                                    </p:audio>
                                  </p:subTnLst>
                                </p:cTn>
                              </p:par>
                            </p:childTnLst>
                          </p:cTn>
                        </p:par>
                        <p:par>
                          <p:cTn id="10" fill="hold" nodeType="afterGroup">
                            <p:stCondLst>
                              <p:cond delay="1000"/>
                            </p:stCondLst>
                            <p:childTnLst>
                              <p:par>
                                <p:cTn id="11" presetID="0" presetClass="entr" presetSubtype="0" fill="hold" nodeType="afterEffect">
                                  <p:stCondLst>
                                    <p:cond delay="0"/>
                                  </p:stCondLst>
                                  <p:childTnLst>
                                    <p:set>
                                      <p:cBhvr>
                                        <p:cTn id="12" dur="1" fill="hold">
                                          <p:stCondLst>
                                            <p:cond delay="499"/>
                                          </p:stCondLst>
                                        </p:cTn>
                                        <p:tgtEl>
                                          <p:spTgt spid="166918"/>
                                        </p:tgtEl>
                                        <p:attrNameLst>
                                          <p:attrName>style.visibility</p:attrName>
                                        </p:attrNameLst>
                                      </p:cBhvr>
                                      <p:to>
                                        <p:strVal val="visible"/>
                                      </p:to>
                                    </p:set>
                                  </p:childTnLst>
                                </p:cTn>
                              </p:par>
                            </p:childTnLst>
                          </p:cTn>
                        </p:par>
                        <p:par>
                          <p:cTn id="13" fill="hold" nodeType="afterGroup">
                            <p:stCondLst>
                              <p:cond delay="1500"/>
                            </p:stCondLst>
                            <p:childTnLst>
                              <p:par>
                                <p:cTn id="14" presetID="0" presetClass="entr" presetSubtype="0" fill="hold" grpId="0" nodeType="afterEffect">
                                  <p:stCondLst>
                                    <p:cond delay="0"/>
                                  </p:stCondLst>
                                  <p:childTnLst>
                                    <p:set>
                                      <p:cBhvr>
                                        <p:cTn id="15" dur="1" fill="hold">
                                          <p:stCondLst>
                                            <p:cond delay="499"/>
                                          </p:stCondLst>
                                        </p:cTn>
                                        <p:tgtEl>
                                          <p:spTgt spid="166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utoUpdateAnimBg="0"/>
      <p:bldP spid="166915" grpId="0" autoUpdateAnimBg="0"/>
      <p:bldP spid="16691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152400"/>
            <a:ext cx="8991600" cy="1143000"/>
          </a:xfrm>
        </p:spPr>
        <p:txBody>
          <a:bodyPr/>
          <a:lstStyle/>
          <a:p>
            <a:pPr algn="ctr" eaLnBrk="1" hangingPunct="1"/>
            <a:r>
              <a:rPr lang="en-US" sz="3300" b="1" smtClean="0">
                <a:solidFill>
                  <a:srgbClr val="800000"/>
                </a:solidFill>
                <a:effectLst>
                  <a:outerShdw blurRad="38100" dist="38100" dir="2700000" algn="tl">
                    <a:srgbClr val="000000"/>
                  </a:outerShdw>
                </a:effectLst>
                <a:latin typeface="Oreos" pitchFamily="2" charset="0"/>
                <a:ea typeface="ＭＳ Ｐゴシック" pitchFamily="34" charset="-128"/>
              </a:rPr>
              <a:t>Pre-McCarthy McCarthyism</a:t>
            </a:r>
            <a: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t/>
            </a:r>
            <a:b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br>
            <a: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t>HUAC </a:t>
            </a:r>
            <a:b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br>
            <a:r>
              <a:rPr lang="en-US" sz="2200" b="1" smtClean="0">
                <a:solidFill>
                  <a:schemeClr val="tx1"/>
                </a:solidFill>
                <a:effectLst>
                  <a:outerShdw blurRad="38100" dist="38100" dir="2700000" algn="tl">
                    <a:srgbClr val="FFFFFF"/>
                  </a:outerShdw>
                </a:effectLst>
                <a:latin typeface="Oreos" pitchFamily="2" charset="0"/>
                <a:ea typeface="ＭＳ Ｐゴシック" pitchFamily="34" charset="-128"/>
              </a:rPr>
              <a:t>(House Un-American Activities Committee)</a:t>
            </a:r>
          </a:p>
        </p:txBody>
      </p:sp>
      <p:sp>
        <p:nvSpPr>
          <p:cNvPr id="168963" name="Rectangle 3"/>
          <p:cNvSpPr>
            <a:spLocks noGrp="1" noChangeArrowheads="1"/>
          </p:cNvSpPr>
          <p:nvPr>
            <p:ph type="body" idx="1"/>
          </p:nvPr>
        </p:nvSpPr>
        <p:spPr>
          <a:xfrm>
            <a:off x="4191000" y="1447800"/>
            <a:ext cx="4800600" cy="5181600"/>
          </a:xfrm>
        </p:spPr>
        <p:txBody>
          <a:bodyPr/>
          <a:lstStyle/>
          <a:p>
            <a:pPr eaLnBrk="1" hangingPunct="1"/>
            <a:r>
              <a:rPr lang="en-US" sz="2800" b="1" smtClean="0">
                <a:effectLst>
                  <a:outerShdw blurRad="38100" dist="38100" dir="2700000" algn="tl">
                    <a:srgbClr val="FFFFFF"/>
                  </a:outerShdw>
                </a:effectLst>
                <a:ea typeface="ＭＳ Ｐゴシック" pitchFamily="34" charset="-128"/>
                <a:cs typeface="Times New Roman" pitchFamily="18" charset="0"/>
              </a:rPr>
              <a:t>The </a:t>
            </a:r>
            <a:r>
              <a:rPr lang="en-US" sz="28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Hollywood Scandals</a:t>
            </a:r>
            <a:r>
              <a:rPr lang="en-US" sz="28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sz="2800" b="1" smtClean="0">
                <a:effectLst>
                  <a:outerShdw blurRad="38100" dist="38100" dir="2700000" algn="tl">
                    <a:srgbClr val="FFFFFF"/>
                  </a:outerShdw>
                </a:effectLst>
                <a:ea typeface="ＭＳ Ｐゴシック" pitchFamily="34" charset="-128"/>
                <a:cs typeface="Times New Roman" pitchFamily="18" charset="0"/>
              </a:rPr>
              <a:t>of October, 1947.</a:t>
            </a:r>
          </a:p>
          <a:p>
            <a:pPr lvl="1" eaLnBrk="1" hangingPunct="1"/>
            <a:r>
              <a:rPr lang="en-US" sz="2400" b="1" smtClean="0">
                <a:effectLst>
                  <a:outerShdw blurRad="38100" dist="38100" dir="2700000" algn="tl">
                    <a:srgbClr val="FFFFFF"/>
                  </a:outerShdw>
                </a:effectLst>
                <a:ea typeface="ＭＳ Ｐゴシック" pitchFamily="34" charset="-128"/>
                <a:cs typeface="Times New Roman" pitchFamily="18" charset="0"/>
              </a:rPr>
              <a:t>Wanted to </a:t>
            </a: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r>
              <a:rPr lang="en-US" altLang="ja-JP" sz="2400" b="1" smtClean="0">
                <a:effectLst>
                  <a:outerShdw blurRad="38100" dist="38100" dir="2700000" algn="tl">
                    <a:srgbClr val="FFFFFF"/>
                  </a:outerShdw>
                </a:effectLst>
                <a:ea typeface="ＭＳ Ｐゴシック" pitchFamily="34" charset="-128"/>
                <a:cs typeface="Times New Roman" pitchFamily="18" charset="0"/>
              </a:rPr>
              <a:t>expose those elements that are insidiously trying to…poison the minds of your children, distort the history of our country, and discredit Christianity.</a:t>
            </a: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endParaRPr lang="en-US" altLang="ja-JP" sz="2400" b="1" smtClean="0">
              <a:effectLst>
                <a:outerShdw blurRad="38100" dist="38100" dir="2700000" algn="tl">
                  <a:srgbClr val="FFFFFF"/>
                </a:outerShdw>
              </a:effectLst>
              <a:ea typeface="ＭＳ Ｐゴシック" pitchFamily="34" charset="-128"/>
              <a:cs typeface="Times New Roman" pitchFamily="18" charset="0"/>
            </a:endParaRPr>
          </a:p>
          <a:p>
            <a:pPr lvl="1" eaLnBrk="1" hangingPunct="1"/>
            <a:r>
              <a:rPr lang="en-US" sz="2400" b="1" smtClean="0">
                <a:effectLst>
                  <a:outerShdw blurRad="38100" dist="38100" dir="2700000" algn="tl">
                    <a:srgbClr val="FFFFFF"/>
                  </a:outerShdw>
                </a:effectLst>
                <a:ea typeface="ＭＳ Ｐゴシック" pitchFamily="34" charset="-128"/>
                <a:cs typeface="Times New Roman" pitchFamily="18" charset="0"/>
              </a:rPr>
              <a:t>Was a failure in its attempt to prove Communist influence in the film industry. </a:t>
            </a:r>
          </a:p>
        </p:txBody>
      </p:sp>
      <p:sp>
        <p:nvSpPr>
          <p:cNvPr id="168964" name="Text Box 4"/>
          <p:cNvSpPr txBox="1">
            <a:spLocks noChangeArrowheads="1"/>
          </p:cNvSpPr>
          <p:nvPr/>
        </p:nvSpPr>
        <p:spPr bwMode="auto">
          <a:xfrm>
            <a:off x="228600" y="5303838"/>
            <a:ext cx="4267200" cy="639762"/>
          </a:xfrm>
          <a:prstGeom prst="rect">
            <a:avLst/>
          </a:prstGeom>
          <a:noFill/>
          <a:ln w="9525">
            <a:noFill/>
            <a:miter lim="800000"/>
            <a:headEnd/>
            <a:tailEnd/>
          </a:ln>
        </p:spPr>
        <p:txBody>
          <a:bodyPr>
            <a:spAutoFit/>
          </a:bodyPr>
          <a:lstStyle/>
          <a:p>
            <a:pPr algn="ctr"/>
            <a:r>
              <a:rPr lang="en-US" sz="1400" b="1">
                <a:latin typeface="Copperplate Gothic Bold" pitchFamily="34" charset="0"/>
              </a:rPr>
              <a:t>Prominent Actors &amp; Writers Protesting the Hollywood Ten Scandals</a:t>
            </a:r>
          </a:p>
          <a:p>
            <a:pPr algn="ctr"/>
            <a:r>
              <a:rPr lang="en-US" sz="800">
                <a:latin typeface="Times New Roman" pitchFamily="18" charset="0"/>
              </a:rPr>
              <a:t>http://farm3.static.flickr.com/2346/2018958027_f09c48d75e_o.jpg</a:t>
            </a:r>
          </a:p>
        </p:txBody>
      </p:sp>
      <p:pic>
        <p:nvPicPr>
          <p:cNvPr id="168967" name="Picture 7" descr="http://farm3.static.flickr.com/2346/2018958027_f09c48d75e_o.jpg"/>
          <p:cNvPicPr>
            <a:picLocks noChangeAspect="1" noChangeArrowheads="1"/>
          </p:cNvPicPr>
          <p:nvPr/>
        </p:nvPicPr>
        <p:blipFill>
          <a:blip r:embed="rId4" cstate="print"/>
          <a:srcRect/>
          <a:stretch>
            <a:fillRect/>
          </a:stretch>
        </p:blipFill>
        <p:spPr bwMode="auto">
          <a:xfrm>
            <a:off x="228600" y="2246313"/>
            <a:ext cx="4267200" cy="31638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diamond(in)">
                                      <p:cBhvr>
                                        <p:cTn id="7" dur="2000"/>
                                        <p:tgtEl>
                                          <p:spTgt spid="16896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68963"/>
                                        </p:tgtEl>
                                        <p:attrNameLst>
                                          <p:attrName>style.visibility</p:attrName>
                                        </p:attrNameLst>
                                      </p:cBhvr>
                                      <p:to>
                                        <p:strVal val="visible"/>
                                      </p:to>
                                    </p:set>
                                    <p:animEffect transition="in" filter="diamond(in)">
                                      <p:cBhvr>
                                        <p:cTn id="10" dur="2000"/>
                                        <p:tgtEl>
                                          <p:spTgt spid="168963"/>
                                        </p:tgtEl>
                                      </p:cBhvr>
                                    </p:animEffect>
                                  </p:childTnLst>
                                  <p:subTnLst>
                                    <p:audio>
                                      <p:cMediaNode>
                                        <p:cTn display="0" masterRel="sameClick">
                                          <p:stCondLst>
                                            <p:cond evt="begin" delay="0">
                                              <p:tn val="8"/>
                                            </p:cond>
                                          </p:stCondLst>
                                          <p:endCondLst>
                                            <p:cond evt="onStopAudio" delay="0">
                                              <p:tgtEl>
                                                <p:sldTgt/>
                                              </p:tgtEl>
                                            </p:cond>
                                          </p:endCondLst>
                                        </p:cTn>
                                        <p:tgtEl>
                                          <p:sndTgt r:embed="rId3" name="3 Stooges-- Shut Up Start Talking.wav"/>
                                        </p:tgtEl>
                                      </p:cMediaNode>
                                    </p:audio>
                                  </p:subTnLst>
                                </p:cTn>
                              </p:par>
                              <p:par>
                                <p:cTn id="11" presetID="8" presetClass="entr" presetSubtype="16" fill="hold" nodeType="withEffect">
                                  <p:stCondLst>
                                    <p:cond delay="0"/>
                                  </p:stCondLst>
                                  <p:childTnLst>
                                    <p:set>
                                      <p:cBhvr>
                                        <p:cTn id="12" dur="1" fill="hold">
                                          <p:stCondLst>
                                            <p:cond delay="0"/>
                                          </p:stCondLst>
                                        </p:cTn>
                                        <p:tgtEl>
                                          <p:spTgt spid="168967"/>
                                        </p:tgtEl>
                                        <p:attrNameLst>
                                          <p:attrName>style.visibility</p:attrName>
                                        </p:attrNameLst>
                                      </p:cBhvr>
                                      <p:to>
                                        <p:strVal val="visible"/>
                                      </p:to>
                                    </p:set>
                                    <p:animEffect transition="in" filter="diamond(in)">
                                      <p:cBhvr>
                                        <p:cTn id="13" dur="2000"/>
                                        <p:tgtEl>
                                          <p:spTgt spid="16896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68964"/>
                                        </p:tgtEl>
                                        <p:attrNameLst>
                                          <p:attrName>style.visibility</p:attrName>
                                        </p:attrNameLst>
                                      </p:cBhvr>
                                      <p:to>
                                        <p:strVal val="visible"/>
                                      </p:to>
                                    </p:set>
                                    <p:animEffect transition="in" filter="diamond(in)">
                                      <p:cBhvr>
                                        <p:cTn id="16" dur="2000"/>
                                        <p:tgtEl>
                                          <p:spTgt spid="1689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xit" presetSubtype="0" fill="hold" grpId="1" nodeType="clickEffect">
                                  <p:stCondLst>
                                    <p:cond delay="0"/>
                                  </p:stCondLst>
                                  <p:childTnLst>
                                    <p:anim calcmode="lin" valueType="num">
                                      <p:cBhvr>
                                        <p:cTn id="20" dur="1000"/>
                                        <p:tgtEl>
                                          <p:spTgt spid="168962"/>
                                        </p:tgtEl>
                                        <p:attrNameLst>
                                          <p:attrName>ppt_w</p:attrName>
                                        </p:attrNameLst>
                                      </p:cBhvr>
                                      <p:tavLst>
                                        <p:tav tm="0">
                                          <p:val>
                                            <p:strVal val="ppt_w"/>
                                          </p:val>
                                        </p:tav>
                                        <p:tav tm="100000">
                                          <p:val>
                                            <p:fltVal val="0"/>
                                          </p:val>
                                        </p:tav>
                                      </p:tavLst>
                                    </p:anim>
                                    <p:anim calcmode="lin" valueType="num">
                                      <p:cBhvr>
                                        <p:cTn id="21" dur="1000"/>
                                        <p:tgtEl>
                                          <p:spTgt spid="168962"/>
                                        </p:tgtEl>
                                        <p:attrNameLst>
                                          <p:attrName>ppt_h</p:attrName>
                                        </p:attrNameLst>
                                      </p:cBhvr>
                                      <p:tavLst>
                                        <p:tav tm="0">
                                          <p:val>
                                            <p:strVal val="ppt_h"/>
                                          </p:val>
                                        </p:tav>
                                        <p:tav tm="100000">
                                          <p:val>
                                            <p:fltVal val="0"/>
                                          </p:val>
                                        </p:tav>
                                      </p:tavLst>
                                    </p:anim>
                                    <p:anim calcmode="lin" valueType="num">
                                      <p:cBhvr>
                                        <p:cTn id="22" dur="1000"/>
                                        <p:tgtEl>
                                          <p:spTgt spid="16896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3" dur="1000"/>
                                        <p:tgtEl>
                                          <p:spTgt spid="16896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4" dur="1" fill="hold">
                                          <p:stCondLst>
                                            <p:cond delay="999"/>
                                          </p:stCondLst>
                                        </p:cTn>
                                        <p:tgtEl>
                                          <p:spTgt spid="168962"/>
                                        </p:tgtEl>
                                        <p:attrNameLst>
                                          <p:attrName>style.visibility</p:attrName>
                                        </p:attrNameLst>
                                      </p:cBhvr>
                                      <p:to>
                                        <p:strVal val="hidden"/>
                                      </p:to>
                                    </p:set>
                                  </p:childTnLst>
                                </p:cTn>
                              </p:par>
                              <p:par>
                                <p:cTn id="25" presetID="15" presetClass="exit" presetSubtype="0" fill="hold" grpId="1" nodeType="withEffect">
                                  <p:stCondLst>
                                    <p:cond delay="0"/>
                                  </p:stCondLst>
                                  <p:childTnLst>
                                    <p:anim calcmode="lin" valueType="num">
                                      <p:cBhvr>
                                        <p:cTn id="26" dur="1000"/>
                                        <p:tgtEl>
                                          <p:spTgt spid="168963"/>
                                        </p:tgtEl>
                                        <p:attrNameLst>
                                          <p:attrName>ppt_w</p:attrName>
                                        </p:attrNameLst>
                                      </p:cBhvr>
                                      <p:tavLst>
                                        <p:tav tm="0">
                                          <p:val>
                                            <p:strVal val="ppt_w"/>
                                          </p:val>
                                        </p:tav>
                                        <p:tav tm="100000">
                                          <p:val>
                                            <p:fltVal val="0"/>
                                          </p:val>
                                        </p:tav>
                                      </p:tavLst>
                                    </p:anim>
                                    <p:anim calcmode="lin" valueType="num">
                                      <p:cBhvr>
                                        <p:cTn id="27" dur="1000"/>
                                        <p:tgtEl>
                                          <p:spTgt spid="168963"/>
                                        </p:tgtEl>
                                        <p:attrNameLst>
                                          <p:attrName>ppt_h</p:attrName>
                                        </p:attrNameLst>
                                      </p:cBhvr>
                                      <p:tavLst>
                                        <p:tav tm="0">
                                          <p:val>
                                            <p:strVal val="ppt_h"/>
                                          </p:val>
                                        </p:tav>
                                        <p:tav tm="100000">
                                          <p:val>
                                            <p:fltVal val="0"/>
                                          </p:val>
                                        </p:tav>
                                      </p:tavLst>
                                    </p:anim>
                                    <p:anim calcmode="lin" valueType="num">
                                      <p:cBhvr>
                                        <p:cTn id="28" dur="1000"/>
                                        <p:tgtEl>
                                          <p:spTgt spid="16896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 dur="1000"/>
                                        <p:tgtEl>
                                          <p:spTgt spid="16896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 dur="1" fill="hold">
                                          <p:stCondLst>
                                            <p:cond delay="999"/>
                                          </p:stCondLst>
                                        </p:cTn>
                                        <p:tgtEl>
                                          <p:spTgt spid="168963"/>
                                        </p:tgtEl>
                                        <p:attrNameLst>
                                          <p:attrName>style.visibility</p:attrName>
                                        </p:attrNameLst>
                                      </p:cBhvr>
                                      <p:to>
                                        <p:strVal val="hidden"/>
                                      </p:to>
                                    </p:set>
                                  </p:childTnLst>
                                </p:cTn>
                              </p:par>
                              <p:par>
                                <p:cTn id="31" presetID="15" presetClass="exit" presetSubtype="0" fill="hold" nodeType="withEffect">
                                  <p:stCondLst>
                                    <p:cond delay="0"/>
                                  </p:stCondLst>
                                  <p:childTnLst>
                                    <p:anim calcmode="lin" valueType="num">
                                      <p:cBhvr>
                                        <p:cTn id="32" dur="1000"/>
                                        <p:tgtEl>
                                          <p:spTgt spid="168967"/>
                                        </p:tgtEl>
                                        <p:attrNameLst>
                                          <p:attrName>ppt_w</p:attrName>
                                        </p:attrNameLst>
                                      </p:cBhvr>
                                      <p:tavLst>
                                        <p:tav tm="0">
                                          <p:val>
                                            <p:strVal val="ppt_w"/>
                                          </p:val>
                                        </p:tav>
                                        <p:tav tm="100000">
                                          <p:val>
                                            <p:fltVal val="0"/>
                                          </p:val>
                                        </p:tav>
                                      </p:tavLst>
                                    </p:anim>
                                    <p:anim calcmode="lin" valueType="num">
                                      <p:cBhvr>
                                        <p:cTn id="33" dur="1000"/>
                                        <p:tgtEl>
                                          <p:spTgt spid="168967"/>
                                        </p:tgtEl>
                                        <p:attrNameLst>
                                          <p:attrName>ppt_h</p:attrName>
                                        </p:attrNameLst>
                                      </p:cBhvr>
                                      <p:tavLst>
                                        <p:tav tm="0">
                                          <p:val>
                                            <p:strVal val="ppt_h"/>
                                          </p:val>
                                        </p:tav>
                                        <p:tav tm="100000">
                                          <p:val>
                                            <p:fltVal val="0"/>
                                          </p:val>
                                        </p:tav>
                                      </p:tavLst>
                                    </p:anim>
                                    <p:anim calcmode="lin" valueType="num">
                                      <p:cBhvr>
                                        <p:cTn id="34" dur="1000"/>
                                        <p:tgtEl>
                                          <p:spTgt spid="16896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5" dur="1000"/>
                                        <p:tgtEl>
                                          <p:spTgt spid="16896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6" dur="1" fill="hold">
                                          <p:stCondLst>
                                            <p:cond delay="999"/>
                                          </p:stCondLst>
                                        </p:cTn>
                                        <p:tgtEl>
                                          <p:spTgt spid="168967"/>
                                        </p:tgtEl>
                                        <p:attrNameLst>
                                          <p:attrName>style.visibility</p:attrName>
                                        </p:attrNameLst>
                                      </p:cBhvr>
                                      <p:to>
                                        <p:strVal val="hidden"/>
                                      </p:to>
                                    </p:set>
                                  </p:childTnLst>
                                </p:cTn>
                              </p:par>
                              <p:par>
                                <p:cTn id="37" presetID="15" presetClass="exit" presetSubtype="0" fill="hold" grpId="1" nodeType="withEffect">
                                  <p:stCondLst>
                                    <p:cond delay="0"/>
                                  </p:stCondLst>
                                  <p:childTnLst>
                                    <p:anim calcmode="lin" valueType="num">
                                      <p:cBhvr>
                                        <p:cTn id="38" dur="1000"/>
                                        <p:tgtEl>
                                          <p:spTgt spid="168964"/>
                                        </p:tgtEl>
                                        <p:attrNameLst>
                                          <p:attrName>ppt_w</p:attrName>
                                        </p:attrNameLst>
                                      </p:cBhvr>
                                      <p:tavLst>
                                        <p:tav tm="0">
                                          <p:val>
                                            <p:strVal val="ppt_w"/>
                                          </p:val>
                                        </p:tav>
                                        <p:tav tm="100000">
                                          <p:val>
                                            <p:fltVal val="0"/>
                                          </p:val>
                                        </p:tav>
                                      </p:tavLst>
                                    </p:anim>
                                    <p:anim calcmode="lin" valueType="num">
                                      <p:cBhvr>
                                        <p:cTn id="39" dur="1000"/>
                                        <p:tgtEl>
                                          <p:spTgt spid="168964"/>
                                        </p:tgtEl>
                                        <p:attrNameLst>
                                          <p:attrName>ppt_h</p:attrName>
                                        </p:attrNameLst>
                                      </p:cBhvr>
                                      <p:tavLst>
                                        <p:tav tm="0">
                                          <p:val>
                                            <p:strVal val="ppt_h"/>
                                          </p:val>
                                        </p:tav>
                                        <p:tav tm="100000">
                                          <p:val>
                                            <p:fltVal val="0"/>
                                          </p:val>
                                        </p:tav>
                                      </p:tavLst>
                                    </p:anim>
                                    <p:anim calcmode="lin" valueType="num">
                                      <p:cBhvr>
                                        <p:cTn id="40" dur="1000"/>
                                        <p:tgtEl>
                                          <p:spTgt spid="16896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1" dur="1000"/>
                                        <p:tgtEl>
                                          <p:spTgt spid="16896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2" dur="1" fill="hold">
                                          <p:stCondLst>
                                            <p:cond delay="999"/>
                                          </p:stCondLst>
                                        </p:cTn>
                                        <p:tgtEl>
                                          <p:spTgt spid="1689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2" grpId="1"/>
      <p:bldP spid="168963" grpId="0"/>
      <p:bldP spid="168963" grpId="1"/>
      <p:bldP spid="168964" grpId="0"/>
      <p:bldP spid="168964" grpId="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152400"/>
            <a:ext cx="8991600" cy="1143000"/>
          </a:xfrm>
        </p:spPr>
        <p:txBody>
          <a:bodyPr/>
          <a:lstStyle/>
          <a:p>
            <a:pPr algn="ctr" eaLnBrk="1" hangingPunct="1"/>
            <a:r>
              <a:rPr lang="en-US" sz="3300" b="1" smtClean="0">
                <a:solidFill>
                  <a:srgbClr val="800000"/>
                </a:solidFill>
                <a:effectLst>
                  <a:outerShdw blurRad="38100" dist="38100" dir="2700000" algn="tl">
                    <a:srgbClr val="000000"/>
                  </a:outerShdw>
                </a:effectLst>
                <a:latin typeface="Oreos" pitchFamily="2" charset="0"/>
                <a:ea typeface="ＭＳ Ｐゴシック" pitchFamily="34" charset="-128"/>
              </a:rPr>
              <a:t>Pre-McCarthy McCarthyism</a:t>
            </a:r>
            <a: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t/>
            </a:r>
            <a:b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br>
            <a: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t>HUAC </a:t>
            </a:r>
            <a:b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br>
            <a:r>
              <a:rPr lang="en-US" sz="2200" b="1" smtClean="0">
                <a:solidFill>
                  <a:schemeClr val="tx1"/>
                </a:solidFill>
                <a:effectLst>
                  <a:outerShdw blurRad="38100" dist="38100" dir="2700000" algn="tl">
                    <a:srgbClr val="FFFFFF"/>
                  </a:outerShdw>
                </a:effectLst>
                <a:latin typeface="Oreos" pitchFamily="2" charset="0"/>
                <a:ea typeface="ＭＳ Ｐゴシック" pitchFamily="34" charset="-128"/>
              </a:rPr>
              <a:t>(House Un-American Activities Committee)</a:t>
            </a:r>
          </a:p>
        </p:txBody>
      </p:sp>
      <p:sp>
        <p:nvSpPr>
          <p:cNvPr id="171011" name="Rectangle 3"/>
          <p:cNvSpPr>
            <a:spLocks noGrp="1" noChangeArrowheads="1"/>
          </p:cNvSpPr>
          <p:nvPr>
            <p:ph type="body" idx="1"/>
          </p:nvPr>
        </p:nvSpPr>
        <p:spPr>
          <a:xfrm>
            <a:off x="3733800" y="1447800"/>
            <a:ext cx="5257800" cy="5181600"/>
          </a:xfrm>
        </p:spPr>
        <p:txBody>
          <a:bodyPr/>
          <a:lstStyle/>
          <a:p>
            <a:pPr eaLnBrk="1" hangingPunct="1">
              <a:lnSpc>
                <a:spcPct val="90000"/>
              </a:lnSpc>
            </a:pPr>
            <a:r>
              <a:rPr lang="en-US" sz="2800" b="1" smtClean="0">
                <a:effectLst>
                  <a:outerShdw blurRad="38100" dist="38100" dir="2700000" algn="tl">
                    <a:srgbClr val="FFFFFF"/>
                  </a:outerShdw>
                </a:effectLst>
                <a:ea typeface="ＭＳ Ｐゴシック" pitchFamily="34" charset="-128"/>
                <a:cs typeface="Times New Roman" pitchFamily="18" charset="0"/>
              </a:rPr>
              <a:t>What it did do:</a:t>
            </a:r>
          </a:p>
          <a:p>
            <a:pPr lvl="1" eaLnBrk="1" hangingPunct="1">
              <a:lnSpc>
                <a:spcPct val="90000"/>
              </a:lnSpc>
            </a:pPr>
            <a:r>
              <a:rPr lang="en-US" sz="24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Frightened movie, television, and radio executives</a:t>
            </a:r>
            <a:r>
              <a:rPr lang="en-US" sz="24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sz="2400" b="1" smtClean="0">
                <a:effectLst>
                  <a:outerShdw blurRad="38100" dist="38100" dir="2700000" algn="tl">
                    <a:srgbClr val="FFFFFF"/>
                  </a:outerShdw>
                </a:effectLst>
                <a:ea typeface="ＭＳ Ｐゴシック" pitchFamily="34" charset="-128"/>
                <a:cs typeface="Times New Roman" pitchFamily="18" charset="0"/>
              </a:rPr>
              <a:t>into doing a housecleaning.</a:t>
            </a:r>
          </a:p>
          <a:p>
            <a:pPr lvl="1" eaLnBrk="1" hangingPunct="1">
              <a:lnSpc>
                <a:spcPct val="90000"/>
              </a:lnSpc>
            </a:pPr>
            <a:r>
              <a:rPr lang="en-US" sz="24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Blacklisted</a:t>
            </a:r>
            <a:r>
              <a:rPr lang="en-US" sz="2400" b="1" smtClean="0">
                <a:effectLst>
                  <a:outerShdw blurRad="38100" dist="38100" dir="2700000" algn="tl">
                    <a:srgbClr val="FFFFFF"/>
                  </a:outerShdw>
                </a:effectLst>
                <a:ea typeface="ＭＳ Ｐゴシック" pitchFamily="34" charset="-128"/>
                <a:cs typeface="Times New Roman" pitchFamily="18" charset="0"/>
              </a:rPr>
              <a:t> actors, actresses, writers, and directors who were </a:t>
            </a:r>
            <a:r>
              <a:rPr lang="en-US" sz="24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suspected of having Communist sympathies</a:t>
            </a:r>
            <a:r>
              <a:rPr lang="en-US" sz="2400"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lnSpc>
                <a:spcPct val="90000"/>
              </a:lnSpc>
            </a:pPr>
            <a:r>
              <a:rPr lang="en-US" sz="2400" b="1" smtClean="0">
                <a:effectLst>
                  <a:outerShdw blurRad="38100" dist="38100" dir="2700000" algn="tl">
                    <a:srgbClr val="FFFFFF"/>
                  </a:outerShdw>
                </a:effectLst>
                <a:ea typeface="ＭＳ Ｐゴシック" pitchFamily="34" charset="-128"/>
                <a:cs typeface="Times New Roman" pitchFamily="18" charset="0"/>
              </a:rPr>
              <a:t>Forced the movie, television, radio, comic book, and newspaper industries to </a:t>
            </a:r>
            <a:r>
              <a:rPr lang="en-US" sz="24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set strict standards</a:t>
            </a:r>
            <a:r>
              <a:rPr lang="en-US" sz="2400" b="1" smtClean="0">
                <a:effectLst>
                  <a:outerShdw blurRad="38100" dist="38100" dir="2700000" algn="tl">
                    <a:srgbClr val="FFFFFF"/>
                  </a:outerShdw>
                </a:effectLst>
                <a:ea typeface="ＭＳ Ｐゴシック" pitchFamily="34" charset="-128"/>
                <a:cs typeface="Times New Roman" pitchFamily="18" charset="0"/>
              </a:rPr>
              <a:t>, many of which would last into the Eighties. </a:t>
            </a:r>
          </a:p>
        </p:txBody>
      </p:sp>
      <p:sp>
        <p:nvSpPr>
          <p:cNvPr id="171012" name="Text Box 4"/>
          <p:cNvSpPr txBox="1">
            <a:spLocks noChangeArrowheads="1"/>
          </p:cNvSpPr>
          <p:nvPr/>
        </p:nvSpPr>
        <p:spPr bwMode="auto">
          <a:xfrm>
            <a:off x="152400" y="5303838"/>
            <a:ext cx="4419600" cy="639762"/>
          </a:xfrm>
          <a:prstGeom prst="rect">
            <a:avLst/>
          </a:prstGeom>
          <a:noFill/>
          <a:ln w="9525">
            <a:noFill/>
            <a:miter lim="800000"/>
            <a:headEnd/>
            <a:tailEnd/>
          </a:ln>
        </p:spPr>
        <p:txBody>
          <a:bodyPr>
            <a:spAutoFit/>
          </a:bodyPr>
          <a:lstStyle/>
          <a:p>
            <a:pPr algn="ctr"/>
            <a:r>
              <a:rPr lang="en-US" sz="1400" b="1">
                <a:latin typeface="Copperplate Gothic Bold" pitchFamily="34" charset="0"/>
              </a:rPr>
              <a:t>Humphrey Bogart &amp; Lauren Bacall Leading An Actors Protest Against HUAC</a:t>
            </a:r>
          </a:p>
          <a:p>
            <a:pPr algn="ctr"/>
            <a:r>
              <a:rPr lang="en-US" sz="800">
                <a:latin typeface="Times New Roman" pitchFamily="18" charset="0"/>
              </a:rPr>
              <a:t>http://people.cohums.ohio-state.edu/childs1/OutlineSecond%20Red%20Scare_files/image001.jpg</a:t>
            </a:r>
          </a:p>
        </p:txBody>
      </p:sp>
      <p:pic>
        <p:nvPicPr>
          <p:cNvPr id="171015" name="Picture 7" descr="http://people.cohums.ohio-state.edu/childs1/OutlineSecond%20Red%20Scare_files/image001.jpg"/>
          <p:cNvPicPr>
            <a:picLocks noChangeAspect="1" noChangeArrowheads="1"/>
          </p:cNvPicPr>
          <p:nvPr/>
        </p:nvPicPr>
        <p:blipFill>
          <a:blip r:embed="rId4" cstate="print"/>
          <a:srcRect/>
          <a:stretch>
            <a:fillRect/>
          </a:stretch>
        </p:blipFill>
        <p:spPr bwMode="auto">
          <a:xfrm>
            <a:off x="152400" y="1954213"/>
            <a:ext cx="4038600" cy="32845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71010"/>
                                        </p:tgtEl>
                                        <p:attrNameLst>
                                          <p:attrName>style.visibility</p:attrName>
                                        </p:attrNameLst>
                                      </p:cBhvr>
                                      <p:to>
                                        <p:strVal val="visible"/>
                                      </p:to>
                                    </p:set>
                                  </p:childTnLst>
                                </p:cTn>
                              </p:par>
                            </p:childTnLst>
                          </p:cTn>
                        </p:par>
                        <p:par>
                          <p:cTn id="7" fill="hold" nodeType="afterGroup">
                            <p:stCondLst>
                              <p:cond delay="500"/>
                            </p:stCondLst>
                            <p:childTnLst>
                              <p:par>
                                <p:cTn id="8" presetID="0" presetClass="entr" presetSubtype="0" fill="hold" grpId="0" nodeType="afterEffect">
                                  <p:stCondLst>
                                    <p:cond delay="0"/>
                                  </p:stCondLst>
                                  <p:childTnLst>
                                    <p:set>
                                      <p:cBhvr>
                                        <p:cTn id="9" dur="1" fill="hold">
                                          <p:stCondLst>
                                            <p:cond delay="499"/>
                                          </p:stCondLst>
                                        </p:cTn>
                                        <p:tgtEl>
                                          <p:spTgt spid="171011"/>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indiana Jones-- Nothing To Fear Scares.wav"/>
                                        </p:tgtEl>
                                      </p:cMediaNode>
                                    </p:audio>
                                  </p:subTnLst>
                                </p:cTn>
                              </p:par>
                            </p:childTnLst>
                          </p:cTn>
                        </p:par>
                        <p:par>
                          <p:cTn id="10" fill="hold" nodeType="afterGroup">
                            <p:stCondLst>
                              <p:cond delay="1000"/>
                            </p:stCondLst>
                            <p:childTnLst>
                              <p:par>
                                <p:cTn id="11" presetID="0" presetClass="entr" presetSubtype="0" fill="hold" nodeType="afterEffect">
                                  <p:stCondLst>
                                    <p:cond delay="0"/>
                                  </p:stCondLst>
                                  <p:childTnLst>
                                    <p:set>
                                      <p:cBhvr>
                                        <p:cTn id="12" dur="1" fill="hold">
                                          <p:stCondLst>
                                            <p:cond delay="499"/>
                                          </p:stCondLst>
                                        </p:cTn>
                                        <p:tgtEl>
                                          <p:spTgt spid="171015"/>
                                        </p:tgtEl>
                                        <p:attrNameLst>
                                          <p:attrName>style.visibility</p:attrName>
                                        </p:attrNameLst>
                                      </p:cBhvr>
                                      <p:to>
                                        <p:strVal val="visible"/>
                                      </p:to>
                                    </p:set>
                                  </p:childTnLst>
                                </p:cTn>
                              </p:par>
                            </p:childTnLst>
                          </p:cTn>
                        </p:par>
                        <p:par>
                          <p:cTn id="13" fill="hold" nodeType="afterGroup">
                            <p:stCondLst>
                              <p:cond delay="1500"/>
                            </p:stCondLst>
                            <p:childTnLst>
                              <p:par>
                                <p:cTn id="14" presetID="0" presetClass="entr" presetSubtype="0" fill="hold" grpId="0" nodeType="afterEffect">
                                  <p:stCondLst>
                                    <p:cond delay="0"/>
                                  </p:stCondLst>
                                  <p:childTnLst>
                                    <p:set>
                                      <p:cBhvr>
                                        <p:cTn id="15" dur="1" fill="hold">
                                          <p:stCondLst>
                                            <p:cond delay="499"/>
                                          </p:stCondLst>
                                        </p:cTn>
                                        <p:tgtEl>
                                          <p:spTgt spid="171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utoUpdateAnimBg="0"/>
      <p:bldP spid="171011" grpId="0" autoUpdateAnimBg="0"/>
      <p:bldP spid="17101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0" y="152400"/>
            <a:ext cx="8991600" cy="1143000"/>
          </a:xfrm>
        </p:spPr>
        <p:txBody>
          <a:bodyPr/>
          <a:lstStyle/>
          <a:p>
            <a:pPr algn="ctr" eaLnBrk="1" hangingPunct="1"/>
            <a:r>
              <a:rPr lang="en-US" sz="3300" b="1" smtClean="0">
                <a:solidFill>
                  <a:srgbClr val="800000"/>
                </a:solidFill>
                <a:effectLst>
                  <a:outerShdw blurRad="38100" dist="38100" dir="2700000" algn="tl">
                    <a:srgbClr val="000000"/>
                  </a:outerShdw>
                </a:effectLst>
                <a:latin typeface="Oreos" pitchFamily="2" charset="0"/>
                <a:ea typeface="ＭＳ Ｐゴシック" pitchFamily="34" charset="-128"/>
              </a:rPr>
              <a:t>Pre-McCarthy McCarthyism</a:t>
            </a:r>
            <a: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t/>
            </a:r>
            <a:b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br>
            <a: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t>HUAC </a:t>
            </a:r>
            <a:b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br>
            <a:r>
              <a:rPr lang="en-US" sz="2200" b="1" smtClean="0">
                <a:solidFill>
                  <a:schemeClr val="tx1"/>
                </a:solidFill>
                <a:effectLst>
                  <a:outerShdw blurRad="38100" dist="38100" dir="2700000" algn="tl">
                    <a:srgbClr val="FFFFFF"/>
                  </a:outerShdw>
                </a:effectLst>
                <a:latin typeface="Oreos" pitchFamily="2" charset="0"/>
                <a:ea typeface="ＭＳ Ｐゴシック" pitchFamily="34" charset="-128"/>
              </a:rPr>
              <a:t>(House Un-American Activities Committee)</a:t>
            </a:r>
          </a:p>
        </p:txBody>
      </p:sp>
      <p:sp>
        <p:nvSpPr>
          <p:cNvPr id="175107" name="Rectangle 3"/>
          <p:cNvSpPr>
            <a:spLocks noGrp="1" noChangeArrowheads="1"/>
          </p:cNvSpPr>
          <p:nvPr>
            <p:ph type="body" idx="1"/>
          </p:nvPr>
        </p:nvSpPr>
        <p:spPr>
          <a:xfrm>
            <a:off x="4191000" y="1447800"/>
            <a:ext cx="4800600" cy="5181600"/>
          </a:xfrm>
        </p:spPr>
        <p:txBody>
          <a:bodyPr/>
          <a:lstStyle/>
          <a:p>
            <a:pPr eaLnBrk="1" hangingPunct="1">
              <a:lnSpc>
                <a:spcPct val="90000"/>
              </a:lnSpc>
            </a:pPr>
            <a:r>
              <a:rPr lang="en-US" sz="28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Alger Hiss</a:t>
            </a:r>
            <a:r>
              <a:rPr lang="en-US" sz="2800"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lnSpc>
                <a:spcPct val="90000"/>
              </a:lnSpc>
            </a:pPr>
            <a:r>
              <a:rPr lang="en-US" sz="2400" b="1" smtClean="0">
                <a:effectLst>
                  <a:outerShdw blurRad="38100" dist="38100" dir="2700000" algn="tl">
                    <a:srgbClr val="FFFFFF"/>
                  </a:outerShdw>
                </a:effectLst>
                <a:ea typeface="ＭＳ Ｐゴシック" pitchFamily="34" charset="-128"/>
                <a:cs typeface="Times New Roman" pitchFamily="18" charset="0"/>
              </a:rPr>
              <a:t>Was an </a:t>
            </a:r>
            <a:r>
              <a:rPr lang="en-US" sz="24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official in the State Department</a:t>
            </a:r>
            <a:r>
              <a:rPr lang="en-US" sz="24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sz="2400" b="1" smtClean="0">
                <a:effectLst>
                  <a:outerShdw blurRad="38100" dist="38100" dir="2700000" algn="tl">
                    <a:srgbClr val="FFFFFF"/>
                  </a:outerShdw>
                </a:effectLst>
                <a:ea typeface="ＭＳ Ｐゴシック" pitchFamily="34" charset="-128"/>
                <a:cs typeface="Times New Roman" pitchFamily="18" charset="0"/>
              </a:rPr>
              <a:t>during the New Deal and the early years of World War II.</a:t>
            </a:r>
          </a:p>
          <a:p>
            <a:pPr lvl="1" eaLnBrk="1" hangingPunct="1">
              <a:lnSpc>
                <a:spcPct val="90000"/>
              </a:lnSpc>
            </a:pPr>
            <a:r>
              <a:rPr lang="en-US" sz="24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President of the Carnegie Endowment for International Peace</a:t>
            </a:r>
            <a:r>
              <a:rPr lang="en-US" sz="2400" b="1" smtClean="0">
                <a:effectLst>
                  <a:outerShdw blurRad="38100" dist="38100" dir="2700000" algn="tl">
                    <a:srgbClr val="FFFFFF"/>
                  </a:outerShdw>
                </a:effectLst>
                <a:ea typeface="ＭＳ Ｐゴシック" pitchFamily="34" charset="-128"/>
                <a:cs typeface="Times New Roman" pitchFamily="18" charset="0"/>
              </a:rPr>
              <a:t>, one of the world</a:t>
            </a: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r>
              <a:rPr lang="en-US" altLang="ja-JP" sz="2400" b="1" smtClean="0">
                <a:effectLst>
                  <a:outerShdw blurRad="38100" dist="38100" dir="2700000" algn="tl">
                    <a:srgbClr val="FFFFFF"/>
                  </a:outerShdw>
                </a:effectLst>
                <a:ea typeface="ＭＳ Ｐゴシック" pitchFamily="34" charset="-128"/>
                <a:cs typeface="Times New Roman" pitchFamily="18" charset="0"/>
              </a:rPr>
              <a:t>s richest philanthropic institute, since 1947.</a:t>
            </a:r>
          </a:p>
          <a:p>
            <a:pPr lvl="1" eaLnBrk="1" hangingPunct="1">
              <a:lnSpc>
                <a:spcPct val="90000"/>
              </a:lnSpc>
            </a:pPr>
            <a:r>
              <a:rPr lang="en-US" sz="2400" b="1" smtClean="0">
                <a:effectLst>
                  <a:outerShdw blurRad="38100" dist="38100" dir="2700000" algn="tl">
                    <a:srgbClr val="FFFFFF"/>
                  </a:outerShdw>
                </a:effectLst>
                <a:ea typeface="ＭＳ Ｐゴシック" pitchFamily="34" charset="-128"/>
                <a:cs typeface="Times New Roman" pitchFamily="18" charset="0"/>
              </a:rPr>
              <a:t>Accused of being a Communist. </a:t>
            </a:r>
          </a:p>
        </p:txBody>
      </p:sp>
      <p:sp>
        <p:nvSpPr>
          <p:cNvPr id="175108" name="Text Box 4"/>
          <p:cNvSpPr txBox="1">
            <a:spLocks noChangeArrowheads="1"/>
          </p:cNvSpPr>
          <p:nvPr/>
        </p:nvSpPr>
        <p:spPr bwMode="auto">
          <a:xfrm>
            <a:off x="228600" y="5303838"/>
            <a:ext cx="4267200" cy="639762"/>
          </a:xfrm>
          <a:prstGeom prst="rect">
            <a:avLst/>
          </a:prstGeom>
          <a:noFill/>
          <a:ln w="9525">
            <a:noFill/>
            <a:miter lim="800000"/>
            <a:headEnd/>
            <a:tailEnd/>
          </a:ln>
        </p:spPr>
        <p:txBody>
          <a:bodyPr>
            <a:spAutoFit/>
          </a:bodyPr>
          <a:lstStyle/>
          <a:p>
            <a:pPr algn="ctr"/>
            <a:r>
              <a:rPr lang="en-US" sz="1400" b="1">
                <a:latin typeface="Copperplate Gothic Bold" pitchFamily="34" charset="0"/>
              </a:rPr>
              <a:t>Alger Hiss Swearing To Tell The Truth Before the HUAC Hearings</a:t>
            </a:r>
          </a:p>
          <a:p>
            <a:pPr algn="ctr"/>
            <a:r>
              <a:rPr lang="en-US" sz="800">
                <a:latin typeface="Times New Roman" pitchFamily="18" charset="0"/>
              </a:rPr>
              <a:t>http://southdakotapolitics.blogs.com/south_dakota_politics/images/alger_hiss_takes_oath.jpg</a:t>
            </a:r>
          </a:p>
        </p:txBody>
      </p:sp>
      <p:pic>
        <p:nvPicPr>
          <p:cNvPr id="175110" name="Picture 6" descr="http://southdakotapolitics.blogs.com/south_dakota_politics/images/alger_hiss_takes_oath.jpg"/>
          <p:cNvPicPr>
            <a:picLocks noChangeAspect="1" noChangeArrowheads="1"/>
          </p:cNvPicPr>
          <p:nvPr/>
        </p:nvPicPr>
        <p:blipFill>
          <a:blip r:embed="rId4" cstate="print"/>
          <a:srcRect/>
          <a:stretch>
            <a:fillRect/>
          </a:stretch>
        </p:blipFill>
        <p:spPr bwMode="auto">
          <a:xfrm>
            <a:off x="152400" y="1981200"/>
            <a:ext cx="4419600" cy="33909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75106"/>
                                        </p:tgtEl>
                                        <p:attrNameLst>
                                          <p:attrName>style.visibility</p:attrName>
                                        </p:attrNameLst>
                                      </p:cBhvr>
                                      <p:to>
                                        <p:strVal val="visible"/>
                                      </p:to>
                                    </p:set>
                                  </p:childTnLst>
                                </p:cTn>
                              </p:par>
                            </p:childTnLst>
                          </p:cTn>
                        </p:par>
                        <p:par>
                          <p:cTn id="7" fill="hold" nodeType="afterGroup">
                            <p:stCondLst>
                              <p:cond delay="500"/>
                            </p:stCondLst>
                            <p:childTnLst>
                              <p:par>
                                <p:cTn id="8" presetID="0" presetClass="entr" presetSubtype="0" fill="hold" grpId="0" nodeType="afterEffect">
                                  <p:stCondLst>
                                    <p:cond delay="0"/>
                                  </p:stCondLst>
                                  <p:childTnLst>
                                    <p:set>
                                      <p:cBhvr>
                                        <p:cTn id="9" dur="1" fill="hold">
                                          <p:stCondLst>
                                            <p:cond delay="499"/>
                                          </p:stCondLst>
                                        </p:cTn>
                                        <p:tgtEl>
                                          <p:spTgt spid="17510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Looney Tunes-- Super Genius.wav"/>
                                        </p:tgtEl>
                                      </p:cMediaNode>
                                    </p:audio>
                                  </p:subTnLst>
                                </p:cTn>
                              </p:par>
                            </p:childTnLst>
                          </p:cTn>
                        </p:par>
                        <p:par>
                          <p:cTn id="10" fill="hold" nodeType="afterGroup">
                            <p:stCondLst>
                              <p:cond delay="1000"/>
                            </p:stCondLst>
                            <p:childTnLst>
                              <p:par>
                                <p:cTn id="11" presetID="0" presetClass="entr" presetSubtype="0" fill="hold" nodeType="afterEffect">
                                  <p:stCondLst>
                                    <p:cond delay="0"/>
                                  </p:stCondLst>
                                  <p:childTnLst>
                                    <p:set>
                                      <p:cBhvr>
                                        <p:cTn id="12" dur="1" fill="hold">
                                          <p:stCondLst>
                                            <p:cond delay="499"/>
                                          </p:stCondLst>
                                        </p:cTn>
                                        <p:tgtEl>
                                          <p:spTgt spid="175110"/>
                                        </p:tgtEl>
                                        <p:attrNameLst>
                                          <p:attrName>style.visibility</p:attrName>
                                        </p:attrNameLst>
                                      </p:cBhvr>
                                      <p:to>
                                        <p:strVal val="visible"/>
                                      </p:to>
                                    </p:set>
                                  </p:childTnLst>
                                </p:cTn>
                              </p:par>
                            </p:childTnLst>
                          </p:cTn>
                        </p:par>
                        <p:par>
                          <p:cTn id="13" fill="hold" nodeType="afterGroup">
                            <p:stCondLst>
                              <p:cond delay="1500"/>
                            </p:stCondLst>
                            <p:childTnLst>
                              <p:par>
                                <p:cTn id="14" presetID="0" presetClass="entr" presetSubtype="0" fill="hold" grpId="0" nodeType="afterEffect">
                                  <p:stCondLst>
                                    <p:cond delay="0"/>
                                  </p:stCondLst>
                                  <p:childTnLst>
                                    <p:set>
                                      <p:cBhvr>
                                        <p:cTn id="15" dur="1" fill="hold">
                                          <p:stCondLst>
                                            <p:cond delay="499"/>
                                          </p:stCondLst>
                                        </p:cTn>
                                        <p:tgtEl>
                                          <p:spTgt spid="175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utoUpdateAnimBg="0"/>
      <p:bldP spid="175107" grpId="0" autoUpdateAnimBg="0"/>
      <p:bldP spid="17510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0" y="152400"/>
            <a:ext cx="8991600" cy="1143000"/>
          </a:xfrm>
        </p:spPr>
        <p:txBody>
          <a:bodyPr/>
          <a:lstStyle/>
          <a:p>
            <a:pPr algn="ctr" eaLnBrk="1" hangingPunct="1"/>
            <a:r>
              <a:rPr lang="en-US" sz="3300" b="1" smtClean="0">
                <a:solidFill>
                  <a:srgbClr val="800000"/>
                </a:solidFill>
                <a:effectLst>
                  <a:outerShdw blurRad="38100" dist="38100" dir="2700000" algn="tl">
                    <a:srgbClr val="000000"/>
                  </a:outerShdw>
                </a:effectLst>
                <a:latin typeface="Oreos" pitchFamily="2" charset="0"/>
                <a:ea typeface="ＭＳ Ｐゴシック" pitchFamily="34" charset="-128"/>
              </a:rPr>
              <a:t>Pre-McCarthy McCarthyism</a:t>
            </a:r>
            <a: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t/>
            </a:r>
            <a:b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br>
            <a: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t>HUAC </a:t>
            </a:r>
            <a:b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br>
            <a:r>
              <a:rPr lang="en-US" sz="2200" b="1" smtClean="0">
                <a:solidFill>
                  <a:schemeClr val="tx1"/>
                </a:solidFill>
                <a:effectLst>
                  <a:outerShdw blurRad="38100" dist="38100" dir="2700000" algn="tl">
                    <a:srgbClr val="FFFFFF"/>
                  </a:outerShdw>
                </a:effectLst>
                <a:latin typeface="Oreos" pitchFamily="2" charset="0"/>
                <a:ea typeface="ＭＳ Ｐゴシック" pitchFamily="34" charset="-128"/>
              </a:rPr>
              <a:t>(House Un-American Activities Committee)</a:t>
            </a:r>
          </a:p>
        </p:txBody>
      </p:sp>
      <p:sp>
        <p:nvSpPr>
          <p:cNvPr id="177155" name="Rectangle 3"/>
          <p:cNvSpPr>
            <a:spLocks noGrp="1" noChangeArrowheads="1"/>
          </p:cNvSpPr>
          <p:nvPr>
            <p:ph type="body" idx="1"/>
          </p:nvPr>
        </p:nvSpPr>
        <p:spPr>
          <a:xfrm>
            <a:off x="3733800" y="1295400"/>
            <a:ext cx="5257800" cy="5181600"/>
          </a:xfrm>
        </p:spPr>
        <p:txBody>
          <a:bodyPr/>
          <a:lstStyle/>
          <a:p>
            <a:pPr eaLnBrk="1" hangingPunct="1">
              <a:lnSpc>
                <a:spcPct val="90000"/>
              </a:lnSpc>
            </a:pPr>
            <a:r>
              <a:rPr lang="en-US" sz="2800" b="1" smtClean="0">
                <a:effectLst>
                  <a:outerShdw blurRad="38100" dist="38100" dir="2700000" algn="tl">
                    <a:srgbClr val="FFFFFF"/>
                  </a:outerShdw>
                </a:effectLst>
                <a:ea typeface="ＭＳ Ｐゴシック" pitchFamily="34" charset="-128"/>
                <a:cs typeface="Times New Roman" pitchFamily="18" charset="0"/>
              </a:rPr>
              <a:t>Alger Hiss.</a:t>
            </a:r>
          </a:p>
          <a:p>
            <a:pPr lvl="1" eaLnBrk="1" hangingPunct="1">
              <a:lnSpc>
                <a:spcPct val="90000"/>
              </a:lnSpc>
            </a:pPr>
            <a:r>
              <a:rPr lang="en-US" sz="2100" b="1" smtClean="0">
                <a:effectLst>
                  <a:outerShdw blurRad="38100" dist="38100" dir="2700000" algn="tl">
                    <a:srgbClr val="FFFFFF"/>
                  </a:outerShdw>
                </a:effectLst>
                <a:ea typeface="ＭＳ Ｐゴシック" pitchFamily="34" charset="-128"/>
                <a:cs typeface="Times New Roman" pitchFamily="18" charset="0"/>
              </a:rPr>
              <a:t>Hiss denies the accusations and demands to have a hearing by HUAC.</a:t>
            </a:r>
          </a:p>
          <a:p>
            <a:pPr lvl="1" eaLnBrk="1" hangingPunct="1">
              <a:lnSpc>
                <a:spcPct val="90000"/>
              </a:lnSpc>
            </a:pPr>
            <a:r>
              <a:rPr lang="en-US" sz="2100" b="1" smtClean="0">
                <a:effectLst>
                  <a:outerShdw blurRad="38100" dist="38100" dir="2700000" algn="tl">
                    <a:srgbClr val="FFFFFF"/>
                  </a:outerShdw>
                </a:effectLst>
                <a:ea typeface="ＭＳ Ｐゴシック" pitchFamily="34" charset="-128"/>
                <a:cs typeface="Times New Roman" pitchFamily="18" charset="0"/>
              </a:rPr>
              <a:t>Hiss is charged with being</a:t>
            </a:r>
            <a:r>
              <a:rPr lang="en-US" sz="21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  involved in a Soviet spy ring</a:t>
            </a:r>
            <a:r>
              <a:rPr lang="en-US" sz="2100" b="1" smtClean="0">
                <a:effectLst>
                  <a:outerShdw blurRad="38100" dist="38100" dir="2700000" algn="tl">
                    <a:srgbClr val="FFFFFF"/>
                  </a:outerShdw>
                </a:effectLst>
                <a:ea typeface="ＭＳ Ｐゴシック" pitchFamily="34" charset="-128"/>
                <a:cs typeface="Times New Roman" pitchFamily="18" charset="0"/>
              </a:rPr>
              <a:t>.and </a:t>
            </a:r>
            <a:r>
              <a:rPr lang="en-US" sz="21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passing classified government documents to the Soviets</a:t>
            </a:r>
            <a:r>
              <a:rPr lang="en-US" sz="2100"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lnSpc>
                <a:spcPct val="90000"/>
              </a:lnSpc>
            </a:pPr>
            <a:r>
              <a:rPr lang="en-US" sz="2100" b="1" smtClean="0">
                <a:effectLst>
                  <a:outerShdw blurRad="38100" dist="38100" dir="2700000" algn="tl">
                    <a:srgbClr val="FFFFFF"/>
                  </a:outerShdw>
                </a:effectLst>
                <a:ea typeface="ＭＳ Ｐゴシック" pitchFamily="34" charset="-128"/>
                <a:cs typeface="Times New Roman" pitchFamily="18" charset="0"/>
              </a:rPr>
              <a:t>Hiss denies involvement.</a:t>
            </a:r>
          </a:p>
          <a:p>
            <a:pPr lvl="1" eaLnBrk="1" hangingPunct="1">
              <a:lnSpc>
                <a:spcPct val="90000"/>
              </a:lnSpc>
            </a:pPr>
            <a:r>
              <a:rPr lang="en-US" sz="2100" b="1" smtClean="0">
                <a:effectLst>
                  <a:outerShdw blurRad="38100" dist="38100" dir="2700000" algn="tl">
                    <a:srgbClr val="FFFFFF"/>
                  </a:outerShdw>
                </a:effectLst>
                <a:ea typeface="ＭＳ Ｐゴシック" pitchFamily="34" charset="-128"/>
                <a:cs typeface="Times New Roman" pitchFamily="18" charset="0"/>
              </a:rPr>
              <a:t>HUAC does not buy it, sentences Hiss to five years in prison and a $10,000 fine for perjury. </a:t>
            </a:r>
          </a:p>
        </p:txBody>
      </p:sp>
      <p:sp>
        <p:nvSpPr>
          <p:cNvPr id="177156" name="Text Box 4"/>
          <p:cNvSpPr txBox="1">
            <a:spLocks noChangeArrowheads="1"/>
          </p:cNvSpPr>
          <p:nvPr/>
        </p:nvSpPr>
        <p:spPr bwMode="auto">
          <a:xfrm>
            <a:off x="152400" y="5486400"/>
            <a:ext cx="4114800" cy="639763"/>
          </a:xfrm>
          <a:prstGeom prst="rect">
            <a:avLst/>
          </a:prstGeom>
          <a:noFill/>
          <a:ln w="9525">
            <a:noFill/>
            <a:miter lim="800000"/>
            <a:headEnd/>
            <a:tailEnd/>
          </a:ln>
        </p:spPr>
        <p:txBody>
          <a:bodyPr>
            <a:spAutoFit/>
          </a:bodyPr>
          <a:lstStyle/>
          <a:p>
            <a:pPr algn="ctr"/>
            <a:r>
              <a:rPr lang="en-US" sz="1400" b="1">
                <a:latin typeface="Copperplate Gothic Bold" pitchFamily="34" charset="0"/>
              </a:rPr>
              <a:t>Chambers Reading Of The Decision </a:t>
            </a:r>
          </a:p>
          <a:p>
            <a:pPr algn="ctr"/>
            <a:r>
              <a:rPr lang="en-US" sz="1400" b="1">
                <a:latin typeface="Copperplate Gothic Bold" pitchFamily="34" charset="0"/>
              </a:rPr>
              <a:t>Of HUAC On Alger Hiss</a:t>
            </a:r>
          </a:p>
          <a:p>
            <a:pPr algn="ctr"/>
            <a:r>
              <a:rPr lang="en-US" sz="800">
                <a:latin typeface="Times New Roman" pitchFamily="18" charset="0"/>
              </a:rPr>
              <a:t>http://www.authentichistory.com/1950s/speeches/images/19500123_Whittaker_Chambers.jpg</a:t>
            </a:r>
          </a:p>
        </p:txBody>
      </p:sp>
      <p:pic>
        <p:nvPicPr>
          <p:cNvPr id="177158" name="Picture 6" descr="http://www.authentichistory.com/1950s/speeches/images/19500123_Whittaker_Chambers.jpg"/>
          <p:cNvPicPr>
            <a:picLocks noChangeAspect="1" noChangeArrowheads="1"/>
          </p:cNvPicPr>
          <p:nvPr/>
        </p:nvPicPr>
        <p:blipFill>
          <a:blip r:embed="rId4" cstate="print"/>
          <a:srcRect/>
          <a:stretch>
            <a:fillRect/>
          </a:stretch>
        </p:blipFill>
        <p:spPr bwMode="auto">
          <a:xfrm>
            <a:off x="304800" y="1828800"/>
            <a:ext cx="3733800" cy="3733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diamond(in)">
                                      <p:cBhvr>
                                        <p:cTn id="7" dur="2000"/>
                                        <p:tgtEl>
                                          <p:spTgt spid="17715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7155"/>
                                        </p:tgtEl>
                                        <p:attrNameLst>
                                          <p:attrName>style.visibility</p:attrName>
                                        </p:attrNameLst>
                                      </p:cBhvr>
                                      <p:to>
                                        <p:strVal val="visible"/>
                                      </p:to>
                                    </p:set>
                                    <p:animEffect transition="in" filter="diamond(in)">
                                      <p:cBhvr>
                                        <p:cTn id="10" dur="2000"/>
                                        <p:tgtEl>
                                          <p:spTgt spid="177155"/>
                                        </p:tgtEl>
                                      </p:cBhvr>
                                    </p:animEffect>
                                  </p:childTnLst>
                                  <p:subTnLst>
                                    <p:audio>
                                      <p:cMediaNode>
                                        <p:cTn display="0" masterRel="sameClick">
                                          <p:stCondLst>
                                            <p:cond evt="begin" delay="0">
                                              <p:tn val="8"/>
                                            </p:cond>
                                          </p:stCondLst>
                                          <p:endCondLst>
                                            <p:cond evt="onStopAudio" delay="0">
                                              <p:tgtEl>
                                                <p:sldTgt/>
                                              </p:tgtEl>
                                            </p:cond>
                                          </p:endCondLst>
                                        </p:cTn>
                                        <p:tgtEl>
                                          <p:sndTgt r:embed="rId3" name="harold &amp; Kumar-- Innocent.wav"/>
                                        </p:tgtEl>
                                      </p:cMediaNode>
                                    </p:audio>
                                  </p:subTnLst>
                                </p:cTn>
                              </p:par>
                              <p:par>
                                <p:cTn id="11" presetID="8" presetClass="entr" presetSubtype="16" fill="hold" nodeType="withEffect">
                                  <p:stCondLst>
                                    <p:cond delay="0"/>
                                  </p:stCondLst>
                                  <p:childTnLst>
                                    <p:set>
                                      <p:cBhvr>
                                        <p:cTn id="12" dur="1" fill="hold">
                                          <p:stCondLst>
                                            <p:cond delay="0"/>
                                          </p:stCondLst>
                                        </p:cTn>
                                        <p:tgtEl>
                                          <p:spTgt spid="177158"/>
                                        </p:tgtEl>
                                        <p:attrNameLst>
                                          <p:attrName>style.visibility</p:attrName>
                                        </p:attrNameLst>
                                      </p:cBhvr>
                                      <p:to>
                                        <p:strVal val="visible"/>
                                      </p:to>
                                    </p:set>
                                    <p:animEffect transition="in" filter="diamond(in)">
                                      <p:cBhvr>
                                        <p:cTn id="13" dur="2000"/>
                                        <p:tgtEl>
                                          <p:spTgt spid="17715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77156"/>
                                        </p:tgtEl>
                                        <p:attrNameLst>
                                          <p:attrName>style.visibility</p:attrName>
                                        </p:attrNameLst>
                                      </p:cBhvr>
                                      <p:to>
                                        <p:strVal val="visible"/>
                                      </p:to>
                                    </p:set>
                                    <p:animEffect transition="in" filter="diamond(in)">
                                      <p:cBhvr>
                                        <p:cTn id="16" dur="2000"/>
                                        <p:tgtEl>
                                          <p:spTgt spid="1771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xit" presetSubtype="0" fill="hold" grpId="1" nodeType="clickEffect">
                                  <p:stCondLst>
                                    <p:cond delay="0"/>
                                  </p:stCondLst>
                                  <p:childTnLst>
                                    <p:anim calcmode="lin" valueType="num">
                                      <p:cBhvr>
                                        <p:cTn id="20" dur="1000"/>
                                        <p:tgtEl>
                                          <p:spTgt spid="177155"/>
                                        </p:tgtEl>
                                        <p:attrNameLst>
                                          <p:attrName>ppt_w</p:attrName>
                                        </p:attrNameLst>
                                      </p:cBhvr>
                                      <p:tavLst>
                                        <p:tav tm="0">
                                          <p:val>
                                            <p:strVal val="ppt_w"/>
                                          </p:val>
                                        </p:tav>
                                        <p:tav tm="100000">
                                          <p:val>
                                            <p:fltVal val="0"/>
                                          </p:val>
                                        </p:tav>
                                      </p:tavLst>
                                    </p:anim>
                                    <p:anim calcmode="lin" valueType="num">
                                      <p:cBhvr>
                                        <p:cTn id="21" dur="1000"/>
                                        <p:tgtEl>
                                          <p:spTgt spid="177155"/>
                                        </p:tgtEl>
                                        <p:attrNameLst>
                                          <p:attrName>ppt_h</p:attrName>
                                        </p:attrNameLst>
                                      </p:cBhvr>
                                      <p:tavLst>
                                        <p:tav tm="0">
                                          <p:val>
                                            <p:strVal val="ppt_h"/>
                                          </p:val>
                                        </p:tav>
                                        <p:tav tm="100000">
                                          <p:val>
                                            <p:fltVal val="0"/>
                                          </p:val>
                                        </p:tav>
                                      </p:tavLst>
                                    </p:anim>
                                    <p:anim calcmode="lin" valueType="num">
                                      <p:cBhvr>
                                        <p:cTn id="22" dur="1000"/>
                                        <p:tgtEl>
                                          <p:spTgt spid="17715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3" dur="1000"/>
                                        <p:tgtEl>
                                          <p:spTgt spid="17715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4" dur="1" fill="hold">
                                          <p:stCondLst>
                                            <p:cond delay="999"/>
                                          </p:stCondLst>
                                        </p:cTn>
                                        <p:tgtEl>
                                          <p:spTgt spid="177155"/>
                                        </p:tgtEl>
                                        <p:attrNameLst>
                                          <p:attrName>style.visibility</p:attrName>
                                        </p:attrNameLst>
                                      </p:cBhvr>
                                      <p:to>
                                        <p:strVal val="hidden"/>
                                      </p:to>
                                    </p:set>
                                  </p:childTnLst>
                                </p:cTn>
                              </p:par>
                              <p:par>
                                <p:cTn id="25" presetID="15" presetClass="exit" presetSubtype="0" fill="hold" nodeType="withEffect">
                                  <p:stCondLst>
                                    <p:cond delay="0"/>
                                  </p:stCondLst>
                                  <p:childTnLst>
                                    <p:anim calcmode="lin" valueType="num">
                                      <p:cBhvr>
                                        <p:cTn id="26" dur="1000"/>
                                        <p:tgtEl>
                                          <p:spTgt spid="177158"/>
                                        </p:tgtEl>
                                        <p:attrNameLst>
                                          <p:attrName>ppt_w</p:attrName>
                                        </p:attrNameLst>
                                      </p:cBhvr>
                                      <p:tavLst>
                                        <p:tav tm="0">
                                          <p:val>
                                            <p:strVal val="ppt_w"/>
                                          </p:val>
                                        </p:tav>
                                        <p:tav tm="100000">
                                          <p:val>
                                            <p:fltVal val="0"/>
                                          </p:val>
                                        </p:tav>
                                      </p:tavLst>
                                    </p:anim>
                                    <p:anim calcmode="lin" valueType="num">
                                      <p:cBhvr>
                                        <p:cTn id="27" dur="1000"/>
                                        <p:tgtEl>
                                          <p:spTgt spid="177158"/>
                                        </p:tgtEl>
                                        <p:attrNameLst>
                                          <p:attrName>ppt_h</p:attrName>
                                        </p:attrNameLst>
                                      </p:cBhvr>
                                      <p:tavLst>
                                        <p:tav tm="0">
                                          <p:val>
                                            <p:strVal val="ppt_h"/>
                                          </p:val>
                                        </p:tav>
                                        <p:tav tm="100000">
                                          <p:val>
                                            <p:fltVal val="0"/>
                                          </p:val>
                                        </p:tav>
                                      </p:tavLst>
                                    </p:anim>
                                    <p:anim calcmode="lin" valueType="num">
                                      <p:cBhvr>
                                        <p:cTn id="28" dur="1000"/>
                                        <p:tgtEl>
                                          <p:spTgt spid="17715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 dur="1000"/>
                                        <p:tgtEl>
                                          <p:spTgt spid="17715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 dur="1" fill="hold">
                                          <p:stCondLst>
                                            <p:cond delay="999"/>
                                          </p:stCondLst>
                                        </p:cTn>
                                        <p:tgtEl>
                                          <p:spTgt spid="177158"/>
                                        </p:tgtEl>
                                        <p:attrNameLst>
                                          <p:attrName>style.visibility</p:attrName>
                                        </p:attrNameLst>
                                      </p:cBhvr>
                                      <p:to>
                                        <p:strVal val="hidden"/>
                                      </p:to>
                                    </p:set>
                                  </p:childTnLst>
                                </p:cTn>
                              </p:par>
                              <p:par>
                                <p:cTn id="31" presetID="15" presetClass="exit" presetSubtype="0" fill="hold" grpId="1" nodeType="withEffect">
                                  <p:stCondLst>
                                    <p:cond delay="0"/>
                                  </p:stCondLst>
                                  <p:childTnLst>
                                    <p:anim calcmode="lin" valueType="num">
                                      <p:cBhvr>
                                        <p:cTn id="32" dur="1000"/>
                                        <p:tgtEl>
                                          <p:spTgt spid="177156"/>
                                        </p:tgtEl>
                                        <p:attrNameLst>
                                          <p:attrName>ppt_w</p:attrName>
                                        </p:attrNameLst>
                                      </p:cBhvr>
                                      <p:tavLst>
                                        <p:tav tm="0">
                                          <p:val>
                                            <p:strVal val="ppt_w"/>
                                          </p:val>
                                        </p:tav>
                                        <p:tav tm="100000">
                                          <p:val>
                                            <p:fltVal val="0"/>
                                          </p:val>
                                        </p:tav>
                                      </p:tavLst>
                                    </p:anim>
                                    <p:anim calcmode="lin" valueType="num">
                                      <p:cBhvr>
                                        <p:cTn id="33" dur="1000"/>
                                        <p:tgtEl>
                                          <p:spTgt spid="177156"/>
                                        </p:tgtEl>
                                        <p:attrNameLst>
                                          <p:attrName>ppt_h</p:attrName>
                                        </p:attrNameLst>
                                      </p:cBhvr>
                                      <p:tavLst>
                                        <p:tav tm="0">
                                          <p:val>
                                            <p:strVal val="ppt_h"/>
                                          </p:val>
                                        </p:tav>
                                        <p:tav tm="100000">
                                          <p:val>
                                            <p:fltVal val="0"/>
                                          </p:val>
                                        </p:tav>
                                      </p:tavLst>
                                    </p:anim>
                                    <p:anim calcmode="lin" valueType="num">
                                      <p:cBhvr>
                                        <p:cTn id="34" dur="1000"/>
                                        <p:tgtEl>
                                          <p:spTgt spid="17715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5" dur="1000"/>
                                        <p:tgtEl>
                                          <p:spTgt spid="17715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6" dur="1" fill="hold">
                                          <p:stCondLst>
                                            <p:cond delay="999"/>
                                          </p:stCondLst>
                                        </p:cTn>
                                        <p:tgtEl>
                                          <p:spTgt spid="1771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p:bldP spid="177155" grpId="1"/>
      <p:bldP spid="177156" grpId="0"/>
      <p:bldP spid="177156" grpId="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0" y="152400"/>
            <a:ext cx="8991600" cy="1143000"/>
          </a:xfrm>
        </p:spPr>
        <p:txBody>
          <a:bodyPr/>
          <a:lstStyle/>
          <a:p>
            <a:pPr algn="ctr" eaLnBrk="1" hangingPunct="1"/>
            <a:r>
              <a:rPr lang="en-US" sz="3300" b="1" smtClean="0">
                <a:solidFill>
                  <a:srgbClr val="800000"/>
                </a:solidFill>
                <a:effectLst>
                  <a:outerShdw blurRad="38100" dist="38100" dir="2700000" algn="tl">
                    <a:srgbClr val="000000"/>
                  </a:outerShdw>
                </a:effectLst>
                <a:latin typeface="Oreos" pitchFamily="2" charset="0"/>
                <a:ea typeface="ＭＳ Ｐゴシック" pitchFamily="34" charset="-128"/>
              </a:rPr>
              <a:t>Pre-McCarthy McCarthyism</a:t>
            </a:r>
            <a:br>
              <a:rPr lang="en-US" sz="3300" b="1" smtClean="0">
                <a:solidFill>
                  <a:srgbClr val="800000"/>
                </a:solidFill>
                <a:effectLst>
                  <a:outerShdw blurRad="38100" dist="38100" dir="2700000" algn="tl">
                    <a:srgbClr val="000000"/>
                  </a:outerShdw>
                </a:effectLst>
                <a:latin typeface="Oreos" pitchFamily="2" charset="0"/>
                <a:ea typeface="ＭＳ Ｐゴシック" pitchFamily="34" charset="-128"/>
              </a:rPr>
            </a:br>
            <a: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t>HUAC </a:t>
            </a:r>
            <a:b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br>
            <a:r>
              <a:rPr lang="en-US" sz="2200" b="1" smtClean="0">
                <a:solidFill>
                  <a:schemeClr val="tx1"/>
                </a:solidFill>
                <a:effectLst>
                  <a:outerShdw blurRad="38100" dist="38100" dir="2700000" algn="tl">
                    <a:srgbClr val="FFFFFF"/>
                  </a:outerShdw>
                </a:effectLst>
                <a:latin typeface="Oreos" pitchFamily="2" charset="0"/>
                <a:ea typeface="ＭＳ Ｐゴシック" pitchFamily="34" charset="-128"/>
              </a:rPr>
              <a:t>(House Un-American Activities Committee)</a:t>
            </a:r>
          </a:p>
        </p:txBody>
      </p:sp>
      <p:sp>
        <p:nvSpPr>
          <p:cNvPr id="179203" name="Rectangle 3"/>
          <p:cNvSpPr>
            <a:spLocks noGrp="1" noChangeArrowheads="1"/>
          </p:cNvSpPr>
          <p:nvPr>
            <p:ph type="body" idx="1"/>
          </p:nvPr>
        </p:nvSpPr>
        <p:spPr>
          <a:xfrm>
            <a:off x="3733800" y="1447800"/>
            <a:ext cx="5257800" cy="5181600"/>
          </a:xfrm>
        </p:spPr>
        <p:txBody>
          <a:bodyPr/>
          <a:lstStyle/>
          <a:p>
            <a:pPr eaLnBrk="1" hangingPunct="1">
              <a:lnSpc>
                <a:spcPct val="90000"/>
              </a:lnSpc>
            </a:pPr>
            <a:r>
              <a:rPr lang="en-US" b="1" smtClean="0">
                <a:effectLst>
                  <a:outerShdw blurRad="38100" dist="38100" dir="2700000" algn="tl">
                    <a:srgbClr val="FFFFFF"/>
                  </a:outerShdw>
                </a:effectLst>
                <a:ea typeface="ＭＳ Ｐゴシック" pitchFamily="34" charset="-128"/>
                <a:cs typeface="Times New Roman" pitchFamily="18" charset="0"/>
              </a:rPr>
              <a:t>Impact.</a:t>
            </a:r>
          </a:p>
          <a:p>
            <a:pPr lvl="1" eaLnBrk="1" hangingPunct="1">
              <a:lnSpc>
                <a:spcPct val="90000"/>
              </a:lnSpc>
            </a:pPr>
            <a:r>
              <a:rPr lang="en-US" b="1" smtClean="0">
                <a:effectLst>
                  <a:outerShdw blurRad="38100" dist="38100" dir="2700000" algn="tl">
                    <a:srgbClr val="FFFFFF"/>
                  </a:outerShdw>
                </a:effectLst>
                <a:ea typeface="ＭＳ Ｐゴシック" pitchFamily="34" charset="-128"/>
                <a:cs typeface="Times New Roman" pitchFamily="18" charset="0"/>
              </a:rPr>
              <a:t>Would further uphold the belief that </a:t>
            </a:r>
            <a:r>
              <a:rPr lang="en-US"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privileged, high-positioned individuals</a:t>
            </a:r>
            <a:r>
              <a:rPr lang="en-US"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b="1" smtClean="0">
                <a:effectLst>
                  <a:outerShdw blurRad="38100" dist="38100" dir="2700000" algn="tl">
                    <a:srgbClr val="FFFFFF"/>
                  </a:outerShdw>
                </a:effectLst>
                <a:ea typeface="ＭＳ Ｐゴシック" pitchFamily="34" charset="-128"/>
                <a:cs typeface="Times New Roman" pitchFamily="18" charset="0"/>
              </a:rPr>
              <a:t>had </a:t>
            </a:r>
            <a:r>
              <a:rPr lang="en-US"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betrayed the country</a:t>
            </a:r>
            <a:r>
              <a:rPr lang="en-US"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lnSpc>
                <a:spcPct val="90000"/>
              </a:lnSpc>
            </a:pPr>
            <a:r>
              <a:rPr lang="en-US" b="1" smtClean="0">
                <a:effectLst>
                  <a:outerShdw blurRad="38100" dist="38100" dir="2700000" algn="tl">
                    <a:srgbClr val="FFFFFF"/>
                  </a:outerShdw>
                </a:effectLst>
                <a:ea typeface="ＭＳ Ｐゴシック" pitchFamily="34" charset="-128"/>
                <a:cs typeface="Times New Roman" pitchFamily="18" charset="0"/>
              </a:rPr>
              <a:t>HUAC would gain support from established Americas, as well as Irish, Italian, and Polish immigrants in the Midwest. </a:t>
            </a:r>
          </a:p>
        </p:txBody>
      </p:sp>
      <p:sp>
        <p:nvSpPr>
          <p:cNvPr id="19460" name="Text Box 4"/>
          <p:cNvSpPr txBox="1">
            <a:spLocks noChangeArrowheads="1"/>
          </p:cNvSpPr>
          <p:nvPr/>
        </p:nvSpPr>
        <p:spPr bwMode="auto">
          <a:xfrm>
            <a:off x="228600" y="6049963"/>
            <a:ext cx="3581400" cy="427037"/>
          </a:xfrm>
          <a:prstGeom prst="rect">
            <a:avLst/>
          </a:prstGeom>
          <a:noFill/>
          <a:ln w="9525">
            <a:noFill/>
            <a:miter lim="800000"/>
            <a:headEnd/>
            <a:tailEnd/>
          </a:ln>
        </p:spPr>
        <p:txBody>
          <a:bodyPr>
            <a:spAutoFit/>
          </a:bodyPr>
          <a:lstStyle/>
          <a:p>
            <a:pPr algn="ctr"/>
            <a:r>
              <a:rPr lang="en-US" sz="1400" b="1">
                <a:latin typeface="Copperplate Gothic Bold" pitchFamily="34" charset="0"/>
              </a:rPr>
              <a:t>Criticism Of HUAC</a:t>
            </a:r>
          </a:p>
          <a:p>
            <a:pPr algn="ctr"/>
            <a:r>
              <a:rPr lang="en-US" sz="800">
                <a:latin typeface="Times New Roman" pitchFamily="18" charset="0"/>
              </a:rPr>
              <a:t>http://www.moderntimes.com/blacklist/image/huac.jpg</a:t>
            </a:r>
          </a:p>
        </p:txBody>
      </p:sp>
      <p:pic>
        <p:nvPicPr>
          <p:cNvPr id="19461" name="Picture 6" descr="http://www.moderntimes.com/blacklist/image/huac.jpg"/>
          <p:cNvPicPr>
            <a:picLocks noChangeAspect="1" noChangeArrowheads="1"/>
          </p:cNvPicPr>
          <p:nvPr/>
        </p:nvPicPr>
        <p:blipFill>
          <a:blip r:embed="rId4" cstate="print"/>
          <a:srcRect/>
          <a:stretch>
            <a:fillRect/>
          </a:stretch>
        </p:blipFill>
        <p:spPr bwMode="auto">
          <a:xfrm>
            <a:off x="228600" y="1524000"/>
            <a:ext cx="3582988" cy="4572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79202"/>
                                        </p:tgtEl>
                                        <p:attrNameLst>
                                          <p:attrName>style.visibility</p:attrName>
                                        </p:attrNameLst>
                                      </p:cBhvr>
                                      <p:to>
                                        <p:strVal val="visible"/>
                                      </p:to>
                                    </p:set>
                                  </p:childTnLst>
                                </p:cTn>
                              </p:par>
                            </p:childTnLst>
                          </p:cTn>
                        </p:par>
                        <p:par>
                          <p:cTn id="7" fill="hold" nodeType="afterGroup">
                            <p:stCondLst>
                              <p:cond delay="500"/>
                            </p:stCondLst>
                            <p:childTnLst>
                              <p:par>
                                <p:cTn id="8" presetID="0" presetClass="entr" presetSubtype="0" fill="hold" grpId="0" nodeType="afterEffect">
                                  <p:stCondLst>
                                    <p:cond delay="0"/>
                                  </p:stCondLst>
                                  <p:childTnLst>
                                    <p:set>
                                      <p:cBhvr>
                                        <p:cTn id="9" dur="1" fill="hold">
                                          <p:stCondLst>
                                            <p:cond delay="499"/>
                                          </p:stCondLst>
                                        </p:cTn>
                                        <p:tgtEl>
                                          <p:spTgt spid="179203"/>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3rd Rock-- Lie.wav"/>
                                        </p:tgtEl>
                                      </p:cMediaNode>
                                    </p:audio>
                                  </p:subTnLst>
                                </p:cTn>
                              </p:par>
                            </p:childTnLst>
                          </p:cTn>
                        </p:par>
                        <p:par>
                          <p:cTn id="10" fill="hold" nodeType="afterGroup">
                            <p:stCondLst>
                              <p:cond delay="1000"/>
                            </p:stCondLst>
                            <p:childTnLst>
                              <p:par>
                                <p:cTn id="11" presetID="0" presetClass="entr" presetSubtype="0" fill="hold" nodeType="afterEffect">
                                  <p:stCondLst>
                                    <p:cond delay="0"/>
                                  </p:stCondLst>
                                  <p:childTnLst>
                                    <p:set>
                                      <p:cBhvr>
                                        <p:cTn id="12" dur="1" fill="hold">
                                          <p:stCondLst>
                                            <p:cond delay="499"/>
                                          </p:stCondLst>
                                        </p:cTn>
                                        <p:tgtEl>
                                          <p:spTgt spid="19461"/>
                                        </p:tgtEl>
                                        <p:attrNameLst>
                                          <p:attrName>style.visibility</p:attrName>
                                        </p:attrNameLst>
                                      </p:cBhvr>
                                      <p:to>
                                        <p:strVal val="visible"/>
                                      </p:to>
                                    </p:set>
                                  </p:childTnLst>
                                </p:cTn>
                              </p:par>
                            </p:childTnLst>
                          </p:cTn>
                        </p:par>
                        <p:par>
                          <p:cTn id="13" fill="hold" nodeType="afterGroup">
                            <p:stCondLst>
                              <p:cond delay="1500"/>
                            </p:stCondLst>
                            <p:childTnLst>
                              <p:par>
                                <p:cTn id="14" presetID="0" presetClass="entr" presetSubtype="0" fill="hold" grpId="0" nodeType="afterEffect">
                                  <p:stCondLst>
                                    <p:cond delay="0"/>
                                  </p:stCondLst>
                                  <p:childTnLst>
                                    <p:set>
                                      <p:cBhvr>
                                        <p:cTn id="15" dur="1" fill="hold">
                                          <p:stCondLst>
                                            <p:cond delay="499"/>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utoUpdateAnimBg="0"/>
      <p:bldP spid="179203" grpId="0" autoUpdateAnimBg="0"/>
      <p:bldP spid="1946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304800" y="609600"/>
            <a:ext cx="8458200" cy="4800600"/>
          </a:xfrm>
          <a:prstGeom prst="rect">
            <a:avLst/>
          </a:prstGeom>
        </p:spPr>
        <p:txBody>
          <a:bodyPr wrap="none" fromWordArt="1">
            <a:prstTxWarp prst="textPlain">
              <a:avLst>
                <a:gd name="adj" fmla="val 50000"/>
              </a:avLst>
            </a:prstTxWarp>
          </a:bodyPr>
          <a:lstStyle/>
          <a:p>
            <a:pPr algn="ctr"/>
            <a:r>
              <a:rPr lang="en-US" sz="3600" kern="10">
                <a:ln w="38100">
                  <a:solidFill>
                    <a:schemeClr val="tx1"/>
                  </a:solidFill>
                  <a:round/>
                  <a:headEnd/>
                  <a:tailEnd/>
                </a:ln>
                <a:solidFill>
                  <a:srgbClr val="800000"/>
                </a:solidFill>
                <a:effectLst>
                  <a:outerShdw dist="107763" dir="18900000" algn="ctr" rotWithShape="0">
                    <a:srgbClr val="800000">
                      <a:alpha val="74997"/>
                    </a:srgbClr>
                  </a:outerShdw>
                </a:effectLst>
                <a:latin typeface="Oreos"/>
              </a:rPr>
              <a:t>Senator</a:t>
            </a:r>
          </a:p>
          <a:p>
            <a:pPr algn="ctr"/>
            <a:r>
              <a:rPr lang="en-US" sz="3600" kern="10">
                <a:ln w="38100">
                  <a:solidFill>
                    <a:schemeClr val="tx1"/>
                  </a:solidFill>
                  <a:round/>
                  <a:headEnd/>
                  <a:tailEnd/>
                </a:ln>
                <a:solidFill>
                  <a:srgbClr val="800000"/>
                </a:solidFill>
                <a:effectLst>
                  <a:outerShdw dist="107763" dir="18900000" algn="ctr" rotWithShape="0">
                    <a:srgbClr val="800000">
                      <a:alpha val="74997"/>
                    </a:srgbClr>
                  </a:outerShdw>
                </a:effectLst>
                <a:latin typeface="Oreos"/>
              </a:rPr>
              <a:t>Joseph McCarthy, WI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ox(out)">
                                      <p:cBhvr>
                                        <p:cTn id="7" dur="1000"/>
                                        <p:tgtEl>
                                          <p:spTgt spid="20482"/>
                                        </p:tgtEl>
                                      </p:cBhvr>
                                    </p:animEffect>
                                  </p:childTnLst>
                                  <p:subTnLst>
                                    <p:audio>
                                      <p:cMediaNode>
                                        <p:cTn display="0" masterRel="sameClick">
                                          <p:stCondLst>
                                            <p:cond evt="begin" delay="0">
                                              <p:tn val="5"/>
                                            </p:cond>
                                          </p:stCondLst>
                                          <p:endCondLst>
                                            <p:cond evt="onStopAudio" delay="0">
                                              <p:tgtEl>
                                                <p:sldTgt/>
                                              </p:tgtEl>
                                            </p:cond>
                                          </p:endCondLst>
                                        </p:cTn>
                                        <p:tgtEl>
                                          <p:sndTgt r:embed="rId3" name="george Foreman-- Scare Myself.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xit" presetSubtype="0" fill="hold" grpId="1" nodeType="clickEffect">
                                  <p:stCondLst>
                                    <p:cond delay="0"/>
                                  </p:stCondLst>
                                  <p:childTnLst>
                                    <p:animScale>
                                      <p:cBhvr>
                                        <p:cTn id="11" dur="1000" accel="50000">
                                          <p:stCondLst>
                                            <p:cond delay="0"/>
                                          </p:stCondLst>
                                        </p:cTn>
                                        <p:tgtEl>
                                          <p:spTgt spid="2048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20482"/>
                                        </p:tgtEl>
                                        <p:attrNameLst>
                                          <p:attrName>ppt_x</p:attrName>
                                          <p:attrName>ppt_y</p:attrName>
                                        </p:attrNameLst>
                                      </p:cBhvr>
                                    </p:animMotion>
                                    <p:animEffect transition="out" filter="fade">
                                      <p:cBhvr>
                                        <p:cTn id="13" dur="1000"/>
                                        <p:tgtEl>
                                          <p:spTgt spid="20482"/>
                                        </p:tgtEl>
                                      </p:cBhvr>
                                    </p:animEffect>
                                    <p:set>
                                      <p:cBhvr>
                                        <p:cTn id="14" dur="1" fill="hold">
                                          <p:stCondLst>
                                            <p:cond delay="999"/>
                                          </p:stCondLst>
                                        </p:cTn>
                                        <p:tgtEl>
                                          <p:spTgt spid="204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2"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228600" y="152400"/>
            <a:ext cx="8763000" cy="1143000"/>
          </a:xfrm>
        </p:spPr>
        <p:txBody>
          <a:bodyPr/>
          <a:lstStyle/>
          <a:p>
            <a:pPr algn="ctr" eaLnBrk="1" hangingPunct="1">
              <a:defRPr/>
            </a:pPr>
            <a:r>
              <a:rPr lang="en-US" sz="4000" b="1" dirty="0" smtClean="0">
                <a:solidFill>
                  <a:srgbClr val="800000"/>
                </a:solidFill>
                <a:effectLst>
                  <a:outerShdw blurRad="38100" dist="38100" dir="2700000" algn="tl">
                    <a:srgbClr val="000000"/>
                  </a:outerShdw>
                </a:effectLst>
                <a:latin typeface="Oreos" pitchFamily="2" charset="0"/>
                <a:ea typeface="+mj-ea"/>
              </a:rPr>
              <a:t>Joseph McCarthy</a:t>
            </a:r>
            <a:br>
              <a:rPr lang="en-US" sz="4000" b="1" dirty="0" smtClean="0">
                <a:solidFill>
                  <a:srgbClr val="800000"/>
                </a:solidFill>
                <a:effectLst>
                  <a:outerShdw blurRad="38100" dist="38100" dir="2700000" algn="tl">
                    <a:srgbClr val="000000"/>
                  </a:outerShdw>
                </a:effectLst>
                <a:latin typeface="Oreos" pitchFamily="2" charset="0"/>
                <a:ea typeface="+mj-ea"/>
              </a:rPr>
            </a:br>
            <a:r>
              <a:rPr lang="en-US" sz="2800" b="1" dirty="0" smtClean="0">
                <a:solidFill>
                  <a:schemeClr val="tx1"/>
                </a:solidFill>
                <a:effectLst>
                  <a:outerShdw blurRad="38100" dist="38100" dir="2700000" algn="tl">
                    <a:srgbClr val="FFFFFF"/>
                  </a:outerShdw>
                </a:effectLst>
                <a:latin typeface="Oreos" pitchFamily="2" charset="0"/>
                <a:ea typeface="+mj-ea"/>
              </a:rPr>
              <a:t>McCarthyism Defined</a:t>
            </a:r>
            <a:endParaRPr lang="en-US" sz="4000" b="1" dirty="0" smtClean="0">
              <a:solidFill>
                <a:srgbClr val="800000"/>
              </a:solidFill>
              <a:effectLst>
                <a:outerShdw blurRad="38100" dist="38100" dir="2700000" algn="tl">
                  <a:srgbClr val="000000"/>
                </a:outerShdw>
              </a:effectLst>
              <a:latin typeface="Oreos" pitchFamily="2" charset="0"/>
              <a:ea typeface="+mj-ea"/>
            </a:endParaRPr>
          </a:p>
        </p:txBody>
      </p:sp>
      <p:sp>
        <p:nvSpPr>
          <p:cNvPr id="184323" name="Rectangle 3"/>
          <p:cNvSpPr>
            <a:spLocks noGrp="1" noChangeArrowheads="1"/>
          </p:cNvSpPr>
          <p:nvPr>
            <p:ph type="body" idx="1"/>
          </p:nvPr>
        </p:nvSpPr>
        <p:spPr>
          <a:xfrm>
            <a:off x="152400" y="1295400"/>
            <a:ext cx="8763000" cy="990600"/>
          </a:xfrm>
        </p:spPr>
        <p:txBody>
          <a:bodyPr/>
          <a:lstStyle/>
          <a:p>
            <a:pPr eaLnBrk="1" hangingPunct="1"/>
            <a:r>
              <a:rPr lang="en-US" sz="24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An expression for wild, unfounded charges of disloyalty</a:t>
            </a:r>
            <a:r>
              <a:rPr lang="en-US" sz="2400"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r>
              <a:rPr lang="en-US" sz="2000" b="1" smtClean="0">
                <a:effectLst>
                  <a:outerShdw blurRad="38100" dist="38100" dir="2700000" algn="tl">
                    <a:srgbClr val="FFFFFF"/>
                  </a:outerShdw>
                </a:effectLst>
                <a:ea typeface="ＭＳ Ｐゴシック" pitchFamily="34" charset="-128"/>
                <a:cs typeface="Times New Roman" pitchFamily="18" charset="0"/>
              </a:rPr>
              <a:t>Basically conducted as a witch hunt. </a:t>
            </a:r>
          </a:p>
        </p:txBody>
      </p:sp>
      <p:sp>
        <p:nvSpPr>
          <p:cNvPr id="21508" name="Text Box 4"/>
          <p:cNvSpPr txBox="1">
            <a:spLocks noChangeArrowheads="1"/>
          </p:cNvSpPr>
          <p:nvPr/>
        </p:nvSpPr>
        <p:spPr bwMode="auto">
          <a:xfrm>
            <a:off x="609600" y="3581400"/>
            <a:ext cx="2895600" cy="762000"/>
          </a:xfrm>
          <a:prstGeom prst="rect">
            <a:avLst/>
          </a:prstGeom>
          <a:noFill/>
          <a:ln w="9525">
            <a:noFill/>
            <a:miter lim="800000"/>
            <a:headEnd/>
            <a:tailEnd/>
          </a:ln>
        </p:spPr>
        <p:txBody>
          <a:bodyPr>
            <a:spAutoFit/>
          </a:bodyPr>
          <a:lstStyle/>
          <a:p>
            <a:pPr algn="ctr"/>
            <a:r>
              <a:rPr lang="en-US" sz="1400" b="1">
                <a:latin typeface="Copperplate Gothic Bold" pitchFamily="34" charset="0"/>
              </a:rPr>
              <a:t>McCarthy Campaigning For A Senate Seat</a:t>
            </a:r>
          </a:p>
          <a:p>
            <a:pPr algn="ctr"/>
            <a:r>
              <a:rPr lang="en-US" sz="800">
                <a:latin typeface="Times New Roman" pitchFamily="18" charset="0"/>
              </a:rPr>
              <a:t>http://www.faculty.umb.edu/hannah_sevian/G660/TechPres/Fall2003/McCarthyism_files/image002.jpg</a:t>
            </a:r>
          </a:p>
        </p:txBody>
      </p:sp>
      <p:pic>
        <p:nvPicPr>
          <p:cNvPr id="21509" name="Picture 7" descr="http://www.faculty.umb.edu/hannah_sevian/G660/TechPres/Fall2003/McCarthyism_files/image002.jpg"/>
          <p:cNvPicPr>
            <a:picLocks noChangeAspect="1" noChangeArrowheads="1"/>
          </p:cNvPicPr>
          <p:nvPr/>
        </p:nvPicPr>
        <p:blipFill>
          <a:blip r:embed="rId4" cstate="print"/>
          <a:srcRect/>
          <a:stretch>
            <a:fillRect/>
          </a:stretch>
        </p:blipFill>
        <p:spPr bwMode="auto">
          <a:xfrm>
            <a:off x="4114800" y="2133600"/>
            <a:ext cx="3838575" cy="44846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wedge">
                                      <p:cBhvr>
                                        <p:cTn id="7" dur="2000"/>
                                        <p:tgtEl>
                                          <p:spTgt spid="18432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84323"/>
                                        </p:tgtEl>
                                        <p:attrNameLst>
                                          <p:attrName>style.visibility</p:attrName>
                                        </p:attrNameLst>
                                      </p:cBhvr>
                                      <p:to>
                                        <p:strVal val="visible"/>
                                      </p:to>
                                    </p:set>
                                    <p:animEffect transition="in" filter="wedge">
                                      <p:cBhvr>
                                        <p:cTn id="10" dur="2000"/>
                                        <p:tgtEl>
                                          <p:spTgt spid="184323"/>
                                        </p:tgtEl>
                                      </p:cBhvr>
                                    </p:animEffect>
                                  </p:childTnLst>
                                  <p:subTnLst>
                                    <p:audio>
                                      <p:cMediaNode>
                                        <p:cTn display="0" masterRel="sameClick">
                                          <p:stCondLst>
                                            <p:cond evt="begin" delay="0">
                                              <p:tn val="8"/>
                                            </p:cond>
                                          </p:stCondLst>
                                          <p:endCondLst>
                                            <p:cond evt="onStopAudio" delay="0">
                                              <p:tgtEl>
                                                <p:sldTgt/>
                                              </p:tgtEl>
                                            </p:cond>
                                          </p:endCondLst>
                                        </p:cTn>
                                        <p:tgtEl>
                                          <p:sndTgt r:embed="rId3" name="six Feet Under-- Narcisstic Liar.wav"/>
                                        </p:tgtEl>
                                      </p:cMediaNode>
                                    </p:audio>
                                  </p:subTnLst>
                                </p:cTn>
                              </p:par>
                              <p:par>
                                <p:cTn id="11" presetID="20" presetClass="entr" presetSubtype="0" fill="hold" nodeType="withEffect">
                                  <p:stCondLst>
                                    <p:cond delay="0"/>
                                  </p:stCondLst>
                                  <p:childTnLst>
                                    <p:set>
                                      <p:cBhvr>
                                        <p:cTn id="12" dur="1" fill="hold">
                                          <p:stCondLst>
                                            <p:cond delay="0"/>
                                          </p:stCondLst>
                                        </p:cTn>
                                        <p:tgtEl>
                                          <p:spTgt spid="21509"/>
                                        </p:tgtEl>
                                        <p:attrNameLst>
                                          <p:attrName>style.visibility</p:attrName>
                                        </p:attrNameLst>
                                      </p:cBhvr>
                                      <p:to>
                                        <p:strVal val="visible"/>
                                      </p:to>
                                    </p:set>
                                    <p:animEffect transition="in" filter="wedge">
                                      <p:cBhvr>
                                        <p:cTn id="13" dur="2000"/>
                                        <p:tgtEl>
                                          <p:spTgt spid="2150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1508"/>
                                        </p:tgtEl>
                                        <p:attrNameLst>
                                          <p:attrName>style.visibility</p:attrName>
                                        </p:attrNameLst>
                                      </p:cBhvr>
                                      <p:to>
                                        <p:strVal val="visible"/>
                                      </p:to>
                                    </p:set>
                                    <p:animEffect transition="in" filter="wedge">
                                      <p:cBhvr>
                                        <p:cTn id="16" dur="2000"/>
                                        <p:tgtEl>
                                          <p:spTgt spid="215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184322"/>
                                        </p:tgtEl>
                                      </p:cBhvr>
                                    </p:animEffect>
                                    <p:set>
                                      <p:cBhvr>
                                        <p:cTn id="21" dur="1" fill="hold">
                                          <p:stCondLst>
                                            <p:cond delay="499"/>
                                          </p:stCondLst>
                                        </p:cTn>
                                        <p:tgtEl>
                                          <p:spTgt spid="184322"/>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184323"/>
                                        </p:tgtEl>
                                      </p:cBhvr>
                                    </p:animEffect>
                                    <p:set>
                                      <p:cBhvr>
                                        <p:cTn id="24" dur="1" fill="hold">
                                          <p:stCondLst>
                                            <p:cond delay="499"/>
                                          </p:stCondLst>
                                        </p:cTn>
                                        <p:tgtEl>
                                          <p:spTgt spid="184323"/>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500"/>
                                        <p:tgtEl>
                                          <p:spTgt spid="21509"/>
                                        </p:tgtEl>
                                      </p:cBhvr>
                                    </p:animEffect>
                                    <p:set>
                                      <p:cBhvr>
                                        <p:cTn id="27" dur="1" fill="hold">
                                          <p:stCondLst>
                                            <p:cond delay="499"/>
                                          </p:stCondLst>
                                        </p:cTn>
                                        <p:tgtEl>
                                          <p:spTgt spid="21509"/>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21508"/>
                                        </p:tgtEl>
                                      </p:cBhvr>
                                    </p:animEffect>
                                    <p:set>
                                      <p:cBhvr>
                                        <p:cTn id="30" dur="1" fill="hold">
                                          <p:stCondLst>
                                            <p:cond delay="499"/>
                                          </p:stCondLst>
                                        </p:cTn>
                                        <p:tgtEl>
                                          <p:spTgt spid="215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2" grpId="1"/>
      <p:bldP spid="184323" grpId="0"/>
      <p:bldP spid="184323" grpId="1"/>
      <p:bldP spid="21508" grpId="0"/>
      <p:bldP spid="21508" grpId="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28600" y="152400"/>
            <a:ext cx="8763000" cy="1143000"/>
          </a:xfrm>
        </p:spPr>
        <p:txBody>
          <a:bodyPr/>
          <a:lstStyle/>
          <a:p>
            <a:pPr algn="ctr" eaLnBrk="1" hangingPunct="1">
              <a:defRPr/>
            </a:pPr>
            <a:r>
              <a:rPr lang="en-US" sz="4000" b="1" dirty="0" smtClean="0">
                <a:solidFill>
                  <a:srgbClr val="800000"/>
                </a:solidFill>
                <a:effectLst>
                  <a:outerShdw blurRad="38100" dist="38100" dir="2700000" algn="tl">
                    <a:srgbClr val="000000"/>
                  </a:outerShdw>
                </a:effectLst>
                <a:latin typeface="Oreos" pitchFamily="2" charset="0"/>
                <a:ea typeface="+mj-ea"/>
              </a:rPr>
              <a:t>Joseph McCarthy</a:t>
            </a:r>
            <a:br>
              <a:rPr lang="en-US" sz="4000" b="1" dirty="0" smtClean="0">
                <a:solidFill>
                  <a:srgbClr val="800000"/>
                </a:solidFill>
                <a:effectLst>
                  <a:outerShdw blurRad="38100" dist="38100" dir="2700000" algn="tl">
                    <a:srgbClr val="000000"/>
                  </a:outerShdw>
                </a:effectLst>
                <a:latin typeface="Oreos" pitchFamily="2" charset="0"/>
                <a:ea typeface="+mj-ea"/>
              </a:rPr>
            </a:br>
            <a:r>
              <a:rPr lang="en-US" sz="2800" b="1" dirty="0" smtClean="0">
                <a:solidFill>
                  <a:schemeClr val="tx1"/>
                </a:solidFill>
                <a:effectLst>
                  <a:outerShdw blurRad="38100" dist="38100" dir="2700000" algn="tl">
                    <a:srgbClr val="FFFFFF"/>
                  </a:outerShdw>
                </a:effectLst>
                <a:latin typeface="Oreos" pitchFamily="2" charset="0"/>
                <a:ea typeface="+mj-ea"/>
              </a:rPr>
              <a:t>McCarthy: Rise To Power</a:t>
            </a:r>
            <a:endParaRPr lang="en-US" sz="4000" b="1" dirty="0" smtClean="0">
              <a:solidFill>
                <a:srgbClr val="800000"/>
              </a:solidFill>
              <a:effectLst>
                <a:outerShdw blurRad="38100" dist="38100" dir="2700000" algn="tl">
                  <a:srgbClr val="000000"/>
                </a:outerShdw>
              </a:effectLst>
              <a:latin typeface="Oreos" pitchFamily="2" charset="0"/>
              <a:ea typeface="+mj-ea"/>
            </a:endParaRPr>
          </a:p>
        </p:txBody>
      </p:sp>
      <p:sp>
        <p:nvSpPr>
          <p:cNvPr id="196611" name="Rectangle 3"/>
          <p:cNvSpPr>
            <a:spLocks noGrp="1" noChangeArrowheads="1"/>
          </p:cNvSpPr>
          <p:nvPr>
            <p:ph type="body" idx="1"/>
          </p:nvPr>
        </p:nvSpPr>
        <p:spPr>
          <a:xfrm>
            <a:off x="4038600" y="1295400"/>
            <a:ext cx="4876800" cy="5334000"/>
          </a:xfrm>
        </p:spPr>
        <p:txBody>
          <a:bodyPr/>
          <a:lstStyle/>
          <a:p>
            <a:pPr eaLnBrk="1" hangingPunct="1"/>
            <a:r>
              <a:rPr lang="en-US" sz="28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Wheeling Speech</a:t>
            </a:r>
            <a:r>
              <a:rPr lang="en-US" sz="2800" b="1" smtClean="0">
                <a:effectLst>
                  <a:outerShdw blurRad="38100" dist="38100" dir="2700000" algn="tl">
                    <a:srgbClr val="FFFFFF"/>
                  </a:outerShdw>
                </a:effectLst>
                <a:ea typeface="ＭＳ Ｐゴシック" pitchFamily="34" charset="-128"/>
                <a:cs typeface="Times New Roman" pitchFamily="18" charset="0"/>
              </a:rPr>
              <a:t>, February 9, 1950.</a:t>
            </a:r>
          </a:p>
          <a:p>
            <a:pPr lvl="1" eaLnBrk="1" hangingPunct="1"/>
            <a:r>
              <a:rPr lang="en-US" sz="2400" b="1" smtClean="0">
                <a:effectLst>
                  <a:outerShdw blurRad="38100" dist="38100" dir="2700000" algn="tl">
                    <a:srgbClr val="FFFFFF"/>
                  </a:outerShdw>
                </a:effectLst>
                <a:ea typeface="ＭＳ Ｐゴシック" pitchFamily="34" charset="-128"/>
                <a:cs typeface="Times New Roman" pitchFamily="18" charset="0"/>
              </a:rPr>
              <a:t>Declared that the United States had emerged from World War II as the strongest nation in the world.</a:t>
            </a:r>
          </a:p>
          <a:p>
            <a:pPr lvl="1" eaLnBrk="1" hangingPunct="1"/>
            <a:r>
              <a:rPr lang="en-US" sz="2400" b="1" smtClean="0">
                <a:effectLst>
                  <a:outerShdw blurRad="38100" dist="38100" dir="2700000" algn="tl">
                    <a:srgbClr val="FFFFFF"/>
                  </a:outerShdw>
                </a:effectLst>
                <a:ea typeface="ＭＳ Ｐゴシック" pitchFamily="34" charset="-128"/>
                <a:cs typeface="Times New Roman" pitchFamily="18" charset="0"/>
              </a:rPr>
              <a:t>Believed that it had been weakened in recent  years </a:t>
            </a: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r>
              <a:rPr lang="en-US" altLang="ja-JP" sz="24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because of the traitorous actions of those who have been treated so well by this nation</a:t>
            </a:r>
            <a:r>
              <a:rPr lang="en-US" altLang="ja-JP" sz="2400" b="1" smtClean="0">
                <a:effectLst>
                  <a:outerShdw blurRad="38100" dist="38100" dir="2700000" algn="tl">
                    <a:srgbClr val="FFFFFF"/>
                  </a:outerShdw>
                </a:effectLst>
                <a:ea typeface="ＭＳ Ｐゴシック" pitchFamily="34" charset="-128"/>
                <a:cs typeface="Times New Roman" pitchFamily="18" charset="0"/>
              </a:rPr>
              <a:t>.</a:t>
            </a: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r>
              <a:rPr lang="en-US" altLang="ja-JP" sz="2400" b="1" smtClean="0">
                <a:effectLst>
                  <a:outerShdw blurRad="38100" dist="38100" dir="2700000" algn="tl">
                    <a:srgbClr val="FFFFFF"/>
                  </a:outerShdw>
                </a:effectLst>
                <a:ea typeface="ＭＳ Ｐゴシック" pitchFamily="34" charset="-128"/>
                <a:cs typeface="Times New Roman" pitchFamily="18" charset="0"/>
              </a:rPr>
              <a:t> </a:t>
            </a:r>
            <a:endParaRPr lang="en-US" sz="2400" b="1" smtClean="0">
              <a:effectLst>
                <a:outerShdw blurRad="38100" dist="38100" dir="2700000" algn="tl">
                  <a:srgbClr val="FFFFFF"/>
                </a:outerShdw>
              </a:effectLst>
              <a:ea typeface="ＭＳ Ｐゴシック" pitchFamily="34" charset="-128"/>
              <a:cs typeface="Times New Roman" pitchFamily="18" charset="0"/>
            </a:endParaRPr>
          </a:p>
        </p:txBody>
      </p:sp>
      <p:pic>
        <p:nvPicPr>
          <p:cNvPr id="22532" name="Picture 7" descr="http://www.spartacus.schoolnet.co.uk/USAmccarthy3.jpg"/>
          <p:cNvPicPr>
            <a:picLocks noChangeAspect="1" noChangeArrowheads="1"/>
          </p:cNvPicPr>
          <p:nvPr/>
        </p:nvPicPr>
        <p:blipFill>
          <a:blip r:embed="rId5" cstate="print"/>
          <a:srcRect/>
          <a:stretch>
            <a:fillRect/>
          </a:stretch>
        </p:blipFill>
        <p:spPr bwMode="auto">
          <a:xfrm>
            <a:off x="152400" y="1981200"/>
            <a:ext cx="4191000" cy="3360738"/>
          </a:xfrm>
          <a:prstGeom prst="rect">
            <a:avLst/>
          </a:prstGeom>
          <a:noFill/>
          <a:ln w="9525">
            <a:noFill/>
            <a:miter lim="800000"/>
            <a:headEnd/>
            <a:tailEnd/>
          </a:ln>
        </p:spPr>
      </p:pic>
      <p:sp>
        <p:nvSpPr>
          <p:cNvPr id="22533" name="Text Box 8"/>
          <p:cNvSpPr txBox="1">
            <a:spLocks noChangeArrowheads="1"/>
          </p:cNvSpPr>
          <p:nvPr/>
        </p:nvSpPr>
        <p:spPr bwMode="auto">
          <a:xfrm>
            <a:off x="762000" y="5334000"/>
            <a:ext cx="2895600" cy="427038"/>
          </a:xfrm>
          <a:prstGeom prst="rect">
            <a:avLst/>
          </a:prstGeom>
          <a:noFill/>
          <a:ln w="9525">
            <a:noFill/>
            <a:miter lim="800000"/>
            <a:headEnd/>
            <a:tailEnd/>
          </a:ln>
        </p:spPr>
        <p:txBody>
          <a:bodyPr>
            <a:spAutoFit/>
          </a:bodyPr>
          <a:lstStyle/>
          <a:p>
            <a:pPr algn="ctr"/>
            <a:r>
              <a:rPr lang="en-US" sz="1400" b="1">
                <a:latin typeface="Copperplate Gothic Bold" pitchFamily="34" charset="0"/>
              </a:rPr>
              <a:t>McCarthy With </a:t>
            </a:r>
            <a:r>
              <a:rPr lang="ja-JP" altLang="en-US" sz="1400" b="1">
                <a:latin typeface="Copperplate Gothic Bold" pitchFamily="34" charset="0"/>
              </a:rPr>
              <a:t>“</a:t>
            </a:r>
            <a:r>
              <a:rPr lang="en-US" altLang="ja-JP" sz="1400" b="1">
                <a:latin typeface="Copperplate Gothic Bold" pitchFamily="34" charset="0"/>
              </a:rPr>
              <a:t>The List</a:t>
            </a:r>
            <a:r>
              <a:rPr lang="ja-JP" altLang="en-US" sz="1400" b="1">
                <a:latin typeface="Copperplate Gothic Bold" pitchFamily="34" charset="0"/>
              </a:rPr>
              <a:t>”</a:t>
            </a:r>
            <a:endParaRPr lang="en-US" altLang="ja-JP" sz="1400" b="1">
              <a:latin typeface="Copperplate Gothic Bold" pitchFamily="34" charset="0"/>
            </a:endParaRPr>
          </a:p>
          <a:p>
            <a:pPr algn="ctr"/>
            <a:r>
              <a:rPr lang="en-US" sz="800">
                <a:latin typeface="Times New Roman" pitchFamily="18" charset="0"/>
              </a:rPr>
              <a:t>http://www.spartacus.schoolnet.co.uk/USAmccarthy3.jpg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edge">
                                      <p:cBhvr>
                                        <p:cTn id="7" dur="2000"/>
                                        <p:tgtEl>
                                          <p:spTgt spid="196610"/>
                                        </p:tgtEl>
                                      </p:cBhvr>
                                    </p:animEffect>
                                  </p:childTnLst>
                                  <p:subTnLst>
                                    <p:audio>
                                      <p:cMediaNode>
                                        <p:cTn display="0" masterRel="sameClick">
                                          <p:stCondLst>
                                            <p:cond evt="begin" delay="0">
                                              <p:tn val="5"/>
                                            </p:cond>
                                          </p:stCondLst>
                                          <p:endCondLst>
                                            <p:cond evt="onStopAudio" delay="0">
                                              <p:tgtEl>
                                                <p:sldTgt/>
                                              </p:tgtEl>
                                            </p:cond>
                                          </p:endCondLst>
                                        </p:cTn>
                                        <p:tgtEl>
                                          <p:sndTgt r:embed="rId3" name="scarface-- Communist Green Card.wav"/>
                                        </p:tgtEl>
                                      </p:cMediaNode>
                                    </p:audio>
                                  </p:subTnLst>
                                </p:cTn>
                              </p:par>
                              <p:par>
                                <p:cTn id="8" presetID="20" presetClass="entr" presetSubtype="0" fill="hold" grpId="0" nodeType="withEffect">
                                  <p:stCondLst>
                                    <p:cond delay="0"/>
                                  </p:stCondLst>
                                  <p:childTnLst>
                                    <p:set>
                                      <p:cBhvr>
                                        <p:cTn id="9" dur="1" fill="hold">
                                          <p:stCondLst>
                                            <p:cond delay="0"/>
                                          </p:stCondLst>
                                        </p:cTn>
                                        <p:tgtEl>
                                          <p:spTgt spid="196611"/>
                                        </p:tgtEl>
                                        <p:attrNameLst>
                                          <p:attrName>style.visibility</p:attrName>
                                        </p:attrNameLst>
                                      </p:cBhvr>
                                      <p:to>
                                        <p:strVal val="visible"/>
                                      </p:to>
                                    </p:set>
                                    <p:animEffect transition="in" filter="wedge">
                                      <p:cBhvr>
                                        <p:cTn id="10" dur="2000"/>
                                        <p:tgtEl>
                                          <p:spTgt spid="196611"/>
                                        </p:tgtEl>
                                      </p:cBhvr>
                                    </p:animEffect>
                                  </p:childTnLst>
                                  <p:subTnLst>
                                    <p:audio>
                                      <p:cMediaNode>
                                        <p:cTn display="0" masterRel="sameClick">
                                          <p:stCondLst>
                                            <p:cond evt="begin" delay="0">
                                              <p:tn val="8"/>
                                            </p:cond>
                                          </p:stCondLst>
                                          <p:endCondLst>
                                            <p:cond evt="onStopAudio" delay="0">
                                              <p:tgtEl>
                                                <p:sldTgt/>
                                              </p:tgtEl>
                                            </p:cond>
                                          </p:endCondLst>
                                        </p:cTn>
                                        <p:tgtEl>
                                          <p:sndTgt r:embed="rId4" name="Star Wars-- Scum &amp; Villainy.wav"/>
                                        </p:tgtEl>
                                      </p:cMediaNode>
                                    </p:audio>
                                  </p:subTnLst>
                                </p:cTn>
                              </p:par>
                              <p:par>
                                <p:cTn id="11" presetID="20" presetClass="entr" presetSubtype="0" fill="hold" nodeType="with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wedge">
                                      <p:cBhvr>
                                        <p:cTn id="13" dur="2000"/>
                                        <p:tgtEl>
                                          <p:spTgt spid="2253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2533"/>
                                        </p:tgtEl>
                                        <p:attrNameLst>
                                          <p:attrName>style.visibility</p:attrName>
                                        </p:attrNameLst>
                                      </p:cBhvr>
                                      <p:to>
                                        <p:strVal val="visible"/>
                                      </p:to>
                                    </p:set>
                                    <p:animEffect transition="in" filter="wedge">
                                      <p:cBhvr>
                                        <p:cTn id="16" dur="2000"/>
                                        <p:tgtEl>
                                          <p:spTgt spid="225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5" fill="hold" grpId="1" nodeType="clickEffect">
                                  <p:stCondLst>
                                    <p:cond delay="0"/>
                                  </p:stCondLst>
                                  <p:childTnLst>
                                    <p:animEffect transition="out" filter="checkerboard(down)">
                                      <p:cBhvr>
                                        <p:cTn id="20" dur="500"/>
                                        <p:tgtEl>
                                          <p:spTgt spid="196610"/>
                                        </p:tgtEl>
                                      </p:cBhvr>
                                    </p:animEffect>
                                    <p:set>
                                      <p:cBhvr>
                                        <p:cTn id="21" dur="1" fill="hold">
                                          <p:stCondLst>
                                            <p:cond delay="499"/>
                                          </p:stCondLst>
                                        </p:cTn>
                                        <p:tgtEl>
                                          <p:spTgt spid="196610"/>
                                        </p:tgtEl>
                                        <p:attrNameLst>
                                          <p:attrName>style.visibility</p:attrName>
                                        </p:attrNameLst>
                                      </p:cBhvr>
                                      <p:to>
                                        <p:strVal val="hidden"/>
                                      </p:to>
                                    </p:set>
                                  </p:childTnLst>
                                </p:cTn>
                              </p:par>
                              <p:par>
                                <p:cTn id="22" presetID="5" presetClass="exit" presetSubtype="5" fill="hold" grpId="1" nodeType="withEffect">
                                  <p:stCondLst>
                                    <p:cond delay="0"/>
                                  </p:stCondLst>
                                  <p:childTnLst>
                                    <p:animEffect transition="out" filter="checkerboard(down)">
                                      <p:cBhvr>
                                        <p:cTn id="23" dur="500"/>
                                        <p:tgtEl>
                                          <p:spTgt spid="196611"/>
                                        </p:tgtEl>
                                      </p:cBhvr>
                                    </p:animEffect>
                                    <p:set>
                                      <p:cBhvr>
                                        <p:cTn id="24" dur="1" fill="hold">
                                          <p:stCondLst>
                                            <p:cond delay="499"/>
                                          </p:stCondLst>
                                        </p:cTn>
                                        <p:tgtEl>
                                          <p:spTgt spid="196611"/>
                                        </p:tgtEl>
                                        <p:attrNameLst>
                                          <p:attrName>style.visibility</p:attrName>
                                        </p:attrNameLst>
                                      </p:cBhvr>
                                      <p:to>
                                        <p:strVal val="hidden"/>
                                      </p:to>
                                    </p:set>
                                  </p:childTnLst>
                                </p:cTn>
                              </p:par>
                              <p:par>
                                <p:cTn id="25" presetID="5" presetClass="exit" presetSubtype="5" fill="hold" nodeType="withEffect">
                                  <p:stCondLst>
                                    <p:cond delay="0"/>
                                  </p:stCondLst>
                                  <p:childTnLst>
                                    <p:animEffect transition="out" filter="checkerboard(down)">
                                      <p:cBhvr>
                                        <p:cTn id="26" dur="500"/>
                                        <p:tgtEl>
                                          <p:spTgt spid="22532"/>
                                        </p:tgtEl>
                                      </p:cBhvr>
                                    </p:animEffect>
                                    <p:set>
                                      <p:cBhvr>
                                        <p:cTn id="27" dur="1" fill="hold">
                                          <p:stCondLst>
                                            <p:cond delay="499"/>
                                          </p:stCondLst>
                                        </p:cTn>
                                        <p:tgtEl>
                                          <p:spTgt spid="22532"/>
                                        </p:tgtEl>
                                        <p:attrNameLst>
                                          <p:attrName>style.visibility</p:attrName>
                                        </p:attrNameLst>
                                      </p:cBhvr>
                                      <p:to>
                                        <p:strVal val="hidden"/>
                                      </p:to>
                                    </p:set>
                                  </p:childTnLst>
                                </p:cTn>
                              </p:par>
                              <p:par>
                                <p:cTn id="28" presetID="5" presetClass="exit" presetSubtype="5" fill="hold" grpId="1" nodeType="withEffect">
                                  <p:stCondLst>
                                    <p:cond delay="0"/>
                                  </p:stCondLst>
                                  <p:childTnLst>
                                    <p:animEffect transition="out" filter="checkerboard(down)">
                                      <p:cBhvr>
                                        <p:cTn id="29" dur="500"/>
                                        <p:tgtEl>
                                          <p:spTgt spid="22533"/>
                                        </p:tgtEl>
                                      </p:cBhvr>
                                    </p:animEffect>
                                    <p:set>
                                      <p:cBhvr>
                                        <p:cTn id="30" dur="1" fill="hold">
                                          <p:stCondLst>
                                            <p:cond delay="499"/>
                                          </p:stCondLst>
                                        </p:cTn>
                                        <p:tgtEl>
                                          <p:spTgt spid="225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0" grpId="1"/>
      <p:bldP spid="196611" grpId="0"/>
      <p:bldP spid="196611" grpId="1"/>
      <p:bldP spid="22533" grpId="0"/>
      <p:bldP spid="22533" grpId="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228600" y="152400"/>
            <a:ext cx="8763000" cy="1143000"/>
          </a:xfrm>
        </p:spPr>
        <p:txBody>
          <a:bodyPr/>
          <a:lstStyle/>
          <a:p>
            <a:pPr algn="ctr" eaLnBrk="1" hangingPunct="1">
              <a:defRPr/>
            </a:pPr>
            <a:r>
              <a:rPr lang="en-US" sz="4000" b="1" dirty="0" smtClean="0">
                <a:solidFill>
                  <a:srgbClr val="800000"/>
                </a:solidFill>
                <a:effectLst>
                  <a:outerShdw blurRad="38100" dist="38100" dir="2700000" algn="tl">
                    <a:srgbClr val="000000"/>
                  </a:outerShdw>
                </a:effectLst>
                <a:latin typeface="Oreos" pitchFamily="2" charset="0"/>
                <a:ea typeface="+mj-ea"/>
              </a:rPr>
              <a:t>Joseph McCarthy</a:t>
            </a:r>
            <a:br>
              <a:rPr lang="en-US" sz="4000" b="1" dirty="0" smtClean="0">
                <a:solidFill>
                  <a:srgbClr val="800000"/>
                </a:solidFill>
                <a:effectLst>
                  <a:outerShdw blurRad="38100" dist="38100" dir="2700000" algn="tl">
                    <a:srgbClr val="000000"/>
                  </a:outerShdw>
                </a:effectLst>
                <a:latin typeface="Oreos" pitchFamily="2" charset="0"/>
                <a:ea typeface="+mj-ea"/>
              </a:rPr>
            </a:br>
            <a:r>
              <a:rPr lang="en-US" sz="2800" b="1" dirty="0" smtClean="0">
                <a:solidFill>
                  <a:schemeClr val="tx1"/>
                </a:solidFill>
                <a:effectLst>
                  <a:outerShdw blurRad="38100" dist="38100" dir="2700000" algn="tl">
                    <a:srgbClr val="FFFFFF"/>
                  </a:outerShdw>
                </a:effectLst>
                <a:latin typeface="Oreos" pitchFamily="2" charset="0"/>
                <a:ea typeface="+mj-ea"/>
              </a:rPr>
              <a:t>McCarthy: Rise To Power</a:t>
            </a:r>
            <a:endParaRPr lang="en-US" sz="4000" b="1" dirty="0" smtClean="0">
              <a:solidFill>
                <a:srgbClr val="800000"/>
              </a:solidFill>
              <a:effectLst>
                <a:outerShdw blurRad="38100" dist="38100" dir="2700000" algn="tl">
                  <a:srgbClr val="000000"/>
                </a:outerShdw>
              </a:effectLst>
              <a:latin typeface="Oreos" pitchFamily="2" charset="0"/>
              <a:ea typeface="+mj-ea"/>
            </a:endParaRPr>
          </a:p>
        </p:txBody>
      </p:sp>
      <p:sp>
        <p:nvSpPr>
          <p:cNvPr id="198659" name="Rectangle 3"/>
          <p:cNvSpPr>
            <a:spLocks noGrp="1" noChangeArrowheads="1"/>
          </p:cNvSpPr>
          <p:nvPr>
            <p:ph type="body" idx="1"/>
          </p:nvPr>
        </p:nvSpPr>
        <p:spPr>
          <a:xfrm>
            <a:off x="2971800" y="1295400"/>
            <a:ext cx="5943600" cy="5562600"/>
          </a:xfrm>
        </p:spPr>
        <p:txBody>
          <a:bodyPr/>
          <a:lstStyle/>
          <a:p>
            <a:pPr eaLnBrk="1" hangingPunct="1">
              <a:lnSpc>
                <a:spcPct val="90000"/>
              </a:lnSpc>
            </a:pPr>
            <a:r>
              <a:rPr lang="en-US" sz="2800" b="1" smtClean="0">
                <a:effectLst>
                  <a:outerShdw blurRad="38100" dist="38100" dir="2700000" algn="tl">
                    <a:srgbClr val="FFFFFF"/>
                  </a:outerShdw>
                </a:effectLst>
                <a:ea typeface="ＭＳ Ｐゴシック" pitchFamily="34" charset="-128"/>
                <a:cs typeface="Times New Roman" pitchFamily="18" charset="0"/>
              </a:rPr>
              <a:t>Wheeling Speech, (Cont.).</a:t>
            </a:r>
          </a:p>
          <a:p>
            <a:pPr lvl="1" eaLnBrk="1" hangingPunct="1">
              <a:lnSpc>
                <a:spcPct val="90000"/>
              </a:lnSpc>
            </a:pPr>
            <a:r>
              <a:rPr lang="en-US" sz="2400" b="1" smtClean="0">
                <a:effectLst>
                  <a:outerShdw blurRad="38100" dist="38100" dir="2700000" algn="tl">
                    <a:srgbClr val="FFFFFF"/>
                  </a:outerShdw>
                </a:effectLst>
                <a:ea typeface="ＭＳ Ｐゴシック" pitchFamily="34" charset="-128"/>
                <a:cs typeface="Times New Roman" pitchFamily="18" charset="0"/>
              </a:rPr>
              <a:t>None were worse than </a:t>
            </a: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r>
              <a:rPr lang="en-US" altLang="ja-JP" sz="2400" b="1" smtClean="0">
                <a:effectLst>
                  <a:outerShdw blurRad="38100" dist="38100" dir="2700000" algn="tl">
                    <a:srgbClr val="FFFFFF"/>
                  </a:outerShdw>
                </a:effectLst>
                <a:ea typeface="ＭＳ Ｐゴシック" pitchFamily="34" charset="-128"/>
                <a:cs typeface="Times New Roman" pitchFamily="18" charset="0"/>
              </a:rPr>
              <a:t>those bright young men</a:t>
            </a: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r>
              <a:rPr lang="en-US" altLang="ja-JP" sz="2400" b="1" smtClean="0">
                <a:effectLst>
                  <a:outerShdw blurRad="38100" dist="38100" dir="2700000" algn="tl">
                    <a:srgbClr val="FFFFFF"/>
                  </a:outerShdw>
                </a:effectLst>
                <a:ea typeface="ＭＳ Ｐゴシック" pitchFamily="34" charset="-128"/>
                <a:cs typeface="Times New Roman" pitchFamily="18" charset="0"/>
              </a:rPr>
              <a:t> in the </a:t>
            </a:r>
            <a:r>
              <a:rPr lang="en-US" altLang="ja-JP" sz="24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State Department</a:t>
            </a:r>
            <a:r>
              <a:rPr lang="en-US" altLang="ja-JP" sz="24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r>
              <a:rPr lang="en-US" altLang="ja-JP" sz="2400" b="1" smtClean="0">
                <a:effectLst>
                  <a:outerShdw blurRad="38100" dist="38100" dir="2700000" algn="tl">
                    <a:srgbClr val="FFFFFF"/>
                  </a:outerShdw>
                </a:effectLst>
                <a:ea typeface="ＭＳ Ｐゴシック" pitchFamily="34" charset="-128"/>
                <a:cs typeface="Times New Roman" pitchFamily="18" charset="0"/>
              </a:rPr>
              <a:t>born silver spoons in their mouths.</a:t>
            </a: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endParaRPr lang="en-US" altLang="ja-JP" sz="2400" b="1" smtClean="0">
              <a:effectLst>
                <a:outerShdw blurRad="38100" dist="38100" dir="2700000" algn="tl">
                  <a:srgbClr val="FFFFFF"/>
                </a:outerShdw>
              </a:effectLst>
              <a:ea typeface="ＭＳ Ｐゴシック" pitchFamily="34" charset="-128"/>
              <a:cs typeface="Times New Roman" pitchFamily="18" charset="0"/>
            </a:endParaRPr>
          </a:p>
          <a:p>
            <a:pPr lvl="2" eaLnBrk="1" hangingPunct="1">
              <a:lnSpc>
                <a:spcPct val="90000"/>
              </a:lnSpc>
            </a:pPr>
            <a:r>
              <a:rPr lang="en-US" sz="2000" b="1" smtClean="0">
                <a:effectLst>
                  <a:outerShdw blurRad="38100" dist="38100" dir="2700000" algn="tl">
                    <a:srgbClr val="FFFFFF"/>
                  </a:outerShdw>
                </a:effectLst>
                <a:ea typeface="ＭＳ Ｐゴシック" pitchFamily="34" charset="-128"/>
                <a:cs typeface="Times New Roman" pitchFamily="18" charset="0"/>
              </a:rPr>
              <a:t>Blames the </a:t>
            </a:r>
            <a:r>
              <a:rPr lang="en-US" sz="20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privileged, educated New Dealers</a:t>
            </a:r>
            <a:r>
              <a:rPr lang="en-US" sz="20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sz="2000" b="1" smtClean="0">
                <a:effectLst>
                  <a:outerShdw blurRad="38100" dist="38100" dir="2700000" algn="tl">
                    <a:srgbClr val="FFFFFF"/>
                  </a:outerShdw>
                </a:effectLst>
                <a:ea typeface="ＭＳ Ｐゴシック" pitchFamily="34" charset="-128"/>
                <a:cs typeface="Times New Roman" pitchFamily="18" charset="0"/>
              </a:rPr>
              <a:t>brought in by </a:t>
            </a:r>
            <a:r>
              <a:rPr lang="en-US" sz="20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FDR</a:t>
            </a:r>
            <a:r>
              <a:rPr lang="en-US" sz="2000"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lnSpc>
                <a:spcPct val="90000"/>
              </a:lnSpc>
            </a:pP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r>
              <a:rPr lang="en-US" altLang="ja-JP" sz="2400" b="1" smtClean="0">
                <a:effectLst>
                  <a:outerShdw blurRad="38100" dist="38100" dir="2700000" algn="tl">
                    <a:srgbClr val="FFFFFF"/>
                  </a:outerShdw>
                </a:effectLst>
                <a:ea typeface="ＭＳ Ｐゴシック" pitchFamily="34" charset="-128"/>
                <a:cs typeface="Times New Roman" pitchFamily="18" charset="0"/>
              </a:rPr>
              <a:t>I have in my hand the names of 205 men that were known to the Secretary of State as being members of the Communist party and who nevertheless are still working and shaping the policy of the State Department.</a:t>
            </a: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endParaRPr lang="en-US" altLang="ja-JP" sz="2400" b="1" smtClean="0">
              <a:effectLst>
                <a:outerShdw blurRad="38100" dist="38100" dir="2700000" algn="tl">
                  <a:srgbClr val="FFFFFF"/>
                </a:outerShdw>
              </a:effectLst>
              <a:ea typeface="ＭＳ Ｐゴシック" pitchFamily="34" charset="-128"/>
              <a:cs typeface="Times New Roman" pitchFamily="18" charset="0"/>
            </a:endParaRPr>
          </a:p>
          <a:p>
            <a:pPr lvl="2" eaLnBrk="1" hangingPunct="1">
              <a:lnSpc>
                <a:spcPct val="90000"/>
              </a:lnSpc>
            </a:pPr>
            <a:r>
              <a:rPr lang="en-US" sz="20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Never substantiated a single name, but increased the accusations</a:t>
            </a:r>
            <a:r>
              <a:rPr lang="en-US" sz="2000" b="1" smtClean="0">
                <a:effectLst>
                  <a:outerShdw blurRad="38100" dist="38100" dir="2700000" algn="tl">
                    <a:srgbClr val="FFFFFF"/>
                  </a:outerShdw>
                </a:effectLst>
                <a:ea typeface="ＭＳ Ｐゴシック" pitchFamily="34" charset="-128"/>
                <a:cs typeface="Times New Roman" pitchFamily="18" charset="0"/>
              </a:rPr>
              <a:t>. </a:t>
            </a:r>
          </a:p>
        </p:txBody>
      </p:sp>
      <p:pic>
        <p:nvPicPr>
          <p:cNvPr id="23556" name="Picture 7" descr="http://www.wisconsinhistory.org/whi/feature/mccarthy/images/WHS_Image_ID_8006.jpg"/>
          <p:cNvPicPr>
            <a:picLocks noChangeAspect="1" noChangeArrowheads="1"/>
          </p:cNvPicPr>
          <p:nvPr/>
        </p:nvPicPr>
        <p:blipFill>
          <a:blip r:embed="rId5" cstate="print"/>
          <a:srcRect/>
          <a:stretch>
            <a:fillRect/>
          </a:stretch>
        </p:blipFill>
        <p:spPr bwMode="auto">
          <a:xfrm>
            <a:off x="152400" y="1676400"/>
            <a:ext cx="3276600" cy="3810000"/>
          </a:xfrm>
          <a:prstGeom prst="rect">
            <a:avLst/>
          </a:prstGeom>
          <a:noFill/>
          <a:ln w="9525">
            <a:noFill/>
            <a:miter lim="800000"/>
            <a:headEnd/>
            <a:tailEnd/>
          </a:ln>
        </p:spPr>
      </p:pic>
      <p:sp>
        <p:nvSpPr>
          <p:cNvPr id="23557" name="Text Box 8"/>
          <p:cNvSpPr txBox="1">
            <a:spLocks noChangeArrowheads="1"/>
          </p:cNvSpPr>
          <p:nvPr/>
        </p:nvSpPr>
        <p:spPr bwMode="auto">
          <a:xfrm>
            <a:off x="228600" y="5562600"/>
            <a:ext cx="3200400" cy="762000"/>
          </a:xfrm>
          <a:prstGeom prst="rect">
            <a:avLst/>
          </a:prstGeom>
          <a:noFill/>
          <a:ln w="9525">
            <a:noFill/>
            <a:miter lim="800000"/>
            <a:headEnd/>
            <a:tailEnd/>
          </a:ln>
        </p:spPr>
        <p:txBody>
          <a:bodyPr>
            <a:spAutoFit/>
          </a:bodyPr>
          <a:lstStyle/>
          <a:p>
            <a:pPr algn="ctr"/>
            <a:r>
              <a:rPr lang="en-US" sz="1400" b="1">
                <a:latin typeface="Copperplate Gothic Bold" pitchFamily="34" charset="0"/>
              </a:rPr>
              <a:t>McCarthy Delivering </a:t>
            </a:r>
          </a:p>
          <a:p>
            <a:pPr algn="ctr"/>
            <a:r>
              <a:rPr lang="en-US" sz="1400" b="1">
                <a:latin typeface="Copperplate Gothic Bold" pitchFamily="34" charset="0"/>
              </a:rPr>
              <a:t>Wheeling Speech</a:t>
            </a:r>
          </a:p>
          <a:p>
            <a:pPr algn="ctr"/>
            <a:r>
              <a:rPr lang="en-US" sz="800">
                <a:latin typeface="Times New Roman" pitchFamily="18" charset="0"/>
              </a:rPr>
              <a:t>http://www.wisconsinhistory.org/whi/feature/mccarthy/images/WHS_Image_ID_8006.jpg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8658"/>
                                        </p:tgtEl>
                                        <p:attrNameLst>
                                          <p:attrName>style.visibility</p:attrName>
                                        </p:attrNameLst>
                                      </p:cBhvr>
                                      <p:to>
                                        <p:strVal val="visible"/>
                                      </p:to>
                                    </p:set>
                                    <p:animEffect transition="in" filter="wedge">
                                      <p:cBhvr>
                                        <p:cTn id="7" dur="2000"/>
                                        <p:tgtEl>
                                          <p:spTgt spid="19865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98659"/>
                                        </p:tgtEl>
                                        <p:attrNameLst>
                                          <p:attrName>style.visibility</p:attrName>
                                        </p:attrNameLst>
                                      </p:cBhvr>
                                      <p:to>
                                        <p:strVal val="visible"/>
                                      </p:to>
                                    </p:set>
                                    <p:animEffect transition="in" filter="wedge">
                                      <p:cBhvr>
                                        <p:cTn id="10" dur="2000"/>
                                        <p:tgtEl>
                                          <p:spTgt spid="198659"/>
                                        </p:tgtEl>
                                      </p:cBhvr>
                                    </p:animEffect>
                                  </p:childTnLst>
                                  <p:subTnLst>
                                    <p:audio>
                                      <p:cMediaNode>
                                        <p:cTn display="0" masterRel="sameClick">
                                          <p:stCondLst>
                                            <p:cond evt="begin" delay="0">
                                              <p:tn val="8"/>
                                            </p:cond>
                                          </p:stCondLst>
                                          <p:endCondLst>
                                            <p:cond evt="onStopAudio" delay="0">
                                              <p:tgtEl>
                                                <p:sldTgt/>
                                              </p:tgtEl>
                                            </p:cond>
                                          </p:endCondLst>
                                        </p:cTn>
                                        <p:tgtEl>
                                          <p:sndTgt r:embed="rId3" name="cats &amp; Dogs-- Rule List.wav"/>
                                        </p:tgtEl>
                                      </p:cMediaNode>
                                    </p:audio>
                                  </p:subTnLst>
                                </p:cTn>
                              </p:par>
                              <p:par>
                                <p:cTn id="11" presetID="20" presetClass="entr" presetSubtype="0" fill="hold" nodeType="with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wedge">
                                      <p:cBhvr>
                                        <p:cTn id="13" dur="2000"/>
                                        <p:tgtEl>
                                          <p:spTgt spid="23556"/>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557"/>
                                        </p:tgtEl>
                                        <p:attrNameLst>
                                          <p:attrName>style.visibility</p:attrName>
                                        </p:attrNameLst>
                                      </p:cBhvr>
                                      <p:to>
                                        <p:strVal val="visible"/>
                                      </p:to>
                                    </p:set>
                                    <p:animEffect transition="in" filter="wedge">
                                      <p:cBhvr>
                                        <p:cTn id="16" dur="2000"/>
                                        <p:tgtEl>
                                          <p:spTgt spid="235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198658"/>
                                        </p:tgtEl>
                                      </p:cBhvr>
                                    </p:animEffect>
                                    <p:set>
                                      <p:cBhvr>
                                        <p:cTn id="21" dur="1" fill="hold">
                                          <p:stCondLst>
                                            <p:cond delay="499"/>
                                          </p:stCondLst>
                                        </p:cTn>
                                        <p:tgtEl>
                                          <p:spTgt spid="198658"/>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198659"/>
                                        </p:tgtEl>
                                      </p:cBhvr>
                                    </p:animEffect>
                                    <p:set>
                                      <p:cBhvr>
                                        <p:cTn id="24" dur="1" fill="hold">
                                          <p:stCondLst>
                                            <p:cond delay="499"/>
                                          </p:stCondLst>
                                        </p:cTn>
                                        <p:tgtEl>
                                          <p:spTgt spid="198659"/>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antz-- Don't Worry Know Exactly.wav"/>
                                        </p:tgtEl>
                                      </p:cMediaNode>
                                    </p:audio>
                                  </p:subTnLst>
                                </p:cTn>
                              </p:par>
                              <p:par>
                                <p:cTn id="25" presetID="5" presetClass="exit" presetSubtype="10" fill="hold" nodeType="withEffect">
                                  <p:stCondLst>
                                    <p:cond delay="0"/>
                                  </p:stCondLst>
                                  <p:childTnLst>
                                    <p:animEffect transition="out" filter="checkerboard(across)">
                                      <p:cBhvr>
                                        <p:cTn id="26" dur="500"/>
                                        <p:tgtEl>
                                          <p:spTgt spid="23556"/>
                                        </p:tgtEl>
                                      </p:cBhvr>
                                    </p:animEffect>
                                    <p:set>
                                      <p:cBhvr>
                                        <p:cTn id="27" dur="1" fill="hold">
                                          <p:stCondLst>
                                            <p:cond delay="499"/>
                                          </p:stCondLst>
                                        </p:cTn>
                                        <p:tgtEl>
                                          <p:spTgt spid="23556"/>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23557"/>
                                        </p:tgtEl>
                                      </p:cBhvr>
                                    </p:animEffect>
                                    <p:set>
                                      <p:cBhvr>
                                        <p:cTn id="30" dur="1" fill="hold">
                                          <p:stCondLst>
                                            <p:cond delay="499"/>
                                          </p:stCondLst>
                                        </p:cTn>
                                        <p:tgtEl>
                                          <p:spTgt spid="235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198658" grpId="1"/>
      <p:bldP spid="198659" grpId="0"/>
      <p:bldP spid="198659" grpId="1"/>
      <p:bldP spid="23557" grpId="0"/>
      <p:bldP spid="2355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304800" y="609600"/>
            <a:ext cx="8458200" cy="4800600"/>
          </a:xfrm>
          <a:prstGeom prst="rect">
            <a:avLst/>
          </a:prstGeom>
        </p:spPr>
        <p:txBody>
          <a:bodyPr wrap="none" fromWordArt="1">
            <a:prstTxWarp prst="textPlain">
              <a:avLst>
                <a:gd name="adj" fmla="val 50000"/>
              </a:avLst>
            </a:prstTxWarp>
          </a:bodyPr>
          <a:lstStyle/>
          <a:p>
            <a:pPr algn="ctr"/>
            <a:r>
              <a:rPr lang="en-US" sz="3600" kern="10">
                <a:ln w="38100">
                  <a:solidFill>
                    <a:schemeClr val="tx1"/>
                  </a:solidFill>
                  <a:round/>
                  <a:headEnd/>
                  <a:tailEnd/>
                </a:ln>
                <a:solidFill>
                  <a:srgbClr val="800000"/>
                </a:solidFill>
                <a:effectLst>
                  <a:outerShdw dist="107763" dir="18900000" algn="ctr" rotWithShape="0">
                    <a:srgbClr val="800000">
                      <a:alpha val="74997"/>
                    </a:srgbClr>
                  </a:outerShdw>
                </a:effectLst>
                <a:latin typeface="Oreos"/>
              </a:rPr>
              <a:t>The Search For</a:t>
            </a:r>
          </a:p>
          <a:p>
            <a:pPr algn="ctr"/>
            <a:r>
              <a:rPr lang="en-US" sz="3600" kern="10">
                <a:ln w="38100">
                  <a:solidFill>
                    <a:schemeClr val="tx1"/>
                  </a:solidFill>
                  <a:round/>
                  <a:headEnd/>
                  <a:tailEnd/>
                </a:ln>
                <a:solidFill>
                  <a:srgbClr val="800000"/>
                </a:solidFill>
                <a:effectLst>
                  <a:outerShdw dist="107763" dir="18900000" algn="ctr" rotWithShape="0">
                    <a:srgbClr val="800000">
                      <a:alpha val="74997"/>
                    </a:srgbClr>
                  </a:outerShdw>
                </a:effectLst>
                <a:latin typeface="Oreos"/>
              </a:rPr>
              <a:t>Internal Security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10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3" name="simpsons Movie-- Risk Life Save People Hat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xit" presetSubtype="0" fill="hold" grpId="1" nodeType="clickEffect">
                                  <p:stCondLst>
                                    <p:cond delay="0"/>
                                  </p:stCondLst>
                                  <p:childTnLst>
                                    <p:animScale>
                                      <p:cBhvr>
                                        <p:cTn id="11" dur="1000" accel="50000">
                                          <p:stCondLst>
                                            <p:cond delay="0"/>
                                          </p:stCondLst>
                                        </p:cTn>
                                        <p:tgtEl>
                                          <p:spTgt spid="409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4098"/>
                                        </p:tgtEl>
                                        <p:attrNameLst>
                                          <p:attrName>ppt_x</p:attrName>
                                          <p:attrName>ppt_y</p:attrName>
                                        </p:attrNameLst>
                                      </p:cBhvr>
                                    </p:animMotion>
                                    <p:animEffect transition="out" filter="fade">
                                      <p:cBhvr>
                                        <p:cTn id="13" dur="1000"/>
                                        <p:tgtEl>
                                          <p:spTgt spid="4098"/>
                                        </p:tgtEl>
                                      </p:cBhvr>
                                    </p:animEffect>
                                    <p:set>
                                      <p:cBhvr>
                                        <p:cTn id="14" dur="1" fill="hold">
                                          <p:stCondLst>
                                            <p:cond delay="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8" grpId="1"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28600" y="152400"/>
            <a:ext cx="8763000" cy="1143000"/>
          </a:xfrm>
        </p:spPr>
        <p:txBody>
          <a:bodyPr/>
          <a:lstStyle/>
          <a:p>
            <a:pPr algn="ctr" eaLnBrk="1" hangingPunct="1">
              <a:defRPr/>
            </a:pPr>
            <a:r>
              <a:rPr lang="en-US" sz="4000" b="1" dirty="0" smtClean="0">
                <a:solidFill>
                  <a:srgbClr val="800000"/>
                </a:solidFill>
                <a:effectLst>
                  <a:outerShdw blurRad="38100" dist="38100" dir="2700000" algn="tl">
                    <a:srgbClr val="000000"/>
                  </a:outerShdw>
                </a:effectLst>
                <a:latin typeface="Oreos" pitchFamily="2" charset="0"/>
                <a:ea typeface="+mj-ea"/>
              </a:rPr>
              <a:t>Joseph McCarthy</a:t>
            </a:r>
            <a:br>
              <a:rPr lang="en-US" sz="4000" b="1" dirty="0" smtClean="0">
                <a:solidFill>
                  <a:srgbClr val="800000"/>
                </a:solidFill>
                <a:effectLst>
                  <a:outerShdw blurRad="38100" dist="38100" dir="2700000" algn="tl">
                    <a:srgbClr val="000000"/>
                  </a:outerShdw>
                </a:effectLst>
                <a:latin typeface="Oreos" pitchFamily="2" charset="0"/>
                <a:ea typeface="+mj-ea"/>
              </a:rPr>
            </a:br>
            <a:r>
              <a:rPr lang="en-US" sz="2800" b="1" dirty="0" smtClean="0">
                <a:solidFill>
                  <a:schemeClr val="tx1"/>
                </a:solidFill>
                <a:effectLst>
                  <a:outerShdw blurRad="38100" dist="38100" dir="2700000" algn="tl">
                    <a:srgbClr val="FFFFFF"/>
                  </a:outerShdw>
                </a:effectLst>
                <a:latin typeface="Oreos" pitchFamily="2" charset="0"/>
                <a:ea typeface="+mj-ea"/>
              </a:rPr>
              <a:t>McCarthy: Stroke of Luck--Spies</a:t>
            </a:r>
            <a:endParaRPr lang="en-US" sz="4000" b="1" dirty="0" smtClean="0">
              <a:solidFill>
                <a:srgbClr val="800000"/>
              </a:solidFill>
              <a:effectLst>
                <a:outerShdw blurRad="38100" dist="38100" dir="2700000" algn="tl">
                  <a:srgbClr val="000000"/>
                </a:outerShdw>
              </a:effectLst>
              <a:latin typeface="Oreos" pitchFamily="2" charset="0"/>
              <a:ea typeface="+mj-ea"/>
            </a:endParaRPr>
          </a:p>
        </p:txBody>
      </p:sp>
      <p:sp>
        <p:nvSpPr>
          <p:cNvPr id="200707" name="Rectangle 3"/>
          <p:cNvSpPr>
            <a:spLocks noGrp="1" noChangeArrowheads="1"/>
          </p:cNvSpPr>
          <p:nvPr>
            <p:ph type="body" idx="1"/>
          </p:nvPr>
        </p:nvSpPr>
        <p:spPr>
          <a:xfrm>
            <a:off x="3962400" y="1295400"/>
            <a:ext cx="4953000" cy="5562600"/>
          </a:xfrm>
        </p:spPr>
        <p:txBody>
          <a:bodyPr/>
          <a:lstStyle/>
          <a:p>
            <a:pPr eaLnBrk="1" hangingPunct="1">
              <a:lnSpc>
                <a:spcPct val="90000"/>
              </a:lnSpc>
            </a:pPr>
            <a:r>
              <a:rPr lang="en-US" sz="28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Klaus Fuchs</a:t>
            </a:r>
            <a:r>
              <a:rPr lang="en-US" sz="2800"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lnSpc>
                <a:spcPct val="90000"/>
              </a:lnSpc>
            </a:pPr>
            <a:r>
              <a:rPr lang="en-US" sz="2400" b="1" smtClean="0">
                <a:effectLst>
                  <a:outerShdw blurRad="38100" dist="38100" dir="2700000" algn="tl">
                    <a:srgbClr val="FFFFFF"/>
                  </a:outerShdw>
                </a:effectLst>
                <a:ea typeface="ＭＳ Ｐゴシック" pitchFamily="34" charset="-128"/>
                <a:cs typeface="Times New Roman" pitchFamily="18" charset="0"/>
              </a:rPr>
              <a:t>German-born nuclear physicist who worked on the atomic bomb at </a:t>
            </a:r>
            <a:r>
              <a:rPr lang="en-US" sz="24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Los Alamos</a:t>
            </a:r>
            <a:r>
              <a:rPr lang="en-US" sz="2400"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lnSpc>
                <a:spcPct val="90000"/>
              </a:lnSpc>
            </a:pPr>
            <a:r>
              <a:rPr lang="en-US" sz="2400" b="1" smtClean="0">
                <a:effectLst>
                  <a:outerShdw blurRad="38100" dist="38100" dir="2700000" algn="tl">
                    <a:srgbClr val="FFFFFF"/>
                  </a:outerShdw>
                </a:effectLst>
                <a:ea typeface="ＭＳ Ｐゴシック" pitchFamily="34" charset="-128"/>
                <a:cs typeface="Times New Roman" pitchFamily="18" charset="0"/>
              </a:rPr>
              <a:t>Was passing secrets to the Russians.</a:t>
            </a:r>
          </a:p>
          <a:p>
            <a:pPr lvl="1" eaLnBrk="1" hangingPunct="1">
              <a:lnSpc>
                <a:spcPct val="90000"/>
              </a:lnSpc>
            </a:pPr>
            <a:r>
              <a:rPr lang="en-US" sz="2400" b="1" smtClean="0">
                <a:effectLst>
                  <a:outerShdw blurRad="38100" dist="38100" dir="2700000" algn="tl">
                    <a:srgbClr val="FFFFFF"/>
                  </a:outerShdw>
                </a:effectLst>
                <a:ea typeface="ＭＳ Ｐゴシック" pitchFamily="34" charset="-128"/>
                <a:cs typeface="Times New Roman" pitchFamily="18" charset="0"/>
              </a:rPr>
              <a:t>Arrested by the British, sentenced to four years in prison for espionage, and implicated other American Communists in his activities, including officials in the American government. </a:t>
            </a:r>
          </a:p>
        </p:txBody>
      </p:sp>
      <p:sp>
        <p:nvSpPr>
          <p:cNvPr id="24580" name="Text Box 4"/>
          <p:cNvSpPr txBox="1">
            <a:spLocks noChangeArrowheads="1"/>
          </p:cNvSpPr>
          <p:nvPr/>
        </p:nvSpPr>
        <p:spPr bwMode="auto">
          <a:xfrm>
            <a:off x="533400" y="5638800"/>
            <a:ext cx="2895600" cy="762000"/>
          </a:xfrm>
          <a:prstGeom prst="rect">
            <a:avLst/>
          </a:prstGeom>
          <a:noFill/>
          <a:ln w="9525">
            <a:noFill/>
            <a:miter lim="800000"/>
            <a:headEnd/>
            <a:tailEnd/>
          </a:ln>
        </p:spPr>
        <p:txBody>
          <a:bodyPr>
            <a:spAutoFit/>
          </a:bodyPr>
          <a:lstStyle/>
          <a:p>
            <a:pPr algn="ctr"/>
            <a:r>
              <a:rPr lang="en-US" sz="1400" b="1">
                <a:latin typeface="Copperplate Gothic Bold" pitchFamily="34" charset="0"/>
              </a:rPr>
              <a:t>Klaus Fuchs ID Badge </a:t>
            </a:r>
          </a:p>
          <a:p>
            <a:pPr algn="ctr"/>
            <a:r>
              <a:rPr lang="en-US" sz="1400" b="1">
                <a:latin typeface="Copperplate Gothic Bold" pitchFamily="34" charset="0"/>
              </a:rPr>
              <a:t>At Los Alamos</a:t>
            </a:r>
          </a:p>
          <a:p>
            <a:pPr algn="ctr"/>
            <a:r>
              <a:rPr lang="en-US" sz="800">
                <a:latin typeface="Times New Roman" pitchFamily="18" charset="0"/>
              </a:rPr>
              <a:t>http://upload.wikimedia.org/wikipedia/commons/9/9e/Klaus_Fuchs_ID_badge.png</a:t>
            </a:r>
          </a:p>
        </p:txBody>
      </p:sp>
      <p:pic>
        <p:nvPicPr>
          <p:cNvPr id="24581" name="Picture 6" descr="http://upload.wikimedia.org/wikipedia/commons/9/9e/Klaus_Fuchs_ID_badge.png"/>
          <p:cNvPicPr>
            <a:picLocks noChangeAspect="1" noChangeArrowheads="1"/>
          </p:cNvPicPr>
          <p:nvPr/>
        </p:nvPicPr>
        <p:blipFill>
          <a:blip r:embed="rId4" cstate="print"/>
          <a:srcRect/>
          <a:stretch>
            <a:fillRect/>
          </a:stretch>
        </p:blipFill>
        <p:spPr bwMode="auto">
          <a:xfrm>
            <a:off x="457200" y="1371600"/>
            <a:ext cx="3195638" cy="42973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0706"/>
                                        </p:tgtEl>
                                        <p:attrNameLst>
                                          <p:attrName>style.visibility</p:attrName>
                                        </p:attrNameLst>
                                      </p:cBhvr>
                                      <p:to>
                                        <p:strVal val="visible"/>
                                      </p:to>
                                    </p:set>
                                    <p:animEffect transition="in" filter="wedge">
                                      <p:cBhvr>
                                        <p:cTn id="7" dur="2000"/>
                                        <p:tgtEl>
                                          <p:spTgt spid="20070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00707"/>
                                        </p:tgtEl>
                                        <p:attrNameLst>
                                          <p:attrName>style.visibility</p:attrName>
                                        </p:attrNameLst>
                                      </p:cBhvr>
                                      <p:to>
                                        <p:strVal val="visible"/>
                                      </p:to>
                                    </p:set>
                                    <p:animEffect transition="in" filter="wedge">
                                      <p:cBhvr>
                                        <p:cTn id="10" dur="2000"/>
                                        <p:tgtEl>
                                          <p:spTgt spid="200707"/>
                                        </p:tgtEl>
                                      </p:cBhvr>
                                    </p:animEffect>
                                  </p:childTnLst>
                                  <p:subTnLst>
                                    <p:audio>
                                      <p:cMediaNode>
                                        <p:cTn display="0" masterRel="sameClick">
                                          <p:stCondLst>
                                            <p:cond evt="begin" delay="0">
                                              <p:tn val="8"/>
                                            </p:cond>
                                          </p:stCondLst>
                                          <p:endCondLst>
                                            <p:cond evt="onStopAudio" delay="0">
                                              <p:tgtEl>
                                                <p:sldTgt/>
                                              </p:tgtEl>
                                            </p:cond>
                                          </p:endCondLst>
                                        </p:cTn>
                                        <p:tgtEl>
                                          <p:sndTgt r:embed="rId3" name="Dr. Dre - Fuck Wit Dre Day-- Used To Be Friend Homey Slap.wav"/>
                                        </p:tgtEl>
                                      </p:cMediaNode>
                                    </p:audio>
                                  </p:subTnLst>
                                </p:cTn>
                              </p:par>
                              <p:par>
                                <p:cTn id="11" presetID="20" presetClass="entr" presetSubtype="0" fill="hold" nodeType="with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wedge">
                                      <p:cBhvr>
                                        <p:cTn id="13" dur="2000"/>
                                        <p:tgtEl>
                                          <p:spTgt spid="24581"/>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4580"/>
                                        </p:tgtEl>
                                        <p:attrNameLst>
                                          <p:attrName>style.visibility</p:attrName>
                                        </p:attrNameLst>
                                      </p:cBhvr>
                                      <p:to>
                                        <p:strVal val="visible"/>
                                      </p:to>
                                    </p:set>
                                    <p:animEffect transition="in" filter="wedge">
                                      <p:cBhvr>
                                        <p:cTn id="16" dur="2000"/>
                                        <p:tgtEl>
                                          <p:spTgt spid="245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5" fill="hold" grpId="1" nodeType="clickEffect">
                                  <p:stCondLst>
                                    <p:cond delay="0"/>
                                  </p:stCondLst>
                                  <p:childTnLst>
                                    <p:animEffect transition="out" filter="checkerboard(down)">
                                      <p:cBhvr>
                                        <p:cTn id="20" dur="500"/>
                                        <p:tgtEl>
                                          <p:spTgt spid="200706"/>
                                        </p:tgtEl>
                                      </p:cBhvr>
                                    </p:animEffect>
                                    <p:set>
                                      <p:cBhvr>
                                        <p:cTn id="21" dur="1" fill="hold">
                                          <p:stCondLst>
                                            <p:cond delay="499"/>
                                          </p:stCondLst>
                                        </p:cTn>
                                        <p:tgtEl>
                                          <p:spTgt spid="200706"/>
                                        </p:tgtEl>
                                        <p:attrNameLst>
                                          <p:attrName>style.visibility</p:attrName>
                                        </p:attrNameLst>
                                      </p:cBhvr>
                                      <p:to>
                                        <p:strVal val="hidden"/>
                                      </p:to>
                                    </p:set>
                                  </p:childTnLst>
                                </p:cTn>
                              </p:par>
                              <p:par>
                                <p:cTn id="22" presetID="5" presetClass="exit" presetSubtype="5" fill="hold" grpId="1" nodeType="withEffect">
                                  <p:stCondLst>
                                    <p:cond delay="0"/>
                                  </p:stCondLst>
                                  <p:childTnLst>
                                    <p:animEffect transition="out" filter="checkerboard(down)">
                                      <p:cBhvr>
                                        <p:cTn id="23" dur="500"/>
                                        <p:tgtEl>
                                          <p:spTgt spid="200707"/>
                                        </p:tgtEl>
                                      </p:cBhvr>
                                    </p:animEffect>
                                    <p:set>
                                      <p:cBhvr>
                                        <p:cTn id="24" dur="1" fill="hold">
                                          <p:stCondLst>
                                            <p:cond delay="499"/>
                                          </p:stCondLst>
                                        </p:cTn>
                                        <p:tgtEl>
                                          <p:spTgt spid="200707"/>
                                        </p:tgtEl>
                                        <p:attrNameLst>
                                          <p:attrName>style.visibility</p:attrName>
                                        </p:attrNameLst>
                                      </p:cBhvr>
                                      <p:to>
                                        <p:strVal val="hidden"/>
                                      </p:to>
                                    </p:set>
                                  </p:childTnLst>
                                </p:cTn>
                              </p:par>
                              <p:par>
                                <p:cTn id="25" presetID="5" presetClass="exit" presetSubtype="5" fill="hold" nodeType="withEffect">
                                  <p:stCondLst>
                                    <p:cond delay="0"/>
                                  </p:stCondLst>
                                  <p:childTnLst>
                                    <p:animEffect transition="out" filter="checkerboard(down)">
                                      <p:cBhvr>
                                        <p:cTn id="26" dur="500"/>
                                        <p:tgtEl>
                                          <p:spTgt spid="24581"/>
                                        </p:tgtEl>
                                      </p:cBhvr>
                                    </p:animEffect>
                                    <p:set>
                                      <p:cBhvr>
                                        <p:cTn id="27" dur="1" fill="hold">
                                          <p:stCondLst>
                                            <p:cond delay="499"/>
                                          </p:stCondLst>
                                        </p:cTn>
                                        <p:tgtEl>
                                          <p:spTgt spid="24581"/>
                                        </p:tgtEl>
                                        <p:attrNameLst>
                                          <p:attrName>style.visibility</p:attrName>
                                        </p:attrNameLst>
                                      </p:cBhvr>
                                      <p:to>
                                        <p:strVal val="hidden"/>
                                      </p:to>
                                    </p:set>
                                  </p:childTnLst>
                                </p:cTn>
                              </p:par>
                              <p:par>
                                <p:cTn id="28" presetID="5" presetClass="exit" presetSubtype="5" fill="hold" grpId="1" nodeType="withEffect">
                                  <p:stCondLst>
                                    <p:cond delay="0"/>
                                  </p:stCondLst>
                                  <p:childTnLst>
                                    <p:animEffect transition="out" filter="checkerboard(down)">
                                      <p:cBhvr>
                                        <p:cTn id="29" dur="500"/>
                                        <p:tgtEl>
                                          <p:spTgt spid="24580"/>
                                        </p:tgtEl>
                                      </p:cBhvr>
                                    </p:animEffect>
                                    <p:set>
                                      <p:cBhvr>
                                        <p:cTn id="30" dur="1" fill="hold">
                                          <p:stCondLst>
                                            <p:cond delay="499"/>
                                          </p:stCondLst>
                                        </p:cTn>
                                        <p:tgtEl>
                                          <p:spTgt spid="245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6" grpId="1"/>
      <p:bldP spid="200707" grpId="0"/>
      <p:bldP spid="200707" grpId="1"/>
      <p:bldP spid="24580" grpId="0"/>
      <p:bldP spid="24580" grpId="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28600" y="152400"/>
            <a:ext cx="8763000" cy="1143000"/>
          </a:xfrm>
        </p:spPr>
        <p:txBody>
          <a:bodyPr/>
          <a:lstStyle/>
          <a:p>
            <a:pPr algn="ctr" eaLnBrk="1" hangingPunct="1">
              <a:defRPr/>
            </a:pPr>
            <a:r>
              <a:rPr lang="en-US" sz="4000" b="1" dirty="0" smtClean="0">
                <a:solidFill>
                  <a:srgbClr val="800000"/>
                </a:solidFill>
                <a:effectLst>
                  <a:outerShdw blurRad="38100" dist="38100" dir="2700000" algn="tl">
                    <a:srgbClr val="000000"/>
                  </a:outerShdw>
                </a:effectLst>
                <a:latin typeface="Oreos" pitchFamily="2" charset="0"/>
                <a:ea typeface="+mj-ea"/>
              </a:rPr>
              <a:t>Joseph McCarthy</a:t>
            </a:r>
            <a:br>
              <a:rPr lang="en-US" sz="4000" b="1" dirty="0" smtClean="0">
                <a:solidFill>
                  <a:srgbClr val="800000"/>
                </a:solidFill>
                <a:effectLst>
                  <a:outerShdw blurRad="38100" dist="38100" dir="2700000" algn="tl">
                    <a:srgbClr val="000000"/>
                  </a:outerShdw>
                </a:effectLst>
                <a:latin typeface="Oreos" pitchFamily="2" charset="0"/>
                <a:ea typeface="+mj-ea"/>
              </a:rPr>
            </a:br>
            <a:r>
              <a:rPr lang="en-US" sz="2800" b="1" dirty="0" smtClean="0">
                <a:solidFill>
                  <a:schemeClr val="tx1"/>
                </a:solidFill>
                <a:effectLst>
                  <a:outerShdw blurRad="38100" dist="38100" dir="2700000" algn="tl">
                    <a:srgbClr val="FFFFFF"/>
                  </a:outerShdw>
                </a:effectLst>
                <a:latin typeface="Oreos" pitchFamily="2" charset="0"/>
                <a:ea typeface="+mj-ea"/>
              </a:rPr>
              <a:t>McCarthy: Stroke of Luck--Spies</a:t>
            </a:r>
            <a:endParaRPr lang="en-US" sz="4000" b="1" dirty="0" smtClean="0">
              <a:solidFill>
                <a:srgbClr val="800000"/>
              </a:solidFill>
              <a:effectLst>
                <a:outerShdw blurRad="38100" dist="38100" dir="2700000" algn="tl">
                  <a:srgbClr val="000000"/>
                </a:outerShdw>
              </a:effectLst>
              <a:latin typeface="Oreos" pitchFamily="2" charset="0"/>
              <a:ea typeface="+mj-ea"/>
            </a:endParaRPr>
          </a:p>
        </p:txBody>
      </p:sp>
      <p:sp>
        <p:nvSpPr>
          <p:cNvPr id="202755" name="Rectangle 3"/>
          <p:cNvSpPr>
            <a:spLocks noGrp="1" noChangeArrowheads="1"/>
          </p:cNvSpPr>
          <p:nvPr>
            <p:ph type="body" idx="1"/>
          </p:nvPr>
        </p:nvSpPr>
        <p:spPr>
          <a:xfrm>
            <a:off x="4343400" y="1219200"/>
            <a:ext cx="4724400" cy="4800600"/>
          </a:xfrm>
        </p:spPr>
        <p:txBody>
          <a:bodyPr/>
          <a:lstStyle/>
          <a:p>
            <a:pPr eaLnBrk="1" hangingPunct="1">
              <a:lnSpc>
                <a:spcPct val="90000"/>
              </a:lnSpc>
            </a:pPr>
            <a:r>
              <a:rPr lang="en-US"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Ethel and Julius Rosenberg</a:t>
            </a:r>
            <a:r>
              <a:rPr lang="en-US"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lnSpc>
                <a:spcPct val="90000"/>
              </a:lnSpc>
            </a:pPr>
            <a:r>
              <a:rPr lang="en-US" b="1" smtClean="0">
                <a:effectLst>
                  <a:outerShdw blurRad="38100" dist="38100" dir="2700000" algn="tl">
                    <a:srgbClr val="FFFFFF"/>
                  </a:outerShdw>
                </a:effectLst>
                <a:ea typeface="ＭＳ Ｐゴシック" pitchFamily="34" charset="-128"/>
                <a:cs typeface="Times New Roman" pitchFamily="18" charset="0"/>
              </a:rPr>
              <a:t>Charged with </a:t>
            </a:r>
            <a:r>
              <a:rPr lang="en-US"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passing atomic secrets and speeding up Russian success with the atomic bomb</a:t>
            </a:r>
            <a:r>
              <a:rPr lang="en-US"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lnSpc>
                <a:spcPct val="90000"/>
              </a:lnSpc>
            </a:pPr>
            <a:r>
              <a:rPr lang="en-US" b="1" smtClean="0">
                <a:effectLst>
                  <a:outerShdw blurRad="38100" dist="38100" dir="2700000" algn="tl">
                    <a:srgbClr val="FFFFFF"/>
                  </a:outerShdw>
                </a:effectLst>
                <a:ea typeface="ＭＳ Ｐゴシック" pitchFamily="34" charset="-128"/>
                <a:cs typeface="Times New Roman" pitchFamily="18" charset="0"/>
              </a:rPr>
              <a:t>Judge declared the crime </a:t>
            </a:r>
            <a:r>
              <a:rPr lang="ja-JP" altLang="en-US" b="1" smtClean="0">
                <a:effectLst>
                  <a:outerShdw blurRad="38100" dist="38100" dir="2700000" algn="tl">
                    <a:srgbClr val="FFFFFF"/>
                  </a:outerShdw>
                </a:effectLst>
                <a:ea typeface="ＭＳ Ｐゴシック" pitchFamily="34" charset="-128"/>
                <a:cs typeface="Times New Roman" pitchFamily="18" charset="0"/>
              </a:rPr>
              <a:t>“</a:t>
            </a:r>
            <a:r>
              <a:rPr lang="en-US" altLang="ja-JP"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worse than murder</a:t>
            </a:r>
            <a:r>
              <a:rPr lang="en-US" altLang="ja-JP" b="1" smtClean="0">
                <a:effectLst>
                  <a:outerShdw blurRad="38100" dist="38100" dir="2700000" algn="tl">
                    <a:srgbClr val="FFFFFF"/>
                  </a:outerShdw>
                </a:effectLst>
                <a:ea typeface="ＭＳ Ｐゴシック" pitchFamily="34" charset="-128"/>
                <a:cs typeface="Times New Roman" pitchFamily="18" charset="0"/>
              </a:rPr>
              <a:t>.</a:t>
            </a:r>
            <a:r>
              <a:rPr lang="ja-JP" altLang="en-US" b="1" smtClean="0">
                <a:effectLst>
                  <a:outerShdw blurRad="38100" dist="38100" dir="2700000" algn="tl">
                    <a:srgbClr val="FFFFFF"/>
                  </a:outerShdw>
                </a:effectLst>
                <a:ea typeface="ＭＳ Ｐゴシック" pitchFamily="34" charset="-128"/>
                <a:cs typeface="Times New Roman" pitchFamily="18" charset="0"/>
              </a:rPr>
              <a:t>”</a:t>
            </a:r>
            <a:endParaRPr lang="en-US" altLang="ja-JP" b="1" smtClean="0">
              <a:effectLst>
                <a:outerShdw blurRad="38100" dist="38100" dir="2700000" algn="tl">
                  <a:srgbClr val="FFFFFF"/>
                </a:outerShdw>
              </a:effectLst>
              <a:ea typeface="ＭＳ Ｐゴシック" pitchFamily="34" charset="-128"/>
              <a:cs typeface="Times New Roman" pitchFamily="18" charset="0"/>
            </a:endParaRPr>
          </a:p>
          <a:p>
            <a:pPr lvl="1" eaLnBrk="1" hangingPunct="1">
              <a:lnSpc>
                <a:spcPct val="90000"/>
              </a:lnSpc>
            </a:pPr>
            <a:r>
              <a:rPr lang="en-US" b="1" smtClean="0">
                <a:effectLst>
                  <a:outerShdw blurRad="38100" dist="38100" dir="2700000" algn="tl">
                    <a:srgbClr val="FFFFFF"/>
                  </a:outerShdw>
                </a:effectLst>
                <a:ea typeface="ＭＳ Ｐゴシック" pitchFamily="34" charset="-128"/>
                <a:cs typeface="Times New Roman" pitchFamily="18" charset="0"/>
              </a:rPr>
              <a:t>Rosenbergs </a:t>
            </a:r>
            <a:r>
              <a:rPr lang="en-US"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sentenced to death and executed</a:t>
            </a:r>
            <a:r>
              <a:rPr lang="en-US"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b="1" smtClean="0">
                <a:effectLst>
                  <a:outerShdw blurRad="38100" dist="38100" dir="2700000" algn="tl">
                    <a:srgbClr val="FFFFFF"/>
                  </a:outerShdw>
                </a:effectLst>
                <a:ea typeface="ＭＳ Ｐゴシック" pitchFamily="34" charset="-128"/>
                <a:cs typeface="Times New Roman" pitchFamily="18" charset="0"/>
              </a:rPr>
              <a:t>in 1953. </a:t>
            </a:r>
          </a:p>
        </p:txBody>
      </p:sp>
      <p:sp>
        <p:nvSpPr>
          <p:cNvPr id="25604" name="Text Box 4"/>
          <p:cNvSpPr txBox="1">
            <a:spLocks noChangeArrowheads="1"/>
          </p:cNvSpPr>
          <p:nvPr/>
        </p:nvSpPr>
        <p:spPr bwMode="auto">
          <a:xfrm>
            <a:off x="0" y="6049963"/>
            <a:ext cx="4800600" cy="427037"/>
          </a:xfrm>
          <a:prstGeom prst="rect">
            <a:avLst/>
          </a:prstGeom>
          <a:noFill/>
          <a:ln w="9525">
            <a:noFill/>
            <a:miter lim="800000"/>
            <a:headEnd/>
            <a:tailEnd/>
          </a:ln>
        </p:spPr>
        <p:txBody>
          <a:bodyPr>
            <a:spAutoFit/>
          </a:bodyPr>
          <a:lstStyle/>
          <a:p>
            <a:pPr algn="ctr"/>
            <a:r>
              <a:rPr lang="en-US" sz="1400" b="1">
                <a:latin typeface="Copperplate Gothic Bold" pitchFamily="34" charset="0"/>
              </a:rPr>
              <a:t>Ethel &amp; Julius Rosenberg Awaiting Execution</a:t>
            </a:r>
          </a:p>
          <a:p>
            <a:pPr algn="ctr"/>
            <a:r>
              <a:rPr lang="en-US" sz="800">
                <a:latin typeface="Times New Roman" pitchFamily="18" charset="0"/>
              </a:rPr>
              <a:t>http://upload.wikimedia.org/wikipedia/commons/6/68/Julius_and_Ethel_Rosenberg_NYWTS.jpg</a:t>
            </a:r>
          </a:p>
        </p:txBody>
      </p:sp>
      <p:pic>
        <p:nvPicPr>
          <p:cNvPr id="25605" name="Picture 6" descr="http://upload.wikimedia.org/wikipedia/commons/6/68/Julius_and_Ethel_Rosenberg_NYWTS.jpg"/>
          <p:cNvPicPr>
            <a:picLocks noChangeAspect="1" noChangeArrowheads="1"/>
          </p:cNvPicPr>
          <p:nvPr/>
        </p:nvPicPr>
        <p:blipFill>
          <a:blip r:embed="rId4" cstate="print"/>
          <a:srcRect/>
          <a:stretch>
            <a:fillRect/>
          </a:stretch>
        </p:blipFill>
        <p:spPr bwMode="auto">
          <a:xfrm>
            <a:off x="457200" y="2203450"/>
            <a:ext cx="4191000" cy="38163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wedge">
                                      <p:cBhvr>
                                        <p:cTn id="7" dur="2000"/>
                                        <p:tgtEl>
                                          <p:spTgt spid="20275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02755"/>
                                        </p:tgtEl>
                                        <p:attrNameLst>
                                          <p:attrName>style.visibility</p:attrName>
                                        </p:attrNameLst>
                                      </p:cBhvr>
                                      <p:to>
                                        <p:strVal val="visible"/>
                                      </p:to>
                                    </p:set>
                                    <p:animEffect transition="in" filter="wedge">
                                      <p:cBhvr>
                                        <p:cTn id="10" dur="2000"/>
                                        <p:tgtEl>
                                          <p:spTgt spid="202755"/>
                                        </p:tgtEl>
                                      </p:cBhvr>
                                    </p:animEffect>
                                  </p:childTnLst>
                                  <p:subTnLst>
                                    <p:audio>
                                      <p:cMediaNode>
                                        <p:cTn display="0" masterRel="sameClick">
                                          <p:stCondLst>
                                            <p:cond evt="begin" delay="0">
                                              <p:tn val="8"/>
                                            </p:cond>
                                          </p:stCondLst>
                                          <p:endCondLst>
                                            <p:cond evt="onStopAudio" delay="0">
                                              <p:tgtEl>
                                                <p:sldTgt/>
                                              </p:tgtEl>
                                            </p:cond>
                                          </p:endCondLst>
                                        </p:cTn>
                                        <p:tgtEl>
                                          <p:sndTgt r:embed="rId3" name="3rd Rock-- Nuclear.wav"/>
                                        </p:tgtEl>
                                      </p:cMediaNode>
                                    </p:audio>
                                  </p:subTnLst>
                                </p:cTn>
                              </p:par>
                              <p:par>
                                <p:cTn id="11" presetID="20" presetClass="entr" presetSubtype="0" fill="hold" nodeType="withEffect">
                                  <p:stCondLst>
                                    <p:cond delay="0"/>
                                  </p:stCondLst>
                                  <p:childTnLst>
                                    <p:set>
                                      <p:cBhvr>
                                        <p:cTn id="12" dur="1" fill="hold">
                                          <p:stCondLst>
                                            <p:cond delay="0"/>
                                          </p:stCondLst>
                                        </p:cTn>
                                        <p:tgtEl>
                                          <p:spTgt spid="25605"/>
                                        </p:tgtEl>
                                        <p:attrNameLst>
                                          <p:attrName>style.visibility</p:attrName>
                                        </p:attrNameLst>
                                      </p:cBhvr>
                                      <p:to>
                                        <p:strVal val="visible"/>
                                      </p:to>
                                    </p:set>
                                    <p:animEffect transition="in" filter="wedge">
                                      <p:cBhvr>
                                        <p:cTn id="13" dur="2000"/>
                                        <p:tgtEl>
                                          <p:spTgt spid="25605"/>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5604"/>
                                        </p:tgtEl>
                                        <p:attrNameLst>
                                          <p:attrName>style.visibility</p:attrName>
                                        </p:attrNameLst>
                                      </p:cBhvr>
                                      <p:to>
                                        <p:strVal val="visible"/>
                                      </p:to>
                                    </p:set>
                                    <p:animEffect transition="in" filter="wedge">
                                      <p:cBhvr>
                                        <p:cTn id="16" dur="2000"/>
                                        <p:tgtEl>
                                          <p:spTgt spid="256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202754"/>
                                        </p:tgtEl>
                                      </p:cBhvr>
                                    </p:animEffect>
                                    <p:set>
                                      <p:cBhvr>
                                        <p:cTn id="21" dur="1" fill="hold">
                                          <p:stCondLst>
                                            <p:cond delay="499"/>
                                          </p:stCondLst>
                                        </p:cTn>
                                        <p:tgtEl>
                                          <p:spTgt spid="202754"/>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202755"/>
                                        </p:tgtEl>
                                      </p:cBhvr>
                                    </p:animEffect>
                                    <p:set>
                                      <p:cBhvr>
                                        <p:cTn id="24" dur="1" fill="hold">
                                          <p:stCondLst>
                                            <p:cond delay="499"/>
                                          </p:stCondLst>
                                        </p:cTn>
                                        <p:tgtEl>
                                          <p:spTgt spid="202755"/>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500"/>
                                        <p:tgtEl>
                                          <p:spTgt spid="25605"/>
                                        </p:tgtEl>
                                      </p:cBhvr>
                                    </p:animEffect>
                                    <p:set>
                                      <p:cBhvr>
                                        <p:cTn id="27" dur="1" fill="hold">
                                          <p:stCondLst>
                                            <p:cond delay="499"/>
                                          </p:stCondLst>
                                        </p:cTn>
                                        <p:tgtEl>
                                          <p:spTgt spid="25605"/>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25604"/>
                                        </p:tgtEl>
                                      </p:cBhvr>
                                    </p:animEffect>
                                    <p:set>
                                      <p:cBhvr>
                                        <p:cTn id="30" dur="1" fill="hold">
                                          <p:stCondLst>
                                            <p:cond delay="499"/>
                                          </p:stCondLst>
                                        </p:cTn>
                                        <p:tgtEl>
                                          <p:spTgt spid="256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4" grpId="1"/>
      <p:bldP spid="202755" grpId="0"/>
      <p:bldP spid="202755" grpId="1"/>
      <p:bldP spid="25604" grpId="0"/>
      <p:bldP spid="25604" grpId="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228600" y="152400"/>
            <a:ext cx="8763000" cy="1143000"/>
          </a:xfrm>
        </p:spPr>
        <p:txBody>
          <a:bodyPr/>
          <a:lstStyle/>
          <a:p>
            <a:pPr algn="ctr" eaLnBrk="1" hangingPunct="1">
              <a:defRPr/>
            </a:pPr>
            <a:r>
              <a:rPr lang="en-US" sz="4000" b="1" dirty="0" smtClean="0">
                <a:solidFill>
                  <a:srgbClr val="800000"/>
                </a:solidFill>
                <a:effectLst>
                  <a:outerShdw blurRad="38100" dist="38100" dir="2700000" algn="tl">
                    <a:srgbClr val="000000"/>
                  </a:outerShdw>
                </a:effectLst>
                <a:latin typeface="Oreos" pitchFamily="2" charset="0"/>
                <a:ea typeface="+mj-ea"/>
              </a:rPr>
              <a:t>Joseph McCarthy</a:t>
            </a:r>
            <a:br>
              <a:rPr lang="en-US" sz="4000" b="1" dirty="0" smtClean="0">
                <a:solidFill>
                  <a:srgbClr val="800000"/>
                </a:solidFill>
                <a:effectLst>
                  <a:outerShdw blurRad="38100" dist="38100" dir="2700000" algn="tl">
                    <a:srgbClr val="000000"/>
                  </a:outerShdw>
                </a:effectLst>
                <a:latin typeface="Oreos" pitchFamily="2" charset="0"/>
                <a:ea typeface="+mj-ea"/>
              </a:rPr>
            </a:br>
            <a:r>
              <a:rPr lang="en-US" sz="2800" b="1" dirty="0" smtClean="0">
                <a:solidFill>
                  <a:schemeClr val="tx1"/>
                </a:solidFill>
                <a:effectLst>
                  <a:outerShdw blurRad="38100" dist="38100" dir="2700000" algn="tl">
                    <a:srgbClr val="FFFFFF"/>
                  </a:outerShdw>
                </a:effectLst>
                <a:latin typeface="Oreos" pitchFamily="2" charset="0"/>
                <a:ea typeface="+mj-ea"/>
              </a:rPr>
              <a:t>McCarthy: Picks Up Steam</a:t>
            </a:r>
            <a:endParaRPr lang="en-US" sz="4000" b="1" dirty="0" smtClean="0">
              <a:solidFill>
                <a:srgbClr val="800000"/>
              </a:solidFill>
              <a:effectLst>
                <a:outerShdw blurRad="38100" dist="38100" dir="2700000" algn="tl">
                  <a:srgbClr val="000000"/>
                </a:outerShdw>
              </a:effectLst>
              <a:latin typeface="Oreos" pitchFamily="2" charset="0"/>
              <a:ea typeface="+mj-ea"/>
            </a:endParaRPr>
          </a:p>
        </p:txBody>
      </p:sp>
      <p:sp>
        <p:nvSpPr>
          <p:cNvPr id="204803" name="Rectangle 3"/>
          <p:cNvSpPr>
            <a:spLocks noGrp="1" noChangeArrowheads="1"/>
          </p:cNvSpPr>
          <p:nvPr>
            <p:ph type="body" idx="1"/>
          </p:nvPr>
        </p:nvSpPr>
        <p:spPr>
          <a:xfrm>
            <a:off x="3962400" y="1295400"/>
            <a:ext cx="4953000" cy="5562600"/>
          </a:xfrm>
        </p:spPr>
        <p:txBody>
          <a:bodyPr/>
          <a:lstStyle/>
          <a:p>
            <a:pPr eaLnBrk="1" hangingPunct="1">
              <a:lnSpc>
                <a:spcPct val="90000"/>
              </a:lnSpc>
            </a:pPr>
            <a:r>
              <a:rPr lang="en-US" sz="2800" b="1" smtClean="0">
                <a:effectLst>
                  <a:outerShdw blurRad="38100" dist="38100" dir="2700000" algn="tl">
                    <a:srgbClr val="FFFFFF"/>
                  </a:outerShdw>
                </a:effectLst>
                <a:ea typeface="ＭＳ Ｐゴシック" pitchFamily="34" charset="-128"/>
                <a:cs typeface="Times New Roman" pitchFamily="18" charset="0"/>
              </a:rPr>
              <a:t>McCarthy supports </a:t>
            </a:r>
            <a:r>
              <a:rPr lang="en-US" sz="28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General MacArthur</a:t>
            </a:r>
            <a:r>
              <a:rPr lang="en-US" sz="28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sz="2800" b="1" smtClean="0">
                <a:effectLst>
                  <a:outerShdw blurRad="38100" dist="38100" dir="2700000" algn="tl">
                    <a:srgbClr val="FFFFFF"/>
                  </a:outerShdw>
                </a:effectLst>
                <a:ea typeface="ＭＳ Ｐゴシック" pitchFamily="34" charset="-128"/>
                <a:cs typeface="Times New Roman" pitchFamily="18" charset="0"/>
              </a:rPr>
              <a:t>following his dismissal by Truman.</a:t>
            </a:r>
          </a:p>
          <a:p>
            <a:pPr eaLnBrk="1" hangingPunct="1">
              <a:lnSpc>
                <a:spcPct val="90000"/>
              </a:lnSpc>
            </a:pPr>
            <a:r>
              <a:rPr lang="en-US" sz="2800" b="1" smtClean="0">
                <a:effectLst>
                  <a:outerShdw blurRad="38100" dist="38100" dir="2700000" algn="tl">
                    <a:srgbClr val="FFFFFF"/>
                  </a:outerShdw>
                </a:effectLst>
                <a:ea typeface="ＭＳ Ｐゴシック" pitchFamily="34" charset="-128"/>
                <a:cs typeface="Times New Roman" pitchFamily="18" charset="0"/>
              </a:rPr>
              <a:t>Attacks </a:t>
            </a:r>
            <a:r>
              <a:rPr lang="en-US" sz="28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General Marshall and General Eisenhower</a:t>
            </a:r>
            <a:r>
              <a:rPr lang="en-US" sz="2800" b="1" smtClean="0">
                <a:effectLst>
                  <a:outerShdw blurRad="38100" dist="38100" dir="2700000" algn="tl">
                    <a:srgbClr val="FFFFFF"/>
                  </a:outerShdw>
                </a:effectLst>
                <a:ea typeface="ＭＳ Ｐゴシック" pitchFamily="34" charset="-128"/>
                <a:cs typeface="Times New Roman" pitchFamily="18" charset="0"/>
              </a:rPr>
              <a:t>, accusing them of </a:t>
            </a:r>
            <a:r>
              <a:rPr lang="ja-JP" altLang="en-US" sz="28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a:t>
            </a:r>
            <a:r>
              <a:rPr lang="en-US" altLang="ja-JP" sz="28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being soft</a:t>
            </a:r>
            <a:r>
              <a:rPr lang="ja-JP" altLang="en-US" sz="28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a:t>
            </a:r>
            <a:r>
              <a:rPr lang="en-US" altLang="ja-JP" sz="28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altLang="ja-JP" sz="2800" b="1" smtClean="0">
                <a:effectLst>
                  <a:outerShdw blurRad="38100" dist="38100" dir="2700000" algn="tl">
                    <a:srgbClr val="FFFFFF"/>
                  </a:outerShdw>
                </a:effectLst>
                <a:ea typeface="ＭＳ Ｐゴシック" pitchFamily="34" charset="-128"/>
                <a:cs typeface="Times New Roman" pitchFamily="18" charset="0"/>
              </a:rPr>
              <a:t>on Communists in the military.</a:t>
            </a:r>
          </a:p>
          <a:p>
            <a:pPr lvl="1" eaLnBrk="1" hangingPunct="1">
              <a:lnSpc>
                <a:spcPct val="90000"/>
              </a:lnSpc>
            </a:pPr>
            <a:r>
              <a:rPr lang="en-US" sz="2400" b="1" smtClean="0">
                <a:effectLst>
                  <a:outerShdw blurRad="38100" dist="38100" dir="2700000" algn="tl">
                    <a:srgbClr val="FFFFFF"/>
                  </a:outerShdw>
                </a:effectLst>
                <a:ea typeface="ＭＳ Ｐゴシック" pitchFamily="34" charset="-128"/>
                <a:cs typeface="Times New Roman" pitchFamily="18" charset="0"/>
              </a:rPr>
              <a:t>Some Americans felt McCarthy had gone too far, but money kept pouring into McCarthy</a:t>
            </a: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r>
              <a:rPr lang="en-US" altLang="ja-JP" sz="2400" b="1" smtClean="0">
                <a:effectLst>
                  <a:outerShdw blurRad="38100" dist="38100" dir="2700000" algn="tl">
                    <a:srgbClr val="FFFFFF"/>
                  </a:outerShdw>
                </a:effectLst>
                <a:ea typeface="ＭＳ Ｐゴシック" pitchFamily="34" charset="-128"/>
                <a:cs typeface="Times New Roman" pitchFamily="18" charset="0"/>
              </a:rPr>
              <a:t>s election coffers. </a:t>
            </a:r>
            <a:endParaRPr lang="en-US" sz="2400" b="1" smtClean="0">
              <a:effectLst>
                <a:outerShdw blurRad="38100" dist="38100" dir="2700000" algn="tl">
                  <a:srgbClr val="FFFFFF"/>
                </a:outerShdw>
              </a:effectLst>
              <a:ea typeface="ＭＳ Ｐゴシック" pitchFamily="34" charset="-128"/>
              <a:cs typeface="Times New Roman" pitchFamily="18" charset="0"/>
            </a:endParaRPr>
          </a:p>
        </p:txBody>
      </p:sp>
      <p:sp>
        <p:nvSpPr>
          <p:cNvPr id="26628" name="Text Box 4"/>
          <p:cNvSpPr txBox="1">
            <a:spLocks noChangeArrowheads="1"/>
          </p:cNvSpPr>
          <p:nvPr/>
        </p:nvSpPr>
        <p:spPr bwMode="auto">
          <a:xfrm>
            <a:off x="457200" y="6049963"/>
            <a:ext cx="3352800" cy="427037"/>
          </a:xfrm>
          <a:prstGeom prst="rect">
            <a:avLst/>
          </a:prstGeom>
          <a:noFill/>
          <a:ln w="9525">
            <a:noFill/>
            <a:miter lim="800000"/>
            <a:headEnd/>
            <a:tailEnd/>
          </a:ln>
        </p:spPr>
        <p:txBody>
          <a:bodyPr>
            <a:spAutoFit/>
          </a:bodyPr>
          <a:lstStyle/>
          <a:p>
            <a:pPr algn="ctr"/>
            <a:r>
              <a:rPr lang="en-US" sz="1400" b="1">
                <a:latin typeface="Copperplate Gothic Bold" pitchFamily="34" charset="0"/>
              </a:rPr>
              <a:t>General Douglas MacArthur</a:t>
            </a:r>
          </a:p>
          <a:p>
            <a:pPr algn="ctr"/>
            <a:r>
              <a:rPr lang="en-US" sz="800">
                <a:latin typeface="Times New Roman" pitchFamily="18" charset="0"/>
              </a:rPr>
              <a:t>http://splinteredsunrise.files.wordpress.com/2008/03/douglas_macarthur.jpg</a:t>
            </a:r>
          </a:p>
        </p:txBody>
      </p:sp>
      <p:pic>
        <p:nvPicPr>
          <p:cNvPr id="26629" name="Picture 6" descr="http://splinteredsunrise.files.wordpress.com/2008/03/douglas_macarthur.jpg"/>
          <p:cNvPicPr>
            <a:picLocks noChangeAspect="1" noChangeArrowheads="1"/>
          </p:cNvPicPr>
          <p:nvPr/>
        </p:nvPicPr>
        <p:blipFill>
          <a:blip r:embed="rId4" cstate="print"/>
          <a:srcRect/>
          <a:stretch>
            <a:fillRect/>
          </a:stretch>
        </p:blipFill>
        <p:spPr bwMode="auto">
          <a:xfrm>
            <a:off x="152400" y="1219200"/>
            <a:ext cx="3846513" cy="4876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wedge">
                                      <p:cBhvr>
                                        <p:cTn id="7" dur="2000"/>
                                        <p:tgtEl>
                                          <p:spTgt spid="20480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04803"/>
                                        </p:tgtEl>
                                        <p:attrNameLst>
                                          <p:attrName>style.visibility</p:attrName>
                                        </p:attrNameLst>
                                      </p:cBhvr>
                                      <p:to>
                                        <p:strVal val="visible"/>
                                      </p:to>
                                    </p:set>
                                    <p:animEffect transition="in" filter="wedge">
                                      <p:cBhvr>
                                        <p:cTn id="10" dur="2000"/>
                                        <p:tgtEl>
                                          <p:spTgt spid="204803"/>
                                        </p:tgtEl>
                                      </p:cBhvr>
                                    </p:animEffect>
                                  </p:childTnLst>
                                  <p:subTnLst>
                                    <p:audio>
                                      <p:cMediaNode>
                                        <p:cTn display="0" masterRel="sameClick">
                                          <p:stCondLst>
                                            <p:cond evt="begin" delay="0">
                                              <p:tn val="8"/>
                                            </p:cond>
                                          </p:stCondLst>
                                          <p:endCondLst>
                                            <p:cond evt="onStopAudio" delay="0">
                                              <p:tgtEl>
                                                <p:sldTgt/>
                                              </p:tgtEl>
                                            </p:cond>
                                          </p:endCondLst>
                                        </p:cTn>
                                        <p:tgtEl>
                                          <p:sndTgt r:embed="rId3" name="Dr Strangelove-- Conspiracy.wav"/>
                                        </p:tgtEl>
                                      </p:cMediaNode>
                                    </p:audio>
                                  </p:subTnLst>
                                </p:cTn>
                              </p:par>
                              <p:par>
                                <p:cTn id="11" presetID="20" presetClass="entr" presetSubtype="0" fill="hold" nodeType="withEffect">
                                  <p:stCondLst>
                                    <p:cond delay="0"/>
                                  </p:stCondLst>
                                  <p:childTnLst>
                                    <p:set>
                                      <p:cBhvr>
                                        <p:cTn id="12" dur="1" fill="hold">
                                          <p:stCondLst>
                                            <p:cond delay="0"/>
                                          </p:stCondLst>
                                        </p:cTn>
                                        <p:tgtEl>
                                          <p:spTgt spid="26629"/>
                                        </p:tgtEl>
                                        <p:attrNameLst>
                                          <p:attrName>style.visibility</p:attrName>
                                        </p:attrNameLst>
                                      </p:cBhvr>
                                      <p:to>
                                        <p:strVal val="visible"/>
                                      </p:to>
                                    </p:set>
                                    <p:animEffect transition="in" filter="wedge">
                                      <p:cBhvr>
                                        <p:cTn id="13" dur="2000"/>
                                        <p:tgtEl>
                                          <p:spTgt spid="2662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6628"/>
                                        </p:tgtEl>
                                        <p:attrNameLst>
                                          <p:attrName>style.visibility</p:attrName>
                                        </p:attrNameLst>
                                      </p:cBhvr>
                                      <p:to>
                                        <p:strVal val="visible"/>
                                      </p:to>
                                    </p:set>
                                    <p:animEffect transition="in" filter="wedge">
                                      <p:cBhvr>
                                        <p:cTn id="16" dur="2000"/>
                                        <p:tgtEl>
                                          <p:spTgt spid="266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5" fill="hold" grpId="1" nodeType="clickEffect">
                                  <p:stCondLst>
                                    <p:cond delay="0"/>
                                  </p:stCondLst>
                                  <p:childTnLst>
                                    <p:animEffect transition="out" filter="checkerboard(down)">
                                      <p:cBhvr>
                                        <p:cTn id="20" dur="500"/>
                                        <p:tgtEl>
                                          <p:spTgt spid="204802"/>
                                        </p:tgtEl>
                                      </p:cBhvr>
                                    </p:animEffect>
                                    <p:set>
                                      <p:cBhvr>
                                        <p:cTn id="21" dur="1" fill="hold">
                                          <p:stCondLst>
                                            <p:cond delay="499"/>
                                          </p:stCondLst>
                                        </p:cTn>
                                        <p:tgtEl>
                                          <p:spTgt spid="204802"/>
                                        </p:tgtEl>
                                        <p:attrNameLst>
                                          <p:attrName>style.visibility</p:attrName>
                                        </p:attrNameLst>
                                      </p:cBhvr>
                                      <p:to>
                                        <p:strVal val="hidden"/>
                                      </p:to>
                                    </p:set>
                                  </p:childTnLst>
                                </p:cTn>
                              </p:par>
                              <p:par>
                                <p:cTn id="22" presetID="5" presetClass="exit" presetSubtype="5" fill="hold" grpId="1" nodeType="withEffect">
                                  <p:stCondLst>
                                    <p:cond delay="0"/>
                                  </p:stCondLst>
                                  <p:childTnLst>
                                    <p:animEffect transition="out" filter="checkerboard(down)">
                                      <p:cBhvr>
                                        <p:cTn id="23" dur="500"/>
                                        <p:tgtEl>
                                          <p:spTgt spid="204803"/>
                                        </p:tgtEl>
                                      </p:cBhvr>
                                    </p:animEffect>
                                    <p:set>
                                      <p:cBhvr>
                                        <p:cTn id="24" dur="1" fill="hold">
                                          <p:stCondLst>
                                            <p:cond delay="499"/>
                                          </p:stCondLst>
                                        </p:cTn>
                                        <p:tgtEl>
                                          <p:spTgt spid="204803"/>
                                        </p:tgtEl>
                                        <p:attrNameLst>
                                          <p:attrName>style.visibility</p:attrName>
                                        </p:attrNameLst>
                                      </p:cBhvr>
                                      <p:to>
                                        <p:strVal val="hidden"/>
                                      </p:to>
                                    </p:set>
                                  </p:childTnLst>
                                </p:cTn>
                              </p:par>
                              <p:par>
                                <p:cTn id="25" presetID="5" presetClass="exit" presetSubtype="5" fill="hold" nodeType="withEffect">
                                  <p:stCondLst>
                                    <p:cond delay="0"/>
                                  </p:stCondLst>
                                  <p:childTnLst>
                                    <p:animEffect transition="out" filter="checkerboard(down)">
                                      <p:cBhvr>
                                        <p:cTn id="26" dur="500"/>
                                        <p:tgtEl>
                                          <p:spTgt spid="26629"/>
                                        </p:tgtEl>
                                      </p:cBhvr>
                                    </p:animEffect>
                                    <p:set>
                                      <p:cBhvr>
                                        <p:cTn id="27" dur="1" fill="hold">
                                          <p:stCondLst>
                                            <p:cond delay="499"/>
                                          </p:stCondLst>
                                        </p:cTn>
                                        <p:tgtEl>
                                          <p:spTgt spid="26629"/>
                                        </p:tgtEl>
                                        <p:attrNameLst>
                                          <p:attrName>style.visibility</p:attrName>
                                        </p:attrNameLst>
                                      </p:cBhvr>
                                      <p:to>
                                        <p:strVal val="hidden"/>
                                      </p:to>
                                    </p:set>
                                  </p:childTnLst>
                                </p:cTn>
                              </p:par>
                              <p:par>
                                <p:cTn id="28" presetID="5" presetClass="exit" presetSubtype="5" fill="hold" grpId="1" nodeType="withEffect">
                                  <p:stCondLst>
                                    <p:cond delay="0"/>
                                  </p:stCondLst>
                                  <p:childTnLst>
                                    <p:animEffect transition="out" filter="checkerboard(down)">
                                      <p:cBhvr>
                                        <p:cTn id="29" dur="500"/>
                                        <p:tgtEl>
                                          <p:spTgt spid="26628"/>
                                        </p:tgtEl>
                                      </p:cBhvr>
                                    </p:animEffect>
                                    <p:set>
                                      <p:cBhvr>
                                        <p:cTn id="30" dur="1" fill="hold">
                                          <p:stCondLst>
                                            <p:cond delay="499"/>
                                          </p:stCondLst>
                                        </p:cTn>
                                        <p:tgtEl>
                                          <p:spTgt spid="266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2" grpId="1"/>
      <p:bldP spid="204803" grpId="0"/>
      <p:bldP spid="204803" grpId="1"/>
      <p:bldP spid="26628" grpId="0"/>
      <p:bldP spid="26628" grpId="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28600" y="152400"/>
            <a:ext cx="8763000" cy="1143000"/>
          </a:xfrm>
        </p:spPr>
        <p:txBody>
          <a:bodyPr/>
          <a:lstStyle/>
          <a:p>
            <a:pPr algn="ctr" eaLnBrk="1" hangingPunct="1">
              <a:defRPr/>
            </a:pPr>
            <a:r>
              <a:rPr lang="en-US" sz="4000" b="1" dirty="0" smtClean="0">
                <a:solidFill>
                  <a:srgbClr val="800000"/>
                </a:solidFill>
                <a:effectLst>
                  <a:outerShdw blurRad="38100" dist="38100" dir="2700000" algn="tl">
                    <a:srgbClr val="000000"/>
                  </a:outerShdw>
                </a:effectLst>
                <a:latin typeface="Oreos" pitchFamily="2" charset="0"/>
                <a:ea typeface="+mj-ea"/>
              </a:rPr>
              <a:t>Joseph McCarthy</a:t>
            </a:r>
            <a:br>
              <a:rPr lang="en-US" sz="4000" b="1" dirty="0" smtClean="0">
                <a:solidFill>
                  <a:srgbClr val="800000"/>
                </a:solidFill>
                <a:effectLst>
                  <a:outerShdw blurRad="38100" dist="38100" dir="2700000" algn="tl">
                    <a:srgbClr val="000000"/>
                  </a:outerShdw>
                </a:effectLst>
                <a:latin typeface="Oreos" pitchFamily="2" charset="0"/>
                <a:ea typeface="+mj-ea"/>
              </a:rPr>
            </a:br>
            <a:r>
              <a:rPr lang="en-US" sz="2800" b="1" u="sng" dirty="0" smtClean="0">
                <a:solidFill>
                  <a:schemeClr val="accent6">
                    <a:lumMod val="50000"/>
                  </a:schemeClr>
                </a:solidFill>
                <a:effectLst>
                  <a:outerShdw blurRad="38100" dist="38100" dir="2700000" algn="tl">
                    <a:srgbClr val="000000"/>
                  </a:outerShdw>
                </a:effectLst>
                <a:latin typeface="Oreos" pitchFamily="2" charset="0"/>
                <a:ea typeface="+mj-ea"/>
              </a:rPr>
              <a:t>McCarran Acts, 1952</a:t>
            </a:r>
            <a:endParaRPr lang="en-US" sz="4000" b="1" u="sng" dirty="0" smtClean="0">
              <a:solidFill>
                <a:schemeClr val="accent6">
                  <a:lumMod val="50000"/>
                </a:schemeClr>
              </a:solidFill>
              <a:effectLst>
                <a:outerShdw blurRad="38100" dist="38100" dir="2700000" algn="tl">
                  <a:srgbClr val="000000"/>
                </a:outerShdw>
              </a:effectLst>
              <a:latin typeface="Oreos" pitchFamily="2" charset="0"/>
              <a:ea typeface="+mj-ea"/>
            </a:endParaRPr>
          </a:p>
        </p:txBody>
      </p:sp>
      <p:sp>
        <p:nvSpPr>
          <p:cNvPr id="206851" name="Rectangle 3"/>
          <p:cNvSpPr>
            <a:spLocks noGrp="1" noChangeArrowheads="1"/>
          </p:cNvSpPr>
          <p:nvPr>
            <p:ph type="body" idx="1"/>
          </p:nvPr>
        </p:nvSpPr>
        <p:spPr>
          <a:xfrm>
            <a:off x="304800" y="1295400"/>
            <a:ext cx="8610600" cy="5562600"/>
          </a:xfrm>
        </p:spPr>
        <p:txBody>
          <a:bodyPr/>
          <a:lstStyle/>
          <a:p>
            <a:pPr eaLnBrk="1" hangingPunct="1"/>
            <a:r>
              <a:rPr lang="en-US"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McCarran Internal Security Act</a:t>
            </a:r>
            <a:r>
              <a:rPr lang="en-US"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r>
              <a:rPr lang="en-US"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Made it unlawful to conspire to establish a totalitarian dictatorship</a:t>
            </a:r>
            <a:r>
              <a:rPr lang="en-US" sz="2700"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r>
              <a:rPr lang="en-US" sz="2700" b="1" smtClean="0">
                <a:effectLst>
                  <a:outerShdw blurRad="38100" dist="38100" dir="2700000" algn="tl">
                    <a:srgbClr val="FFFFFF"/>
                  </a:outerShdw>
                </a:effectLst>
                <a:ea typeface="ＭＳ Ｐゴシック" pitchFamily="34" charset="-128"/>
                <a:cs typeface="Times New Roman" pitchFamily="18" charset="0"/>
              </a:rPr>
              <a:t>All </a:t>
            </a:r>
            <a:r>
              <a:rPr lang="ja-JP" altLang="en-US"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a:t>
            </a:r>
            <a:r>
              <a:rPr lang="en-US" altLang="ja-JP"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communist-action</a:t>
            </a:r>
            <a:r>
              <a:rPr lang="ja-JP" altLang="en-US"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a:t>
            </a:r>
            <a:r>
              <a:rPr lang="en-US" altLang="ja-JP"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 and </a:t>
            </a:r>
            <a:r>
              <a:rPr lang="ja-JP" altLang="en-US"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a:t>
            </a:r>
            <a:r>
              <a:rPr lang="en-US" altLang="ja-JP"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communist front</a:t>
            </a:r>
            <a:r>
              <a:rPr lang="ja-JP" altLang="en-US"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a:t>
            </a:r>
            <a:r>
              <a:rPr lang="en-US" altLang="ja-JP" sz="27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altLang="ja-JP" sz="2700" b="1" smtClean="0">
                <a:effectLst>
                  <a:outerShdw blurRad="38100" dist="38100" dir="2700000" algn="tl">
                    <a:srgbClr val="FFFFFF"/>
                  </a:outerShdw>
                </a:effectLst>
                <a:ea typeface="ＭＳ Ｐゴシック" pitchFamily="34" charset="-128"/>
                <a:cs typeface="Times New Roman" pitchFamily="18" charset="0"/>
              </a:rPr>
              <a:t>organizations were assumed to be such conspiracies.</a:t>
            </a:r>
          </a:p>
          <a:p>
            <a:pPr lvl="2" eaLnBrk="1" hangingPunct="1"/>
            <a:r>
              <a:rPr lang="en-US" sz="23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Required to register all members and meeting notes</a:t>
            </a:r>
            <a:r>
              <a:rPr lang="en-US" sz="23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sz="2300" b="1" smtClean="0">
                <a:effectLst>
                  <a:outerShdw blurRad="38100" dist="38100" dir="2700000" algn="tl">
                    <a:srgbClr val="FFFFFF"/>
                  </a:outerShdw>
                </a:effectLst>
                <a:ea typeface="ＭＳ Ｐゴシック" pitchFamily="34" charset="-128"/>
                <a:cs typeface="Times New Roman" pitchFamily="18" charset="0"/>
              </a:rPr>
              <a:t>with the Attorney General.</a:t>
            </a:r>
          </a:p>
          <a:p>
            <a:pPr lvl="1" eaLnBrk="1" hangingPunct="1"/>
            <a:r>
              <a:rPr lang="en-US" sz="2700" b="1" smtClean="0">
                <a:effectLst>
                  <a:outerShdw blurRad="38100" dist="38100" dir="2700000" algn="tl">
                    <a:srgbClr val="FFFFFF"/>
                  </a:outerShdw>
                </a:effectLst>
                <a:ea typeface="ＭＳ Ｐゴシック" pitchFamily="34" charset="-128"/>
                <a:cs typeface="Times New Roman" pitchFamily="18" charset="0"/>
              </a:rPr>
              <a:t>Gave the president the power to </a:t>
            </a:r>
            <a:r>
              <a:rPr lang="en-US"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arrest and detain </a:t>
            </a:r>
            <a:r>
              <a:rPr lang="en-US" sz="2700" b="1" u="sng" smtClean="0">
                <a:solidFill>
                  <a:srgbClr val="FFEFEE"/>
                </a:solidFill>
                <a:effectLst>
                  <a:outerShdw blurRad="38100" dist="38100" dir="2700000" algn="tl">
                    <a:srgbClr val="000000"/>
                  </a:outerShdw>
                </a:effectLst>
                <a:ea typeface="ＭＳ Ｐゴシック" pitchFamily="34" charset="-128"/>
                <a:cs typeface="Times New Roman" pitchFamily="18" charset="0"/>
              </a:rPr>
              <a:t>any</a:t>
            </a:r>
            <a:r>
              <a:rPr lang="en-US"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 person</a:t>
            </a:r>
            <a:r>
              <a:rPr lang="en-US" sz="27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sz="2700" b="1" smtClean="0">
                <a:effectLst>
                  <a:outerShdw blurRad="38100" dist="38100" dir="2700000" algn="tl">
                    <a:srgbClr val="FFFFFF"/>
                  </a:outerShdw>
                </a:effectLst>
                <a:ea typeface="ＭＳ Ｐゴシック" pitchFamily="34" charset="-128"/>
                <a:cs typeface="Times New Roman" pitchFamily="18" charset="0"/>
              </a:rPr>
              <a:t>that would </a:t>
            </a:r>
            <a:r>
              <a:rPr lang="ja-JP" altLang="en-US"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a:t>
            </a:r>
            <a:r>
              <a:rPr lang="en-US" altLang="ja-JP"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probably</a:t>
            </a:r>
            <a:r>
              <a:rPr lang="ja-JP" altLang="en-US"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a:t>
            </a:r>
            <a:r>
              <a:rPr lang="en-US" altLang="ja-JP"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altLang="ja-JP" sz="2700" b="1" u="sng" smtClean="0">
                <a:solidFill>
                  <a:srgbClr val="FFEFEE"/>
                </a:solidFill>
                <a:effectLst>
                  <a:outerShdw blurRad="38100" dist="38100" dir="2700000" algn="tl">
                    <a:srgbClr val="000000"/>
                  </a:outerShdw>
                </a:effectLst>
                <a:ea typeface="ＭＳ Ｐゴシック" pitchFamily="34" charset="-128"/>
                <a:cs typeface="Times New Roman" pitchFamily="18" charset="0"/>
              </a:rPr>
              <a:t>engage</a:t>
            </a:r>
            <a:r>
              <a:rPr lang="en-US" altLang="ja-JP" sz="2700" b="1" smtClean="0">
                <a:solidFill>
                  <a:srgbClr val="FFEFEE"/>
                </a:solidFill>
                <a:effectLst>
                  <a:outerShdw blurRad="38100" dist="38100" dir="2700000" algn="tl">
                    <a:srgbClr val="000000"/>
                  </a:outerShdw>
                </a:effectLst>
                <a:ea typeface="ＭＳ Ｐゴシック" pitchFamily="34" charset="-128"/>
                <a:cs typeface="Times New Roman" pitchFamily="18" charset="0"/>
              </a:rPr>
              <a:t> </a:t>
            </a:r>
            <a:r>
              <a:rPr lang="en-US" altLang="ja-JP" sz="2700" b="1" smtClean="0">
                <a:effectLst>
                  <a:outerShdw blurRad="38100" dist="38100" dir="2700000" algn="tl">
                    <a:srgbClr val="FFFFFF"/>
                  </a:outerShdw>
                </a:effectLst>
                <a:ea typeface="ＭＳ Ｐゴシック" pitchFamily="34" charset="-128"/>
                <a:cs typeface="Times New Roman" pitchFamily="18" charset="0"/>
              </a:rPr>
              <a:t>in acts of </a:t>
            </a:r>
            <a:r>
              <a:rPr lang="en-US" altLang="ja-JP" sz="27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espionage and sabotage</a:t>
            </a:r>
            <a:r>
              <a:rPr lang="en-US" altLang="ja-JP" sz="2700" b="1" smtClean="0">
                <a:effectLst>
                  <a:outerShdw blurRad="38100" dist="38100" dir="2700000" algn="tl">
                    <a:srgbClr val="FFFFFF"/>
                  </a:outerShdw>
                </a:effectLst>
                <a:ea typeface="ＭＳ Ｐゴシック" pitchFamily="34" charset="-128"/>
                <a:cs typeface="Times New Roman" pitchFamily="18" charset="0"/>
              </a:rPr>
              <a:t>.</a:t>
            </a:r>
          </a:p>
          <a:p>
            <a:pPr lvl="2" eaLnBrk="1" hangingPunct="1"/>
            <a:endParaRPr lang="en-US" sz="2000" b="1" smtClean="0">
              <a:effectLst>
                <a:outerShdw blurRad="38100" dist="38100" dir="2700000" algn="tl">
                  <a:srgbClr val="FFFFFF"/>
                </a:outerShdw>
              </a:effectLst>
              <a:ea typeface="ＭＳ Ｐゴシック" pitchFamily="34" charset="-128"/>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wedge">
                                      <p:cBhvr>
                                        <p:cTn id="7" dur="2000"/>
                                        <p:tgtEl>
                                          <p:spTgt spid="206850"/>
                                        </p:tgtEl>
                                      </p:cBhvr>
                                    </p:animEffect>
                                  </p:childTnLst>
                                  <p:subTnLst>
                                    <p:audio>
                                      <p:cMediaNode>
                                        <p:cTn display="0" masterRel="sameClick">
                                          <p:stCondLst>
                                            <p:cond evt="begin" delay="0">
                                              <p:tn val="5"/>
                                            </p:cond>
                                          </p:stCondLst>
                                          <p:endCondLst>
                                            <p:cond evt="onStopAudio" delay="0">
                                              <p:tgtEl>
                                                <p:sldTgt/>
                                              </p:tgtEl>
                                            </p:cond>
                                          </p:endCondLst>
                                        </p:cTn>
                                        <p:tgtEl>
                                          <p:sndTgt r:embed="rId3" name="South Park-- Commie Space.wav"/>
                                        </p:tgtEl>
                                      </p:cMediaNode>
                                    </p:audio>
                                  </p:subTnLst>
                                </p:cTn>
                              </p:par>
                              <p:par>
                                <p:cTn id="8" presetID="20" presetClass="entr" presetSubtype="0" fill="hold" grpId="0" nodeType="withEffect">
                                  <p:stCondLst>
                                    <p:cond delay="0"/>
                                  </p:stCondLst>
                                  <p:childTnLst>
                                    <p:set>
                                      <p:cBhvr>
                                        <p:cTn id="9" dur="1" fill="hold">
                                          <p:stCondLst>
                                            <p:cond delay="0"/>
                                          </p:stCondLst>
                                        </p:cTn>
                                        <p:tgtEl>
                                          <p:spTgt spid="206851"/>
                                        </p:tgtEl>
                                        <p:attrNameLst>
                                          <p:attrName>style.visibility</p:attrName>
                                        </p:attrNameLst>
                                      </p:cBhvr>
                                      <p:to>
                                        <p:strVal val="visible"/>
                                      </p:to>
                                    </p:set>
                                    <p:animEffect transition="in" filter="wedge">
                                      <p:cBhvr>
                                        <p:cTn id="10" dur="2000"/>
                                        <p:tgtEl>
                                          <p:spTgt spid="2068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206850"/>
                                        </p:tgtEl>
                                      </p:cBhvr>
                                    </p:animEffect>
                                    <p:set>
                                      <p:cBhvr>
                                        <p:cTn id="15" dur="1" fill="hold">
                                          <p:stCondLst>
                                            <p:cond delay="499"/>
                                          </p:stCondLst>
                                        </p:cTn>
                                        <p:tgtEl>
                                          <p:spTgt spid="206850"/>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206851"/>
                                        </p:tgtEl>
                                      </p:cBhvr>
                                    </p:animEffect>
                                    <p:set>
                                      <p:cBhvr>
                                        <p:cTn id="18" dur="1" fill="hold">
                                          <p:stCondLst>
                                            <p:cond delay="499"/>
                                          </p:stCondLst>
                                        </p:cTn>
                                        <p:tgtEl>
                                          <p:spTgt spid="2068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P spid="206850" grpId="1"/>
      <p:bldP spid="206851" grpId="0"/>
      <p:bldP spid="206851" grpId="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152400"/>
            <a:ext cx="8763000" cy="1143000"/>
          </a:xfrm>
        </p:spPr>
        <p:txBody>
          <a:bodyPr/>
          <a:lstStyle/>
          <a:p>
            <a:pPr algn="ctr" eaLnBrk="1" hangingPunct="1">
              <a:defRPr/>
            </a:pPr>
            <a:r>
              <a:rPr lang="en-US" sz="4000" b="1" dirty="0" smtClean="0">
                <a:solidFill>
                  <a:srgbClr val="800000"/>
                </a:solidFill>
                <a:effectLst>
                  <a:outerShdw blurRad="38100" dist="38100" dir="2700000" algn="tl">
                    <a:srgbClr val="000000"/>
                  </a:outerShdw>
                </a:effectLst>
                <a:latin typeface="Oreos" pitchFamily="2" charset="0"/>
                <a:ea typeface="+mj-ea"/>
              </a:rPr>
              <a:t>Joseph McCarthy</a:t>
            </a:r>
            <a:br>
              <a:rPr lang="en-US" sz="4000" b="1" dirty="0" smtClean="0">
                <a:solidFill>
                  <a:srgbClr val="800000"/>
                </a:solidFill>
                <a:effectLst>
                  <a:outerShdw blurRad="38100" dist="38100" dir="2700000" algn="tl">
                    <a:srgbClr val="000000"/>
                  </a:outerShdw>
                </a:effectLst>
                <a:latin typeface="Oreos" pitchFamily="2" charset="0"/>
                <a:ea typeface="+mj-ea"/>
              </a:rPr>
            </a:br>
            <a:r>
              <a:rPr lang="en-US" sz="2800" b="1" dirty="0" smtClean="0">
                <a:solidFill>
                  <a:schemeClr val="tx1"/>
                </a:solidFill>
                <a:effectLst>
                  <a:outerShdw blurRad="38100" dist="38100" dir="2700000" algn="tl">
                    <a:srgbClr val="FFFFFF"/>
                  </a:outerShdw>
                </a:effectLst>
                <a:latin typeface="Oreos" pitchFamily="2" charset="0"/>
                <a:ea typeface="+mj-ea"/>
              </a:rPr>
              <a:t>McCarran Acts, 1952</a:t>
            </a:r>
            <a:endParaRPr lang="en-US" sz="4000" b="1" dirty="0" smtClean="0">
              <a:solidFill>
                <a:srgbClr val="800000"/>
              </a:solidFill>
              <a:effectLst>
                <a:outerShdw blurRad="38100" dist="38100" dir="2700000" algn="tl">
                  <a:srgbClr val="000000"/>
                </a:outerShdw>
              </a:effectLst>
              <a:latin typeface="Oreos" pitchFamily="2" charset="0"/>
              <a:ea typeface="+mj-ea"/>
            </a:endParaRPr>
          </a:p>
        </p:txBody>
      </p:sp>
      <p:sp>
        <p:nvSpPr>
          <p:cNvPr id="208899" name="Rectangle 3"/>
          <p:cNvSpPr>
            <a:spLocks noGrp="1" noChangeArrowheads="1"/>
          </p:cNvSpPr>
          <p:nvPr>
            <p:ph type="body" idx="1"/>
          </p:nvPr>
        </p:nvSpPr>
        <p:spPr>
          <a:xfrm>
            <a:off x="3581400" y="1219200"/>
            <a:ext cx="5334000" cy="5562600"/>
          </a:xfrm>
        </p:spPr>
        <p:txBody>
          <a:bodyPr/>
          <a:lstStyle/>
          <a:p>
            <a:pPr eaLnBrk="1" hangingPunct="1"/>
            <a:r>
              <a:rPr lang="en-US" sz="3000" b="1" smtClean="0">
                <a:effectLst>
                  <a:outerShdw blurRad="38100" dist="38100" dir="2700000" algn="tl">
                    <a:srgbClr val="FFFFFF"/>
                  </a:outerShdw>
                </a:effectLst>
                <a:ea typeface="ＭＳ Ｐゴシック" pitchFamily="34" charset="-128"/>
                <a:cs typeface="Times New Roman" pitchFamily="18" charset="0"/>
              </a:rPr>
              <a:t>Truman</a:t>
            </a:r>
            <a:r>
              <a:rPr lang="ja-JP" altLang="en-US" sz="3000" b="1" smtClean="0">
                <a:effectLst>
                  <a:outerShdw blurRad="38100" dist="38100" dir="2700000" algn="tl">
                    <a:srgbClr val="FFFFFF"/>
                  </a:outerShdw>
                </a:effectLst>
                <a:ea typeface="ＭＳ Ｐゴシック" pitchFamily="34" charset="-128"/>
                <a:cs typeface="Times New Roman" pitchFamily="18" charset="0"/>
              </a:rPr>
              <a:t>’</a:t>
            </a:r>
            <a:r>
              <a:rPr lang="en-US" altLang="ja-JP" sz="3000" b="1" smtClean="0">
                <a:effectLst>
                  <a:outerShdw blurRad="38100" dist="38100" dir="2700000" algn="tl">
                    <a:srgbClr val="FFFFFF"/>
                  </a:outerShdw>
                </a:effectLst>
                <a:ea typeface="ＭＳ Ｐゴシック" pitchFamily="34" charset="-128"/>
                <a:cs typeface="Times New Roman" pitchFamily="18" charset="0"/>
              </a:rPr>
              <a:t>s response.</a:t>
            </a:r>
          </a:p>
          <a:p>
            <a:pPr lvl="1" eaLnBrk="1" hangingPunct="1"/>
            <a:r>
              <a:rPr lang="en-US" sz="2600" b="1" smtClean="0">
                <a:effectLst>
                  <a:outerShdw blurRad="38100" dist="38100" dir="2700000" algn="tl">
                    <a:srgbClr val="FFFFFF"/>
                  </a:outerShdw>
                </a:effectLst>
                <a:ea typeface="ＭＳ Ｐゴシック" pitchFamily="34" charset="-128"/>
                <a:cs typeface="Times New Roman" pitchFamily="18" charset="0"/>
              </a:rPr>
              <a:t>Vetoes the bill, calling it </a:t>
            </a:r>
            <a:r>
              <a:rPr lang="ja-JP" altLang="en-US" sz="2600" b="1" smtClean="0">
                <a:effectLst>
                  <a:outerShdw blurRad="38100" dist="38100" dir="2700000" algn="tl">
                    <a:srgbClr val="FFFFFF"/>
                  </a:outerShdw>
                </a:effectLst>
                <a:ea typeface="ＭＳ Ｐゴシック" pitchFamily="34" charset="-128"/>
                <a:cs typeface="Times New Roman" pitchFamily="18" charset="0"/>
              </a:rPr>
              <a:t>“</a:t>
            </a:r>
            <a:r>
              <a:rPr lang="en-US" altLang="ja-JP" sz="2600" b="1" u="sng" smtClean="0">
                <a:solidFill>
                  <a:srgbClr val="1B89C9"/>
                </a:solidFill>
                <a:effectLst>
                  <a:outerShdw blurRad="38100" dist="38100" dir="2700000" algn="tl">
                    <a:srgbClr val="000000"/>
                  </a:outerShdw>
                </a:effectLst>
                <a:ea typeface="ＭＳ Ｐゴシック" pitchFamily="34" charset="-128"/>
                <a:cs typeface="Times New Roman" pitchFamily="18" charset="0"/>
              </a:rPr>
              <a:t>the greatest danger to freedom of speech, press, and assembly since the alien and sedition acts of 1798</a:t>
            </a:r>
            <a:r>
              <a:rPr lang="en-US" altLang="ja-JP" sz="2600" b="1" smtClean="0">
                <a:effectLst>
                  <a:outerShdw blurRad="38100" dist="38100" dir="2700000" algn="tl">
                    <a:srgbClr val="FFFFFF"/>
                  </a:outerShdw>
                </a:effectLst>
                <a:ea typeface="ＭＳ Ｐゴシック" pitchFamily="34" charset="-128"/>
                <a:cs typeface="Times New Roman" pitchFamily="18" charset="0"/>
              </a:rPr>
              <a:t>.</a:t>
            </a:r>
            <a:r>
              <a:rPr lang="ja-JP" altLang="en-US" sz="2600" b="1" smtClean="0">
                <a:effectLst>
                  <a:outerShdw blurRad="38100" dist="38100" dir="2700000" algn="tl">
                    <a:srgbClr val="FFFFFF"/>
                  </a:outerShdw>
                </a:effectLst>
                <a:ea typeface="ＭＳ Ｐゴシック" pitchFamily="34" charset="-128"/>
                <a:cs typeface="Times New Roman" pitchFamily="18" charset="0"/>
              </a:rPr>
              <a:t>”</a:t>
            </a:r>
            <a:endParaRPr lang="en-US" altLang="ja-JP" sz="2600" b="1" smtClean="0">
              <a:effectLst>
                <a:outerShdw blurRad="38100" dist="38100" dir="2700000" algn="tl">
                  <a:srgbClr val="FFFFFF"/>
                </a:outerShdw>
              </a:effectLst>
              <a:ea typeface="ＭＳ Ｐゴシック" pitchFamily="34" charset="-128"/>
              <a:cs typeface="Times New Roman" pitchFamily="18" charset="0"/>
            </a:endParaRPr>
          </a:p>
          <a:p>
            <a:pPr lvl="1" eaLnBrk="1" hangingPunct="1"/>
            <a:r>
              <a:rPr lang="en-US" sz="2600" b="1" smtClean="0">
                <a:effectLst>
                  <a:outerShdw blurRad="38100" dist="38100" dir="2700000" algn="tl">
                    <a:srgbClr val="FFFFFF"/>
                  </a:outerShdw>
                </a:effectLst>
                <a:ea typeface="ＭＳ Ｐゴシック" pitchFamily="34" charset="-128"/>
                <a:cs typeface="Times New Roman" pitchFamily="18" charset="0"/>
              </a:rPr>
              <a:t>Believed it was </a:t>
            </a:r>
            <a:r>
              <a:rPr lang="en-US" sz="2600" b="1" u="sng" smtClean="0">
                <a:solidFill>
                  <a:srgbClr val="1B89C9"/>
                </a:solidFill>
                <a:effectLst>
                  <a:outerShdw blurRad="38100" dist="38100" dir="2700000" algn="tl">
                    <a:srgbClr val="000000"/>
                  </a:outerShdw>
                </a:effectLst>
                <a:ea typeface="ＭＳ Ｐゴシック" pitchFamily="34" charset="-128"/>
                <a:cs typeface="Times New Roman" pitchFamily="18" charset="0"/>
              </a:rPr>
              <a:t>actually a step towards the totalitarianism</a:t>
            </a:r>
            <a:r>
              <a:rPr lang="en-US" sz="2600" b="1" smtClean="0">
                <a:solidFill>
                  <a:srgbClr val="1B89C9"/>
                </a:solidFill>
                <a:effectLst>
                  <a:outerShdw blurRad="38100" dist="38100" dir="2700000" algn="tl">
                    <a:srgbClr val="000000"/>
                  </a:outerShdw>
                </a:effectLst>
                <a:ea typeface="ＭＳ Ｐゴシック" pitchFamily="34" charset="-128"/>
                <a:cs typeface="Times New Roman" pitchFamily="18" charset="0"/>
              </a:rPr>
              <a:t> </a:t>
            </a:r>
            <a:r>
              <a:rPr lang="en-US" sz="2600" b="1" smtClean="0">
                <a:effectLst>
                  <a:outerShdw blurRad="38100" dist="38100" dir="2700000" algn="tl">
                    <a:srgbClr val="FFFFFF"/>
                  </a:outerShdw>
                </a:effectLst>
                <a:ea typeface="ＭＳ Ｐゴシック" pitchFamily="34" charset="-128"/>
                <a:cs typeface="Times New Roman" pitchFamily="18" charset="0"/>
              </a:rPr>
              <a:t>it was meant to combat.</a:t>
            </a:r>
          </a:p>
          <a:p>
            <a:pPr eaLnBrk="1" hangingPunct="1"/>
            <a:r>
              <a:rPr lang="en-US" sz="3000" b="1" smtClean="0">
                <a:effectLst>
                  <a:outerShdw blurRad="38100" dist="38100" dir="2700000" algn="tl">
                    <a:srgbClr val="FFFFFF"/>
                  </a:outerShdw>
                </a:effectLst>
                <a:ea typeface="ＭＳ Ｐゴシック" pitchFamily="34" charset="-128"/>
                <a:cs typeface="Times New Roman" pitchFamily="18" charset="0"/>
              </a:rPr>
              <a:t>Congress overrides the veto. </a:t>
            </a:r>
          </a:p>
        </p:txBody>
      </p:sp>
      <p:sp>
        <p:nvSpPr>
          <p:cNvPr id="28676" name="Text Box 4"/>
          <p:cNvSpPr txBox="1">
            <a:spLocks noChangeArrowheads="1"/>
          </p:cNvSpPr>
          <p:nvPr/>
        </p:nvSpPr>
        <p:spPr bwMode="auto">
          <a:xfrm>
            <a:off x="457200" y="5638800"/>
            <a:ext cx="2895600" cy="549275"/>
          </a:xfrm>
          <a:prstGeom prst="rect">
            <a:avLst/>
          </a:prstGeom>
          <a:noFill/>
          <a:ln w="9525">
            <a:noFill/>
            <a:miter lim="800000"/>
            <a:headEnd/>
            <a:tailEnd/>
          </a:ln>
        </p:spPr>
        <p:txBody>
          <a:bodyPr>
            <a:spAutoFit/>
          </a:bodyPr>
          <a:lstStyle/>
          <a:p>
            <a:pPr algn="ctr"/>
            <a:r>
              <a:rPr lang="en-US" sz="1400" b="1">
                <a:latin typeface="Copperplate Gothic Bold" pitchFamily="34" charset="0"/>
              </a:rPr>
              <a:t>POTUS Harry S Truman</a:t>
            </a:r>
          </a:p>
          <a:p>
            <a:pPr algn="ctr"/>
            <a:r>
              <a:rPr lang="en-US" sz="800">
                <a:latin typeface="Times New Roman" pitchFamily="18" charset="0"/>
              </a:rPr>
              <a:t>http://content.answers.com/main/content/wp/en/thumb/7/73/180px-Truman_initiating_Korean_involvement.jpg</a:t>
            </a:r>
          </a:p>
        </p:txBody>
      </p:sp>
      <p:pic>
        <p:nvPicPr>
          <p:cNvPr id="28677" name="Picture 6" descr="http://content.answers.com/main/content/wp/en/thumb/7/73/180px-Truman_initiating_Korean_involvement.jpg"/>
          <p:cNvPicPr>
            <a:picLocks noChangeAspect="1" noChangeArrowheads="1"/>
          </p:cNvPicPr>
          <p:nvPr/>
        </p:nvPicPr>
        <p:blipFill>
          <a:blip r:embed="rId4" cstate="print"/>
          <a:srcRect/>
          <a:stretch>
            <a:fillRect/>
          </a:stretch>
        </p:blipFill>
        <p:spPr bwMode="auto">
          <a:xfrm>
            <a:off x="209550" y="1371600"/>
            <a:ext cx="3295650" cy="4267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8898"/>
                                        </p:tgtEl>
                                        <p:attrNameLst>
                                          <p:attrName>style.visibility</p:attrName>
                                        </p:attrNameLst>
                                      </p:cBhvr>
                                      <p:to>
                                        <p:strVal val="visible"/>
                                      </p:to>
                                    </p:set>
                                    <p:animEffect transition="in" filter="wedge">
                                      <p:cBhvr>
                                        <p:cTn id="7" dur="2000"/>
                                        <p:tgtEl>
                                          <p:spTgt spid="20889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08899"/>
                                        </p:tgtEl>
                                        <p:attrNameLst>
                                          <p:attrName>style.visibility</p:attrName>
                                        </p:attrNameLst>
                                      </p:cBhvr>
                                      <p:to>
                                        <p:strVal val="visible"/>
                                      </p:to>
                                    </p:set>
                                    <p:animEffect transition="in" filter="wedge">
                                      <p:cBhvr>
                                        <p:cTn id="10" dur="2000"/>
                                        <p:tgtEl>
                                          <p:spTgt spid="208899"/>
                                        </p:tgtEl>
                                      </p:cBhvr>
                                    </p:animEffect>
                                  </p:childTnLst>
                                  <p:subTnLst>
                                    <p:audio>
                                      <p:cMediaNode>
                                        <p:cTn display="0" masterRel="sameClick">
                                          <p:stCondLst>
                                            <p:cond evt="begin" delay="0">
                                              <p:tn val="8"/>
                                            </p:cond>
                                          </p:stCondLst>
                                          <p:endCondLst>
                                            <p:cond evt="onStopAudio" delay="0">
                                              <p:tgtEl>
                                                <p:sldTgt/>
                                              </p:tgtEl>
                                            </p:cond>
                                          </p:endCondLst>
                                        </p:cTn>
                                        <p:tgtEl>
                                          <p:sndTgt r:embed="rId3" name="animaniacs-- What's Wrong.wav"/>
                                        </p:tgtEl>
                                      </p:cMediaNode>
                                    </p:audio>
                                  </p:subTnLst>
                                </p:cTn>
                              </p:par>
                              <p:par>
                                <p:cTn id="11" presetID="20" presetClass="entr" presetSubtype="0" fill="hold" nodeType="with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wedge">
                                      <p:cBhvr>
                                        <p:cTn id="13" dur="2000"/>
                                        <p:tgtEl>
                                          <p:spTgt spid="28677"/>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8676"/>
                                        </p:tgtEl>
                                        <p:attrNameLst>
                                          <p:attrName>style.visibility</p:attrName>
                                        </p:attrNameLst>
                                      </p:cBhvr>
                                      <p:to>
                                        <p:strVal val="visible"/>
                                      </p:to>
                                    </p:set>
                                    <p:animEffect transition="in" filter="wedge">
                                      <p:cBhvr>
                                        <p:cTn id="16" dur="2000"/>
                                        <p:tgtEl>
                                          <p:spTgt spid="286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208898"/>
                                        </p:tgtEl>
                                      </p:cBhvr>
                                    </p:animEffect>
                                    <p:set>
                                      <p:cBhvr>
                                        <p:cTn id="21" dur="1" fill="hold">
                                          <p:stCondLst>
                                            <p:cond delay="499"/>
                                          </p:stCondLst>
                                        </p:cTn>
                                        <p:tgtEl>
                                          <p:spTgt spid="208898"/>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208899"/>
                                        </p:tgtEl>
                                      </p:cBhvr>
                                    </p:animEffect>
                                    <p:set>
                                      <p:cBhvr>
                                        <p:cTn id="24" dur="1" fill="hold">
                                          <p:stCondLst>
                                            <p:cond delay="499"/>
                                          </p:stCondLst>
                                        </p:cTn>
                                        <p:tgtEl>
                                          <p:spTgt spid="208899"/>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500"/>
                                        <p:tgtEl>
                                          <p:spTgt spid="28677"/>
                                        </p:tgtEl>
                                      </p:cBhvr>
                                    </p:animEffect>
                                    <p:set>
                                      <p:cBhvr>
                                        <p:cTn id="27" dur="1" fill="hold">
                                          <p:stCondLst>
                                            <p:cond delay="499"/>
                                          </p:stCondLst>
                                        </p:cTn>
                                        <p:tgtEl>
                                          <p:spTgt spid="28677"/>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28676"/>
                                        </p:tgtEl>
                                      </p:cBhvr>
                                    </p:animEffect>
                                    <p:set>
                                      <p:cBhvr>
                                        <p:cTn id="30" dur="1" fill="hold">
                                          <p:stCondLst>
                                            <p:cond delay="499"/>
                                          </p:stCondLst>
                                        </p:cTn>
                                        <p:tgtEl>
                                          <p:spTgt spid="286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p:bldP spid="208898" grpId="1"/>
      <p:bldP spid="208899" grpId="0"/>
      <p:bldP spid="208899" grpId="1"/>
      <p:bldP spid="28676" grpId="0"/>
      <p:bldP spid="28676" grpId="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228600" y="152400"/>
            <a:ext cx="8763000" cy="1143000"/>
          </a:xfrm>
        </p:spPr>
        <p:txBody>
          <a:bodyPr/>
          <a:lstStyle/>
          <a:p>
            <a:pPr algn="ctr" eaLnBrk="1" hangingPunct="1">
              <a:defRPr/>
            </a:pPr>
            <a:r>
              <a:rPr lang="en-US" sz="4000" b="1" dirty="0" smtClean="0">
                <a:solidFill>
                  <a:srgbClr val="800000"/>
                </a:solidFill>
                <a:effectLst>
                  <a:outerShdw blurRad="38100" dist="38100" dir="2700000" algn="tl">
                    <a:srgbClr val="000000"/>
                  </a:outerShdw>
                </a:effectLst>
                <a:latin typeface="Oreos" pitchFamily="2" charset="0"/>
                <a:ea typeface="+mj-ea"/>
              </a:rPr>
              <a:t>Joseph McCarthy</a:t>
            </a:r>
            <a:br>
              <a:rPr lang="en-US" sz="4000" b="1" dirty="0" smtClean="0">
                <a:solidFill>
                  <a:srgbClr val="800000"/>
                </a:solidFill>
                <a:effectLst>
                  <a:outerShdw blurRad="38100" dist="38100" dir="2700000" algn="tl">
                    <a:srgbClr val="000000"/>
                  </a:outerShdw>
                </a:effectLst>
                <a:latin typeface="Oreos" pitchFamily="2" charset="0"/>
                <a:ea typeface="+mj-ea"/>
              </a:rPr>
            </a:br>
            <a:r>
              <a:rPr lang="en-US" sz="2800" b="1" dirty="0" smtClean="0">
                <a:solidFill>
                  <a:schemeClr val="tx1"/>
                </a:solidFill>
                <a:effectLst>
                  <a:outerShdw blurRad="38100" dist="38100" dir="2700000" algn="tl">
                    <a:srgbClr val="FFFFFF"/>
                  </a:outerShdw>
                </a:effectLst>
                <a:latin typeface="Oreos" pitchFamily="2" charset="0"/>
                <a:ea typeface="+mj-ea"/>
              </a:rPr>
              <a:t>Decline of McCarthyism, 1953-55</a:t>
            </a:r>
            <a:endParaRPr lang="en-US" sz="4000" b="1" dirty="0" smtClean="0">
              <a:solidFill>
                <a:srgbClr val="800000"/>
              </a:solidFill>
              <a:effectLst>
                <a:outerShdw blurRad="38100" dist="38100" dir="2700000" algn="tl">
                  <a:srgbClr val="000000"/>
                </a:outerShdw>
              </a:effectLst>
              <a:latin typeface="Oreos" pitchFamily="2" charset="0"/>
              <a:ea typeface="+mj-ea"/>
            </a:endParaRPr>
          </a:p>
        </p:txBody>
      </p:sp>
      <p:sp>
        <p:nvSpPr>
          <p:cNvPr id="217091" name="Rectangle 3"/>
          <p:cNvSpPr>
            <a:spLocks noGrp="1" noChangeArrowheads="1"/>
          </p:cNvSpPr>
          <p:nvPr>
            <p:ph type="body" idx="1"/>
          </p:nvPr>
        </p:nvSpPr>
        <p:spPr>
          <a:xfrm>
            <a:off x="3733800" y="1295400"/>
            <a:ext cx="5181600" cy="5410200"/>
          </a:xfrm>
        </p:spPr>
        <p:txBody>
          <a:bodyPr/>
          <a:lstStyle/>
          <a:p>
            <a:pPr eaLnBrk="1" hangingPunct="1"/>
            <a:r>
              <a:rPr lang="en-US" sz="2900" b="1" u="sng" smtClean="0">
                <a:solidFill>
                  <a:srgbClr val="1B89C9"/>
                </a:solidFill>
                <a:effectLst>
                  <a:outerShdw blurRad="38100" dist="38100" dir="2700000" algn="tl">
                    <a:srgbClr val="000000"/>
                  </a:outerShdw>
                </a:effectLst>
                <a:ea typeface="ＭＳ Ｐゴシック" pitchFamily="34" charset="-128"/>
                <a:cs typeface="Times New Roman" pitchFamily="18" charset="0"/>
              </a:rPr>
              <a:t>Army-McCarthy Hearings</a:t>
            </a:r>
            <a:r>
              <a:rPr lang="en-US" sz="2900"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r>
              <a:rPr lang="en-US" sz="2600" b="1" smtClean="0">
                <a:effectLst>
                  <a:outerShdw blurRad="38100" dist="38100" dir="2700000" algn="tl">
                    <a:srgbClr val="FFFFFF"/>
                  </a:outerShdw>
                </a:effectLst>
                <a:ea typeface="ＭＳ Ｐゴシック" pitchFamily="34" charset="-128"/>
                <a:cs typeface="Times New Roman" pitchFamily="18" charset="0"/>
              </a:rPr>
              <a:t>McCarthy accuses the U.S. Army of </a:t>
            </a:r>
            <a:r>
              <a:rPr lang="ja-JP" altLang="en-US" sz="2600" b="1" u="sng" smtClean="0">
                <a:solidFill>
                  <a:srgbClr val="1B89C9"/>
                </a:solidFill>
                <a:effectLst>
                  <a:outerShdw blurRad="38100" dist="38100" dir="2700000" algn="tl">
                    <a:srgbClr val="000000"/>
                  </a:outerShdw>
                </a:effectLst>
                <a:ea typeface="ＭＳ Ｐゴシック" pitchFamily="34" charset="-128"/>
                <a:cs typeface="Times New Roman" pitchFamily="18" charset="0"/>
              </a:rPr>
              <a:t>“</a:t>
            </a:r>
            <a:r>
              <a:rPr lang="en-US" altLang="ja-JP" sz="2600" b="1" u="sng" smtClean="0">
                <a:solidFill>
                  <a:srgbClr val="1B89C9"/>
                </a:solidFill>
                <a:effectLst>
                  <a:outerShdw blurRad="38100" dist="38100" dir="2700000" algn="tl">
                    <a:srgbClr val="000000"/>
                  </a:outerShdw>
                </a:effectLst>
                <a:ea typeface="ＭＳ Ｐゴシック" pitchFamily="34" charset="-128"/>
                <a:cs typeface="Times New Roman" pitchFamily="18" charset="0"/>
              </a:rPr>
              <a:t>coddling</a:t>
            </a:r>
            <a:r>
              <a:rPr lang="ja-JP" altLang="en-US" sz="2600" b="1" u="sng" smtClean="0">
                <a:solidFill>
                  <a:srgbClr val="1B89C9"/>
                </a:solidFill>
                <a:effectLst>
                  <a:outerShdw blurRad="38100" dist="38100" dir="2700000" algn="tl">
                    <a:srgbClr val="000000"/>
                  </a:outerShdw>
                </a:effectLst>
                <a:ea typeface="ＭＳ Ｐゴシック" pitchFamily="34" charset="-128"/>
                <a:cs typeface="Times New Roman" pitchFamily="18" charset="0"/>
              </a:rPr>
              <a:t>”</a:t>
            </a:r>
            <a:r>
              <a:rPr lang="en-US" altLang="ja-JP" sz="2600" b="1" u="sng" smtClean="0">
                <a:solidFill>
                  <a:srgbClr val="1B89C9"/>
                </a:solidFill>
                <a:effectLst>
                  <a:outerShdw blurRad="38100" dist="38100" dir="2700000" algn="tl">
                    <a:srgbClr val="000000"/>
                  </a:outerShdw>
                </a:effectLst>
                <a:ea typeface="ＭＳ Ｐゴシック" pitchFamily="34" charset="-128"/>
                <a:cs typeface="Times New Roman" pitchFamily="18" charset="0"/>
              </a:rPr>
              <a:t> Communists</a:t>
            </a:r>
            <a:r>
              <a:rPr lang="en-US" altLang="ja-JP" sz="2600" b="1" smtClean="0">
                <a:solidFill>
                  <a:srgbClr val="1B89C9"/>
                </a:solidFill>
                <a:effectLst>
                  <a:outerShdw blurRad="38100" dist="38100" dir="2700000" algn="tl">
                    <a:srgbClr val="000000"/>
                  </a:outerShdw>
                </a:effectLst>
                <a:ea typeface="ＭＳ Ｐゴシック" pitchFamily="34" charset="-128"/>
                <a:cs typeface="Times New Roman" pitchFamily="18" charset="0"/>
              </a:rPr>
              <a:t> </a:t>
            </a:r>
            <a:r>
              <a:rPr lang="en-US" altLang="ja-JP" sz="2600" b="1" smtClean="0">
                <a:effectLst>
                  <a:outerShdw blurRad="38100" dist="38100" dir="2700000" algn="tl">
                    <a:srgbClr val="FFFFFF"/>
                  </a:outerShdw>
                </a:effectLst>
                <a:ea typeface="ＭＳ Ｐゴシック" pitchFamily="34" charset="-128"/>
                <a:cs typeface="Times New Roman" pitchFamily="18" charset="0"/>
              </a:rPr>
              <a:t>in the U.S.</a:t>
            </a:r>
          </a:p>
          <a:p>
            <a:pPr lvl="1" eaLnBrk="1" hangingPunct="1"/>
            <a:r>
              <a:rPr lang="en-US" sz="2600" b="1" smtClean="0">
                <a:effectLst>
                  <a:outerShdw blurRad="38100" dist="38100" dir="2700000" algn="tl">
                    <a:srgbClr val="FFFFFF"/>
                  </a:outerShdw>
                </a:effectLst>
                <a:ea typeface="ＭＳ Ｐゴシック" pitchFamily="34" charset="-128"/>
                <a:cs typeface="Times New Roman" pitchFamily="18" charset="0"/>
              </a:rPr>
              <a:t>Also questions the loyalty and integrity of several top generals.</a:t>
            </a:r>
          </a:p>
          <a:p>
            <a:pPr lvl="2" eaLnBrk="1" hangingPunct="1"/>
            <a:r>
              <a:rPr lang="en-US" sz="2100" b="1" smtClean="0">
                <a:effectLst>
                  <a:outerShdw blurRad="38100" dist="38100" dir="2700000" algn="tl">
                    <a:srgbClr val="FFFFFF"/>
                  </a:outerShdw>
                </a:effectLst>
                <a:ea typeface="ＭＳ Ｐゴシック" pitchFamily="34" charset="-128"/>
                <a:cs typeface="Times New Roman" pitchFamily="18" charset="0"/>
              </a:rPr>
              <a:t>First time many Americans actually witnessed McCarthy</a:t>
            </a:r>
            <a:r>
              <a:rPr lang="ja-JP" altLang="en-US" sz="2100" b="1" smtClean="0">
                <a:effectLst>
                  <a:outerShdw blurRad="38100" dist="38100" dir="2700000" algn="tl">
                    <a:srgbClr val="FFFFFF"/>
                  </a:outerShdw>
                </a:effectLst>
                <a:ea typeface="ＭＳ Ｐゴシック" pitchFamily="34" charset="-128"/>
                <a:cs typeface="Times New Roman" pitchFamily="18" charset="0"/>
              </a:rPr>
              <a:t>’</a:t>
            </a:r>
            <a:r>
              <a:rPr lang="en-US" altLang="ja-JP" sz="2100" b="1" smtClean="0">
                <a:effectLst>
                  <a:outerShdw blurRad="38100" dist="38100" dir="2700000" algn="tl">
                    <a:srgbClr val="FFFFFF"/>
                  </a:outerShdw>
                </a:effectLst>
                <a:ea typeface="ＭＳ Ｐゴシック" pitchFamily="34" charset="-128"/>
                <a:cs typeface="Times New Roman" pitchFamily="18" charset="0"/>
              </a:rPr>
              <a:t>s wild accusations.</a:t>
            </a:r>
          </a:p>
          <a:p>
            <a:pPr lvl="2" eaLnBrk="1" hangingPunct="1"/>
            <a:r>
              <a:rPr lang="en-US" sz="2100" b="1" u="sng" smtClean="0">
                <a:solidFill>
                  <a:srgbClr val="1B89C9"/>
                </a:solidFill>
                <a:effectLst>
                  <a:outerShdw blurRad="38100" dist="38100" dir="2700000" algn="tl">
                    <a:srgbClr val="000000"/>
                  </a:outerShdw>
                </a:effectLst>
                <a:ea typeface="ＭＳ Ｐゴシック" pitchFamily="34" charset="-128"/>
                <a:cs typeface="Times New Roman" pitchFamily="18" charset="0"/>
              </a:rPr>
              <a:t>Very offensive</a:t>
            </a:r>
            <a:r>
              <a:rPr lang="en-US" sz="2100" b="1" smtClean="0">
                <a:solidFill>
                  <a:srgbClr val="1B89C9"/>
                </a:solidFill>
                <a:effectLst>
                  <a:outerShdw blurRad="38100" dist="38100" dir="2700000" algn="tl">
                    <a:srgbClr val="000000"/>
                  </a:outerShdw>
                </a:effectLst>
                <a:ea typeface="ＭＳ Ｐゴシック" pitchFamily="34" charset="-128"/>
                <a:cs typeface="Times New Roman" pitchFamily="18" charset="0"/>
              </a:rPr>
              <a:t> </a:t>
            </a:r>
            <a:r>
              <a:rPr lang="en-US" sz="2100" b="1" smtClean="0">
                <a:effectLst>
                  <a:outerShdw blurRad="38100" dist="38100" dir="2700000" algn="tl">
                    <a:srgbClr val="FFFFFF"/>
                  </a:outerShdw>
                </a:effectLst>
                <a:ea typeface="ＭＳ Ｐゴシック" pitchFamily="34" charset="-128"/>
                <a:cs typeface="Times New Roman" pitchFamily="18" charset="0"/>
              </a:rPr>
              <a:t>to the viewing audience, Army officials, and his fellow Senators. </a:t>
            </a:r>
          </a:p>
        </p:txBody>
      </p:sp>
      <p:sp>
        <p:nvSpPr>
          <p:cNvPr id="32772" name="Text Box 4"/>
          <p:cNvSpPr txBox="1">
            <a:spLocks noChangeArrowheads="1"/>
          </p:cNvSpPr>
          <p:nvPr/>
        </p:nvSpPr>
        <p:spPr bwMode="auto">
          <a:xfrm>
            <a:off x="152400" y="5105400"/>
            <a:ext cx="4267200" cy="611188"/>
          </a:xfrm>
          <a:prstGeom prst="rect">
            <a:avLst/>
          </a:prstGeom>
          <a:noFill/>
          <a:ln w="9525">
            <a:noFill/>
            <a:miter lim="800000"/>
            <a:headEnd/>
            <a:tailEnd/>
          </a:ln>
        </p:spPr>
        <p:txBody>
          <a:bodyPr>
            <a:spAutoFit/>
          </a:bodyPr>
          <a:lstStyle/>
          <a:p>
            <a:pPr algn="ctr"/>
            <a:r>
              <a:rPr lang="en-US" sz="1300" b="1">
                <a:latin typeface="Copperplate Gothic Bold" pitchFamily="34" charset="0"/>
              </a:rPr>
              <a:t>Americans Watching The Army-McCarthy Hearings At A Television Store</a:t>
            </a:r>
          </a:p>
          <a:p>
            <a:pPr algn="ctr"/>
            <a:r>
              <a:rPr lang="en-US" sz="800">
                <a:latin typeface="Times New Roman" pitchFamily="18" charset="0"/>
              </a:rPr>
              <a:t>http://www2.jsonline.com/news/2000/y2k/ourcentury/images/CENTURY-MCCARTHY2.jpg</a:t>
            </a:r>
          </a:p>
        </p:txBody>
      </p:sp>
      <p:pic>
        <p:nvPicPr>
          <p:cNvPr id="32773" name="Picture 7" descr="http://www2.jsonline.com/news/2000/y2k/ourcentury/images/CENTURY-MCCARTHY2.jpg"/>
          <p:cNvPicPr>
            <a:picLocks noChangeAspect="1" noChangeArrowheads="1"/>
          </p:cNvPicPr>
          <p:nvPr/>
        </p:nvPicPr>
        <p:blipFill>
          <a:blip r:embed="rId4" cstate="print"/>
          <a:srcRect/>
          <a:stretch>
            <a:fillRect/>
          </a:stretch>
        </p:blipFill>
        <p:spPr bwMode="auto">
          <a:xfrm>
            <a:off x="228600" y="1828800"/>
            <a:ext cx="3962400" cy="3276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7090"/>
                                        </p:tgtEl>
                                        <p:attrNameLst>
                                          <p:attrName>style.visibility</p:attrName>
                                        </p:attrNameLst>
                                      </p:cBhvr>
                                      <p:to>
                                        <p:strVal val="visible"/>
                                      </p:to>
                                    </p:set>
                                    <p:animEffect transition="in" filter="wedge">
                                      <p:cBhvr>
                                        <p:cTn id="7" dur="2000"/>
                                        <p:tgtEl>
                                          <p:spTgt spid="21709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7091"/>
                                        </p:tgtEl>
                                        <p:attrNameLst>
                                          <p:attrName>style.visibility</p:attrName>
                                        </p:attrNameLst>
                                      </p:cBhvr>
                                      <p:to>
                                        <p:strVal val="visible"/>
                                      </p:to>
                                    </p:set>
                                    <p:animEffect transition="in" filter="wedge">
                                      <p:cBhvr>
                                        <p:cTn id="10" dur="2000"/>
                                        <p:tgtEl>
                                          <p:spTgt spid="217091"/>
                                        </p:tgtEl>
                                      </p:cBhvr>
                                    </p:animEffect>
                                  </p:childTnLst>
                                  <p:subTnLst>
                                    <p:audio>
                                      <p:cMediaNode>
                                        <p:cTn display="0" masterRel="sameClick">
                                          <p:stCondLst>
                                            <p:cond evt="begin" delay="0">
                                              <p:tn val="8"/>
                                            </p:cond>
                                          </p:stCondLst>
                                          <p:endCondLst>
                                            <p:cond evt="onStopAudio" delay="0">
                                              <p:tgtEl>
                                                <p:sldTgt/>
                                              </p:tgtEl>
                                            </p:cond>
                                          </p:endCondLst>
                                        </p:cTn>
                                        <p:tgtEl>
                                          <p:sndTgt r:embed="rId3" name="masH-- Military Org.wav"/>
                                        </p:tgtEl>
                                      </p:cMediaNode>
                                    </p:audio>
                                  </p:subTnLst>
                                </p:cTn>
                              </p:par>
                              <p:par>
                                <p:cTn id="11" presetID="20" presetClass="entr" presetSubtype="0" fill="hold" nodeType="withEffect">
                                  <p:stCondLst>
                                    <p:cond delay="0"/>
                                  </p:stCondLst>
                                  <p:childTnLst>
                                    <p:set>
                                      <p:cBhvr>
                                        <p:cTn id="12" dur="1" fill="hold">
                                          <p:stCondLst>
                                            <p:cond delay="0"/>
                                          </p:stCondLst>
                                        </p:cTn>
                                        <p:tgtEl>
                                          <p:spTgt spid="32773"/>
                                        </p:tgtEl>
                                        <p:attrNameLst>
                                          <p:attrName>style.visibility</p:attrName>
                                        </p:attrNameLst>
                                      </p:cBhvr>
                                      <p:to>
                                        <p:strVal val="visible"/>
                                      </p:to>
                                    </p:set>
                                    <p:animEffect transition="in" filter="wedge">
                                      <p:cBhvr>
                                        <p:cTn id="13" dur="2000"/>
                                        <p:tgtEl>
                                          <p:spTgt spid="32773"/>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2772"/>
                                        </p:tgtEl>
                                        <p:attrNameLst>
                                          <p:attrName>style.visibility</p:attrName>
                                        </p:attrNameLst>
                                      </p:cBhvr>
                                      <p:to>
                                        <p:strVal val="visible"/>
                                      </p:to>
                                    </p:set>
                                    <p:animEffect transition="in" filter="wedge">
                                      <p:cBhvr>
                                        <p:cTn id="16" dur="2000"/>
                                        <p:tgtEl>
                                          <p:spTgt spid="327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217090"/>
                                        </p:tgtEl>
                                      </p:cBhvr>
                                    </p:animEffect>
                                    <p:set>
                                      <p:cBhvr>
                                        <p:cTn id="21" dur="1" fill="hold">
                                          <p:stCondLst>
                                            <p:cond delay="499"/>
                                          </p:stCondLst>
                                        </p:cTn>
                                        <p:tgtEl>
                                          <p:spTgt spid="217090"/>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217091"/>
                                        </p:tgtEl>
                                      </p:cBhvr>
                                    </p:animEffect>
                                    <p:set>
                                      <p:cBhvr>
                                        <p:cTn id="24" dur="1" fill="hold">
                                          <p:stCondLst>
                                            <p:cond delay="499"/>
                                          </p:stCondLst>
                                        </p:cTn>
                                        <p:tgtEl>
                                          <p:spTgt spid="217091"/>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500"/>
                                        <p:tgtEl>
                                          <p:spTgt spid="32773"/>
                                        </p:tgtEl>
                                      </p:cBhvr>
                                    </p:animEffect>
                                    <p:set>
                                      <p:cBhvr>
                                        <p:cTn id="27" dur="1" fill="hold">
                                          <p:stCondLst>
                                            <p:cond delay="499"/>
                                          </p:stCondLst>
                                        </p:cTn>
                                        <p:tgtEl>
                                          <p:spTgt spid="32773"/>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32772"/>
                                        </p:tgtEl>
                                      </p:cBhvr>
                                    </p:animEffect>
                                    <p:set>
                                      <p:cBhvr>
                                        <p:cTn id="30" dur="1" fill="hold">
                                          <p:stCondLst>
                                            <p:cond delay="499"/>
                                          </p:stCondLst>
                                        </p:cTn>
                                        <p:tgtEl>
                                          <p:spTgt spid="327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p:bldP spid="217090" grpId="1"/>
      <p:bldP spid="217091" grpId="0"/>
      <p:bldP spid="217091" grpId="1"/>
      <p:bldP spid="32772" grpId="0"/>
      <p:bldP spid="32772" grpId="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228600" y="152400"/>
            <a:ext cx="8763000" cy="1143000"/>
          </a:xfrm>
        </p:spPr>
        <p:txBody>
          <a:bodyPr/>
          <a:lstStyle/>
          <a:p>
            <a:pPr algn="ctr" eaLnBrk="1" hangingPunct="1">
              <a:defRPr/>
            </a:pPr>
            <a:r>
              <a:rPr lang="en-US" sz="4000" b="1" dirty="0" smtClean="0">
                <a:solidFill>
                  <a:srgbClr val="800000"/>
                </a:solidFill>
                <a:effectLst>
                  <a:outerShdw blurRad="38100" dist="38100" dir="2700000" algn="tl">
                    <a:srgbClr val="000000"/>
                  </a:outerShdw>
                </a:effectLst>
                <a:latin typeface="Oreos" pitchFamily="2" charset="0"/>
                <a:ea typeface="+mj-ea"/>
              </a:rPr>
              <a:t>Joseph McCarthy</a:t>
            </a:r>
            <a:br>
              <a:rPr lang="en-US" sz="4000" b="1" dirty="0" smtClean="0">
                <a:solidFill>
                  <a:srgbClr val="800000"/>
                </a:solidFill>
                <a:effectLst>
                  <a:outerShdw blurRad="38100" dist="38100" dir="2700000" algn="tl">
                    <a:srgbClr val="000000"/>
                  </a:outerShdw>
                </a:effectLst>
                <a:latin typeface="Oreos" pitchFamily="2" charset="0"/>
                <a:ea typeface="+mj-ea"/>
              </a:rPr>
            </a:br>
            <a:r>
              <a:rPr lang="en-US" sz="2800" b="1" dirty="0" smtClean="0">
                <a:solidFill>
                  <a:schemeClr val="tx1"/>
                </a:solidFill>
                <a:effectLst>
                  <a:outerShdw blurRad="38100" dist="38100" dir="2700000" algn="tl">
                    <a:srgbClr val="FFFFFF"/>
                  </a:outerShdw>
                </a:effectLst>
                <a:latin typeface="Oreos" pitchFamily="2" charset="0"/>
                <a:ea typeface="+mj-ea"/>
              </a:rPr>
              <a:t>Decline of McCarthyism, 1953-55</a:t>
            </a:r>
            <a:endParaRPr lang="en-US" sz="4000" b="1" dirty="0" smtClean="0">
              <a:solidFill>
                <a:srgbClr val="800000"/>
              </a:solidFill>
              <a:effectLst>
                <a:outerShdw blurRad="38100" dist="38100" dir="2700000" algn="tl">
                  <a:srgbClr val="000000"/>
                </a:outerShdw>
              </a:effectLst>
              <a:latin typeface="Oreos" pitchFamily="2" charset="0"/>
              <a:ea typeface="+mj-ea"/>
            </a:endParaRPr>
          </a:p>
        </p:txBody>
      </p:sp>
      <p:sp>
        <p:nvSpPr>
          <p:cNvPr id="219139" name="Rectangle 3"/>
          <p:cNvSpPr>
            <a:spLocks noGrp="1" noChangeArrowheads="1"/>
          </p:cNvSpPr>
          <p:nvPr>
            <p:ph type="body" idx="1"/>
          </p:nvPr>
        </p:nvSpPr>
        <p:spPr>
          <a:xfrm>
            <a:off x="0" y="1295400"/>
            <a:ext cx="8915400" cy="2057400"/>
          </a:xfrm>
        </p:spPr>
        <p:txBody>
          <a:bodyPr/>
          <a:lstStyle/>
          <a:p>
            <a:pPr eaLnBrk="1" hangingPunct="1">
              <a:lnSpc>
                <a:spcPct val="90000"/>
              </a:lnSpc>
            </a:pPr>
            <a:r>
              <a:rPr lang="en-US" sz="2800" b="1" smtClean="0">
                <a:effectLst>
                  <a:outerShdw blurRad="38100" dist="38100" dir="2700000" algn="tl">
                    <a:srgbClr val="FFFFFF"/>
                  </a:outerShdw>
                </a:effectLst>
                <a:ea typeface="ＭＳ Ｐゴシック" pitchFamily="34" charset="-128"/>
                <a:cs typeface="Times New Roman" pitchFamily="18" charset="0"/>
              </a:rPr>
              <a:t>Army-McCarthy Hearings.</a:t>
            </a:r>
          </a:p>
          <a:p>
            <a:pPr lvl="1" eaLnBrk="1" hangingPunct="1">
              <a:lnSpc>
                <a:spcPct val="90000"/>
              </a:lnSpc>
            </a:pPr>
            <a:r>
              <a:rPr lang="en-US" sz="2400" b="1" smtClean="0">
                <a:effectLst>
                  <a:outerShdw blurRad="38100" dist="38100" dir="2700000" algn="tl">
                    <a:srgbClr val="FFFFFF"/>
                  </a:outerShdw>
                </a:effectLst>
                <a:ea typeface="ＭＳ Ｐゴシック" pitchFamily="34" charset="-128"/>
                <a:cs typeface="Times New Roman" pitchFamily="18" charset="0"/>
              </a:rPr>
              <a:t>Result: Senate </a:t>
            </a:r>
            <a:r>
              <a:rPr lang="en-US" sz="2400" b="1" u="sng" smtClean="0">
                <a:solidFill>
                  <a:srgbClr val="1B89C9"/>
                </a:solidFill>
                <a:effectLst>
                  <a:outerShdw blurRad="38100" dist="38100" dir="2700000" algn="tl">
                    <a:srgbClr val="000000"/>
                  </a:outerShdw>
                </a:effectLst>
                <a:ea typeface="ＭＳ Ｐゴシック" pitchFamily="34" charset="-128"/>
                <a:cs typeface="Times New Roman" pitchFamily="18" charset="0"/>
              </a:rPr>
              <a:t>officially condemns McCarthy for </a:t>
            </a:r>
            <a:r>
              <a:rPr lang="ja-JP" altLang="en-US" sz="2400" b="1" u="sng" smtClean="0">
                <a:solidFill>
                  <a:srgbClr val="1B89C9"/>
                </a:solidFill>
                <a:effectLst>
                  <a:outerShdw blurRad="38100" dist="38100" dir="2700000" algn="tl">
                    <a:srgbClr val="000000"/>
                  </a:outerShdw>
                </a:effectLst>
                <a:ea typeface="ＭＳ Ｐゴシック" pitchFamily="34" charset="-128"/>
                <a:cs typeface="Times New Roman" pitchFamily="18" charset="0"/>
              </a:rPr>
              <a:t>“</a:t>
            </a:r>
            <a:r>
              <a:rPr lang="en-US" altLang="ja-JP" sz="2400" b="1" u="sng" smtClean="0">
                <a:solidFill>
                  <a:srgbClr val="1B89C9"/>
                </a:solidFill>
                <a:effectLst>
                  <a:outerShdw blurRad="38100" dist="38100" dir="2700000" algn="tl">
                    <a:srgbClr val="000000"/>
                  </a:outerShdw>
                </a:effectLst>
                <a:ea typeface="ＭＳ Ｐゴシック" pitchFamily="34" charset="-128"/>
                <a:cs typeface="Times New Roman" pitchFamily="18" charset="0"/>
              </a:rPr>
              <a:t>conduct unbecoming a member of the United States Senate.</a:t>
            </a:r>
            <a:r>
              <a:rPr lang="ja-JP" altLang="en-US" sz="2400" b="1" u="sng" smtClean="0">
                <a:solidFill>
                  <a:srgbClr val="1B89C9"/>
                </a:solidFill>
                <a:effectLst>
                  <a:outerShdw blurRad="38100" dist="38100" dir="2700000" algn="tl">
                    <a:srgbClr val="000000"/>
                  </a:outerShdw>
                </a:effectLst>
                <a:ea typeface="ＭＳ Ｐゴシック" pitchFamily="34" charset="-128"/>
                <a:cs typeface="Times New Roman" pitchFamily="18" charset="0"/>
              </a:rPr>
              <a:t>”</a:t>
            </a:r>
            <a:endParaRPr lang="en-US" altLang="ja-JP" sz="2400" b="1" u="sng" smtClean="0">
              <a:solidFill>
                <a:srgbClr val="1B89C9"/>
              </a:solidFill>
              <a:effectLst>
                <a:outerShdw blurRad="38100" dist="38100" dir="2700000" algn="tl">
                  <a:srgbClr val="000000"/>
                </a:outerShdw>
              </a:effectLst>
              <a:ea typeface="ＭＳ Ｐゴシック" pitchFamily="34" charset="-128"/>
              <a:cs typeface="Times New Roman" pitchFamily="18" charset="0"/>
            </a:endParaRPr>
          </a:p>
          <a:p>
            <a:pPr lvl="1" eaLnBrk="1" hangingPunct="1">
              <a:lnSpc>
                <a:spcPct val="90000"/>
              </a:lnSpc>
            </a:pPr>
            <a:r>
              <a:rPr lang="en-US" sz="2400" b="1" smtClean="0">
                <a:effectLst>
                  <a:outerShdw blurRad="38100" dist="38100" dir="2700000" algn="tl">
                    <a:srgbClr val="FFFFFF"/>
                  </a:outerShdw>
                </a:effectLst>
                <a:ea typeface="ＭＳ Ｐゴシック" pitchFamily="34" charset="-128"/>
                <a:cs typeface="Times New Roman" pitchFamily="18" charset="0"/>
              </a:rPr>
              <a:t>McCarthy</a:t>
            </a: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r>
              <a:rPr lang="en-US" altLang="ja-JP" sz="2400" b="1" smtClean="0">
                <a:effectLst>
                  <a:outerShdw blurRad="38100" dist="38100" dir="2700000" algn="tl">
                    <a:srgbClr val="FFFFFF"/>
                  </a:outerShdw>
                </a:effectLst>
                <a:ea typeface="ＭＳ Ｐゴシック" pitchFamily="34" charset="-128"/>
                <a:cs typeface="Times New Roman" pitchFamily="18" charset="0"/>
              </a:rPr>
              <a:t>s power would decline until his death in 1957 from alcoholism. </a:t>
            </a:r>
            <a:endParaRPr lang="en-US" sz="2400" b="1" smtClean="0">
              <a:effectLst>
                <a:outerShdw blurRad="38100" dist="38100" dir="2700000" algn="tl">
                  <a:srgbClr val="FFFFFF"/>
                </a:outerShdw>
              </a:effectLst>
              <a:ea typeface="ＭＳ Ｐゴシック" pitchFamily="34" charset="-128"/>
              <a:cs typeface="Times New Roman" pitchFamily="18" charset="0"/>
            </a:endParaRPr>
          </a:p>
        </p:txBody>
      </p:sp>
      <p:sp>
        <p:nvSpPr>
          <p:cNvPr id="33796" name="Text Box 4"/>
          <p:cNvSpPr txBox="1">
            <a:spLocks noChangeArrowheads="1"/>
          </p:cNvSpPr>
          <p:nvPr/>
        </p:nvSpPr>
        <p:spPr bwMode="auto">
          <a:xfrm>
            <a:off x="152400" y="4495800"/>
            <a:ext cx="2895600" cy="427038"/>
          </a:xfrm>
          <a:prstGeom prst="rect">
            <a:avLst/>
          </a:prstGeom>
          <a:noFill/>
          <a:ln w="9525">
            <a:noFill/>
            <a:miter lim="800000"/>
            <a:headEnd/>
            <a:tailEnd/>
          </a:ln>
        </p:spPr>
        <p:txBody>
          <a:bodyPr>
            <a:spAutoFit/>
          </a:bodyPr>
          <a:lstStyle/>
          <a:p>
            <a:pPr algn="ctr"/>
            <a:r>
              <a:rPr lang="en-US" sz="1400" b="1">
                <a:latin typeface="Copperplate Gothic Bold" pitchFamily="34" charset="0"/>
              </a:rPr>
              <a:t>Army-McCarthy Hearings</a:t>
            </a:r>
          </a:p>
          <a:p>
            <a:pPr algn="ctr"/>
            <a:r>
              <a:rPr lang="en-US" sz="800">
                <a:latin typeface="Times New Roman" pitchFamily="18" charset="0"/>
              </a:rPr>
              <a:t>http://cache.viewimages.com/xc/51649986.jpg?</a:t>
            </a:r>
          </a:p>
        </p:txBody>
      </p:sp>
      <p:pic>
        <p:nvPicPr>
          <p:cNvPr id="33797" name="Picture 6" descr="http://cache.viewimages.com/xc/51649986.jpg?v=1&amp;c=ViewImages&amp;k=2&amp;d=9778EB765F56930C8F9BD26A03BBF856284831B75F48EF45"/>
          <p:cNvPicPr>
            <a:picLocks noChangeAspect="1" noChangeArrowheads="1"/>
          </p:cNvPicPr>
          <p:nvPr/>
        </p:nvPicPr>
        <p:blipFill>
          <a:blip r:embed="rId5" cstate="print"/>
          <a:srcRect/>
          <a:stretch>
            <a:fillRect/>
          </a:stretch>
        </p:blipFill>
        <p:spPr bwMode="auto">
          <a:xfrm>
            <a:off x="3048000" y="3505200"/>
            <a:ext cx="5943600" cy="3276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9138"/>
                                        </p:tgtEl>
                                        <p:attrNameLst>
                                          <p:attrName>style.visibility</p:attrName>
                                        </p:attrNameLst>
                                      </p:cBhvr>
                                      <p:to>
                                        <p:strVal val="visible"/>
                                      </p:to>
                                    </p:set>
                                    <p:animEffect transition="in" filter="wedge">
                                      <p:cBhvr>
                                        <p:cTn id="7" dur="2000"/>
                                        <p:tgtEl>
                                          <p:spTgt spid="21913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9139"/>
                                        </p:tgtEl>
                                        <p:attrNameLst>
                                          <p:attrName>style.visibility</p:attrName>
                                        </p:attrNameLst>
                                      </p:cBhvr>
                                      <p:to>
                                        <p:strVal val="visible"/>
                                      </p:to>
                                    </p:set>
                                    <p:animEffect transition="in" filter="wedge">
                                      <p:cBhvr>
                                        <p:cTn id="10" dur="2000"/>
                                        <p:tgtEl>
                                          <p:spTgt spid="219139"/>
                                        </p:tgtEl>
                                      </p:cBhvr>
                                    </p:animEffect>
                                  </p:childTnLst>
                                  <p:subTnLst>
                                    <p:audio>
                                      <p:cMediaNode>
                                        <p:cTn display="0" masterRel="sameClick">
                                          <p:stCondLst>
                                            <p:cond evt="begin" delay="0">
                                              <p:tn val="8"/>
                                            </p:cond>
                                          </p:stCondLst>
                                          <p:endCondLst>
                                            <p:cond evt="onStopAudio" delay="0">
                                              <p:tgtEl>
                                                <p:sldTgt/>
                                              </p:tgtEl>
                                            </p:cond>
                                          </p:endCondLst>
                                        </p:cTn>
                                        <p:tgtEl>
                                          <p:sndTgt r:embed="rId3" name="top Secret-- Gasoline Drink.wav"/>
                                        </p:tgtEl>
                                      </p:cMediaNode>
                                    </p:audio>
                                  </p:subTnLst>
                                </p:cTn>
                              </p:par>
                              <p:par>
                                <p:cTn id="11" presetID="20" presetClass="entr" presetSubtype="0" fill="hold" nodeType="withEffect">
                                  <p:stCondLst>
                                    <p:cond delay="0"/>
                                  </p:stCondLst>
                                  <p:childTnLst>
                                    <p:set>
                                      <p:cBhvr>
                                        <p:cTn id="12" dur="1" fill="hold">
                                          <p:stCondLst>
                                            <p:cond delay="0"/>
                                          </p:stCondLst>
                                        </p:cTn>
                                        <p:tgtEl>
                                          <p:spTgt spid="33797"/>
                                        </p:tgtEl>
                                        <p:attrNameLst>
                                          <p:attrName>style.visibility</p:attrName>
                                        </p:attrNameLst>
                                      </p:cBhvr>
                                      <p:to>
                                        <p:strVal val="visible"/>
                                      </p:to>
                                    </p:set>
                                    <p:animEffect transition="in" filter="wedge">
                                      <p:cBhvr>
                                        <p:cTn id="13" dur="2000"/>
                                        <p:tgtEl>
                                          <p:spTgt spid="33797"/>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3796"/>
                                        </p:tgtEl>
                                        <p:attrNameLst>
                                          <p:attrName>style.visibility</p:attrName>
                                        </p:attrNameLst>
                                      </p:cBhvr>
                                      <p:to>
                                        <p:strVal val="visible"/>
                                      </p:to>
                                    </p:set>
                                    <p:animEffect transition="in" filter="wedge">
                                      <p:cBhvr>
                                        <p:cTn id="16" dur="2000"/>
                                        <p:tgtEl>
                                          <p:spTgt spid="337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5" fill="hold" grpId="1" nodeType="clickEffect">
                                  <p:stCondLst>
                                    <p:cond delay="0"/>
                                  </p:stCondLst>
                                  <p:childTnLst>
                                    <p:animEffect transition="out" filter="checkerboard(down)">
                                      <p:cBhvr>
                                        <p:cTn id="20" dur="500"/>
                                        <p:tgtEl>
                                          <p:spTgt spid="219138"/>
                                        </p:tgtEl>
                                      </p:cBhvr>
                                    </p:animEffect>
                                    <p:set>
                                      <p:cBhvr>
                                        <p:cTn id="21" dur="1" fill="hold">
                                          <p:stCondLst>
                                            <p:cond delay="499"/>
                                          </p:stCondLst>
                                        </p:cTn>
                                        <p:tgtEl>
                                          <p:spTgt spid="219138"/>
                                        </p:tgtEl>
                                        <p:attrNameLst>
                                          <p:attrName>style.visibility</p:attrName>
                                        </p:attrNameLst>
                                      </p:cBhvr>
                                      <p:to>
                                        <p:strVal val="hidden"/>
                                      </p:to>
                                    </p:set>
                                  </p:childTnLst>
                                </p:cTn>
                              </p:par>
                              <p:par>
                                <p:cTn id="22" presetID="5" presetClass="exit" presetSubtype="5" fill="hold" grpId="1" nodeType="withEffect">
                                  <p:stCondLst>
                                    <p:cond delay="0"/>
                                  </p:stCondLst>
                                  <p:childTnLst>
                                    <p:animEffect transition="out" filter="checkerboard(down)">
                                      <p:cBhvr>
                                        <p:cTn id="23" dur="500"/>
                                        <p:tgtEl>
                                          <p:spTgt spid="219139"/>
                                        </p:tgtEl>
                                      </p:cBhvr>
                                    </p:animEffect>
                                    <p:set>
                                      <p:cBhvr>
                                        <p:cTn id="24" dur="1" fill="hold">
                                          <p:stCondLst>
                                            <p:cond delay="499"/>
                                          </p:stCondLst>
                                        </p:cTn>
                                        <p:tgtEl>
                                          <p:spTgt spid="219139"/>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South Park-- Alcohol Is Bad.wav"/>
                                        </p:tgtEl>
                                      </p:cMediaNode>
                                    </p:audio>
                                  </p:subTnLst>
                                </p:cTn>
                              </p:par>
                              <p:par>
                                <p:cTn id="25" presetID="5" presetClass="exit" presetSubtype="5" fill="hold" nodeType="withEffect">
                                  <p:stCondLst>
                                    <p:cond delay="0"/>
                                  </p:stCondLst>
                                  <p:childTnLst>
                                    <p:animEffect transition="out" filter="checkerboard(down)">
                                      <p:cBhvr>
                                        <p:cTn id="26" dur="500"/>
                                        <p:tgtEl>
                                          <p:spTgt spid="33797"/>
                                        </p:tgtEl>
                                      </p:cBhvr>
                                    </p:animEffect>
                                    <p:set>
                                      <p:cBhvr>
                                        <p:cTn id="27" dur="1" fill="hold">
                                          <p:stCondLst>
                                            <p:cond delay="499"/>
                                          </p:stCondLst>
                                        </p:cTn>
                                        <p:tgtEl>
                                          <p:spTgt spid="33797"/>
                                        </p:tgtEl>
                                        <p:attrNameLst>
                                          <p:attrName>style.visibility</p:attrName>
                                        </p:attrNameLst>
                                      </p:cBhvr>
                                      <p:to>
                                        <p:strVal val="hidden"/>
                                      </p:to>
                                    </p:set>
                                  </p:childTnLst>
                                </p:cTn>
                              </p:par>
                              <p:par>
                                <p:cTn id="28" presetID="5" presetClass="exit" presetSubtype="5" fill="hold" grpId="1" nodeType="withEffect">
                                  <p:stCondLst>
                                    <p:cond delay="0"/>
                                  </p:stCondLst>
                                  <p:childTnLst>
                                    <p:animEffect transition="out" filter="checkerboard(down)">
                                      <p:cBhvr>
                                        <p:cTn id="29" dur="500"/>
                                        <p:tgtEl>
                                          <p:spTgt spid="33796"/>
                                        </p:tgtEl>
                                      </p:cBhvr>
                                    </p:animEffect>
                                    <p:set>
                                      <p:cBhvr>
                                        <p:cTn id="30" dur="1" fill="hold">
                                          <p:stCondLst>
                                            <p:cond delay="499"/>
                                          </p:stCondLst>
                                        </p:cTn>
                                        <p:tgtEl>
                                          <p:spTgt spid="337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p:bldP spid="219138" grpId="1"/>
      <p:bldP spid="219139" grpId="0"/>
      <p:bldP spid="219139" grpId="1"/>
      <p:bldP spid="33796" grpId="0"/>
      <p:bldP spid="33796" grpId="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228600" y="152400"/>
            <a:ext cx="8763000" cy="1143000"/>
          </a:xfrm>
        </p:spPr>
        <p:txBody>
          <a:bodyPr/>
          <a:lstStyle/>
          <a:p>
            <a:pPr algn="ctr" eaLnBrk="1" hangingPunct="1">
              <a:defRPr/>
            </a:pPr>
            <a:r>
              <a:rPr lang="en-US" sz="3000" b="1" dirty="0" smtClean="0">
                <a:solidFill>
                  <a:srgbClr val="800000"/>
                </a:solidFill>
                <a:effectLst>
                  <a:outerShdw blurRad="38100" dist="38100" dir="2700000" algn="tl">
                    <a:srgbClr val="000000"/>
                  </a:outerShdw>
                </a:effectLst>
                <a:latin typeface="Oreos" pitchFamily="2" charset="0"/>
                <a:ea typeface="+mj-ea"/>
              </a:rPr>
              <a:t>Search for Internal Security</a:t>
            </a:r>
            <a:r>
              <a:rPr lang="en-US" sz="4000" b="1" dirty="0" smtClean="0">
                <a:solidFill>
                  <a:srgbClr val="990000"/>
                </a:solidFill>
                <a:effectLst>
                  <a:outerShdw blurRad="38100" dist="38100" dir="2700000" algn="tl">
                    <a:srgbClr val="000000"/>
                  </a:outerShdw>
                </a:effectLst>
                <a:latin typeface="Oreos" pitchFamily="2" charset="0"/>
                <a:ea typeface="+mj-ea"/>
              </a:rPr>
              <a:t/>
            </a:r>
            <a:br>
              <a:rPr lang="en-US" sz="4000" b="1" dirty="0" smtClean="0">
                <a:solidFill>
                  <a:srgbClr val="990000"/>
                </a:solidFill>
                <a:effectLst>
                  <a:outerShdw blurRad="38100" dist="38100" dir="2700000" algn="tl">
                    <a:srgbClr val="000000"/>
                  </a:outerShdw>
                </a:effectLst>
                <a:latin typeface="Oreos" pitchFamily="2" charset="0"/>
                <a:ea typeface="+mj-ea"/>
              </a:rPr>
            </a:br>
            <a:endParaRPr lang="en-US" sz="2800" b="1" dirty="0" smtClean="0">
              <a:solidFill>
                <a:srgbClr val="990000"/>
              </a:solidFill>
              <a:effectLst>
                <a:outerShdw blurRad="38100" dist="38100" dir="2700000" algn="tl">
                  <a:srgbClr val="000000"/>
                </a:outerShdw>
              </a:effectLst>
              <a:latin typeface="Oreos" pitchFamily="2" charset="0"/>
              <a:ea typeface="+mj-ea"/>
            </a:endParaRPr>
          </a:p>
        </p:txBody>
      </p:sp>
      <p:sp>
        <p:nvSpPr>
          <p:cNvPr id="1027" name="Rectangle 3"/>
          <p:cNvSpPr>
            <a:spLocks noGrp="1" noChangeArrowheads="1"/>
          </p:cNvSpPr>
          <p:nvPr>
            <p:ph type="body" idx="1"/>
          </p:nvPr>
        </p:nvSpPr>
        <p:spPr>
          <a:xfrm>
            <a:off x="152400" y="838200"/>
            <a:ext cx="8458200" cy="2286000"/>
          </a:xfrm>
        </p:spPr>
        <p:txBody>
          <a:bodyPr/>
          <a:lstStyle/>
          <a:p>
            <a:pPr eaLnBrk="1" hangingPunct="1">
              <a:lnSpc>
                <a:spcPct val="90000"/>
              </a:lnSpc>
            </a:pPr>
            <a:r>
              <a:rPr lang="en-US" sz="24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Loyalty and conformity</a:t>
            </a:r>
            <a:r>
              <a:rPr lang="en-US" sz="24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sz="2400" b="1" smtClean="0">
                <a:effectLst>
                  <a:outerShdw blurRad="38100" dist="38100" dir="2700000" algn="tl">
                    <a:srgbClr val="FFFFFF"/>
                  </a:outerShdw>
                </a:effectLst>
                <a:ea typeface="ＭＳ Ｐゴシック" pitchFamily="34" charset="-128"/>
                <a:cs typeface="Times New Roman" pitchFamily="18" charset="0"/>
              </a:rPr>
              <a:t>to the wishes of the country a must for the government and society for many Americans.</a:t>
            </a:r>
          </a:p>
          <a:p>
            <a:pPr lvl="1" eaLnBrk="1" hangingPunct="1">
              <a:lnSpc>
                <a:spcPct val="90000"/>
              </a:lnSpc>
            </a:pPr>
            <a:r>
              <a:rPr lang="en-US" sz="2100" b="1" smtClean="0">
                <a:effectLst>
                  <a:outerShdw blurRad="38100" dist="38100" dir="2700000" algn="tl">
                    <a:srgbClr val="FFFFFF"/>
                  </a:outerShdw>
                </a:effectLst>
                <a:ea typeface="ＭＳ Ｐゴシック" pitchFamily="34" charset="-128"/>
                <a:cs typeface="Times New Roman" pitchFamily="18" charset="0"/>
              </a:rPr>
              <a:t>Were highly </a:t>
            </a:r>
            <a:r>
              <a:rPr lang="en-US" sz="21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suspicious </a:t>
            </a:r>
            <a:r>
              <a:rPr lang="en-US" sz="2100" b="1" smtClean="0">
                <a:effectLst>
                  <a:outerShdw blurRad="38100" dist="38100" dir="2700000" algn="tl">
                    <a:srgbClr val="FFFFFF"/>
                  </a:outerShdw>
                </a:effectLst>
                <a:ea typeface="ＭＳ Ｐゴシック" pitchFamily="34" charset="-128"/>
                <a:cs typeface="Times New Roman" pitchFamily="18" charset="0"/>
              </a:rPr>
              <a:t>of anything or anyone considered different.</a:t>
            </a:r>
          </a:p>
          <a:p>
            <a:pPr lvl="1" eaLnBrk="1" hangingPunct="1">
              <a:lnSpc>
                <a:spcPct val="90000"/>
              </a:lnSpc>
            </a:pPr>
            <a:r>
              <a:rPr lang="en-US" sz="2100" b="1" smtClean="0">
                <a:effectLst>
                  <a:outerShdw blurRad="38100" dist="38100" dir="2700000" algn="tl">
                    <a:srgbClr val="FFFFFF"/>
                  </a:outerShdw>
                </a:effectLst>
                <a:ea typeface="ＭＳ Ｐゴシック" pitchFamily="34" charset="-128"/>
                <a:cs typeface="Times New Roman" pitchFamily="18" charset="0"/>
              </a:rPr>
              <a:t>Regarded people with different opinions as a </a:t>
            </a:r>
            <a:r>
              <a:rPr lang="en-US" sz="21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commie, or un-American</a:t>
            </a:r>
            <a:r>
              <a:rPr lang="en-US" sz="2100"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lnSpc>
                <a:spcPct val="90000"/>
              </a:lnSpc>
            </a:pPr>
            <a:r>
              <a:rPr lang="en-US" sz="2100" b="1" smtClean="0">
                <a:effectLst>
                  <a:outerShdw blurRad="38100" dist="38100" dir="2700000" algn="tl">
                    <a:srgbClr val="FFFFFF"/>
                  </a:outerShdw>
                </a:effectLst>
                <a:ea typeface="ＭＳ Ｐゴシック" pitchFamily="34" charset="-128"/>
                <a:cs typeface="Times New Roman" pitchFamily="18" charset="0"/>
              </a:rPr>
              <a:t>Only way to measure loyalty was the </a:t>
            </a:r>
            <a:r>
              <a:rPr lang="en-US" sz="21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intensity and consistency</a:t>
            </a:r>
            <a:r>
              <a:rPr lang="en-US" sz="2100" b="1" smtClean="0">
                <a:effectLst>
                  <a:outerShdw blurRad="38100" dist="38100" dir="2700000" algn="tl">
                    <a:srgbClr val="FFFFFF"/>
                  </a:outerShdw>
                </a:effectLst>
                <a:ea typeface="ＭＳ Ｐゴシック" pitchFamily="34" charset="-128"/>
                <a:cs typeface="Times New Roman" pitchFamily="18" charset="0"/>
              </a:rPr>
              <a:t> of a person</a:t>
            </a:r>
            <a:r>
              <a:rPr lang="ja-JP" altLang="en-US" sz="2100" b="1" smtClean="0">
                <a:effectLst>
                  <a:outerShdw blurRad="38100" dist="38100" dir="2700000" algn="tl">
                    <a:srgbClr val="FFFFFF"/>
                  </a:outerShdw>
                </a:effectLst>
                <a:ea typeface="ＭＳ Ｐゴシック" pitchFamily="34" charset="-128"/>
                <a:cs typeface="Times New Roman" pitchFamily="18" charset="0"/>
              </a:rPr>
              <a:t>’</a:t>
            </a:r>
            <a:r>
              <a:rPr lang="en-US" altLang="ja-JP" sz="2100" b="1" smtClean="0">
                <a:effectLst>
                  <a:outerShdw blurRad="38100" dist="38100" dir="2700000" algn="tl">
                    <a:srgbClr val="FFFFFF"/>
                  </a:outerShdw>
                </a:effectLst>
                <a:ea typeface="ＭＳ Ｐゴシック" pitchFamily="34" charset="-128"/>
                <a:cs typeface="Times New Roman" pitchFamily="18" charset="0"/>
              </a:rPr>
              <a:t>s </a:t>
            </a:r>
            <a:r>
              <a:rPr lang="en-US" altLang="ja-JP" sz="21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anti-Communism</a:t>
            </a:r>
            <a:r>
              <a:rPr lang="en-US" altLang="ja-JP" sz="2100" b="1" smtClean="0">
                <a:effectLst>
                  <a:outerShdw blurRad="38100" dist="38100" dir="2700000" algn="tl">
                    <a:srgbClr val="FFFFFF"/>
                  </a:outerShdw>
                </a:effectLst>
                <a:ea typeface="ＭＳ Ｐゴシック" pitchFamily="34" charset="-128"/>
                <a:cs typeface="Times New Roman" pitchFamily="18" charset="0"/>
              </a:rPr>
              <a:t>.</a:t>
            </a:r>
            <a:r>
              <a:rPr lang="en-US" altLang="ja-JP" sz="2100" b="1" smtClean="0">
                <a:effectLst>
                  <a:outerShdw blurRad="38100" dist="38100" dir="2700000" algn="tl">
                    <a:srgbClr val="FFFFFF"/>
                  </a:outerShdw>
                </a:effectLst>
                <a:ea typeface="ＭＳ Ｐゴシック" pitchFamily="34" charset="-128"/>
              </a:rPr>
              <a:t> </a:t>
            </a:r>
          </a:p>
          <a:p>
            <a:pPr lvl="1" eaLnBrk="1" hangingPunct="1">
              <a:lnSpc>
                <a:spcPct val="90000"/>
              </a:lnSpc>
            </a:pPr>
            <a:r>
              <a:rPr lang="en-US" sz="2100" b="1" smtClean="0">
                <a:effectLst>
                  <a:outerShdw blurRad="38100" dist="38100" dir="2700000" algn="tl">
                    <a:srgbClr val="FFFFFF"/>
                  </a:outerShdw>
                </a:effectLst>
                <a:ea typeface="ＭＳ Ｐゴシック" pitchFamily="34" charset="-128"/>
                <a:cs typeface="Times New Roman" pitchFamily="18" charset="0"/>
              </a:rPr>
              <a:t>Result: a </a:t>
            </a:r>
            <a:r>
              <a:rPr lang="en-US" sz="21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witch-hunt</a:t>
            </a:r>
            <a:r>
              <a:rPr lang="en-US" sz="21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sz="2100" b="1" smtClean="0">
                <a:effectLst>
                  <a:outerShdw blurRad="38100" dist="38100" dir="2700000" algn="tl">
                    <a:srgbClr val="FFFFFF"/>
                  </a:outerShdw>
                </a:effectLst>
                <a:ea typeface="ＭＳ Ｐゴシック" pitchFamily="34" charset="-128"/>
                <a:cs typeface="Times New Roman" pitchFamily="18" charset="0"/>
              </a:rPr>
              <a:t>to root out suspected Communists from every aspect of society.</a:t>
            </a:r>
            <a:r>
              <a:rPr lang="en-US" sz="2100" b="1" smtClean="0">
                <a:effectLst>
                  <a:outerShdw blurRad="38100" dist="38100" dir="2700000" algn="tl">
                    <a:srgbClr val="FFFFFF"/>
                  </a:outerShdw>
                </a:effectLst>
                <a:ea typeface="ＭＳ Ｐゴシック" pitchFamily="34" charset="-128"/>
              </a:rPr>
              <a:t> </a:t>
            </a:r>
          </a:p>
        </p:txBody>
      </p:sp>
      <p:sp>
        <p:nvSpPr>
          <p:cNvPr id="1028" name="Text Box 4"/>
          <p:cNvSpPr txBox="1">
            <a:spLocks noChangeArrowheads="1"/>
          </p:cNvSpPr>
          <p:nvPr/>
        </p:nvSpPr>
        <p:spPr bwMode="auto">
          <a:xfrm>
            <a:off x="1371600" y="4724400"/>
            <a:ext cx="3352800" cy="639763"/>
          </a:xfrm>
          <a:prstGeom prst="rect">
            <a:avLst/>
          </a:prstGeom>
          <a:noFill/>
          <a:ln w="9525">
            <a:noFill/>
            <a:miter lim="800000"/>
            <a:headEnd/>
            <a:tailEnd/>
          </a:ln>
        </p:spPr>
        <p:txBody>
          <a:bodyPr>
            <a:spAutoFit/>
          </a:bodyPr>
          <a:lstStyle/>
          <a:p>
            <a:pPr algn="ctr"/>
            <a:r>
              <a:rPr lang="en-US" sz="1400" b="1">
                <a:latin typeface="Copperplate Gothic Bold" pitchFamily="34" charset="0"/>
              </a:rPr>
              <a:t>Typical American Family </a:t>
            </a:r>
          </a:p>
          <a:p>
            <a:pPr algn="ctr"/>
            <a:r>
              <a:rPr lang="en-US" sz="1400" b="1">
                <a:latin typeface="Copperplate Gothic Bold" pitchFamily="34" charset="0"/>
              </a:rPr>
              <a:t>in the 1950s </a:t>
            </a:r>
          </a:p>
          <a:p>
            <a:pPr algn="ctr"/>
            <a:r>
              <a:rPr lang="en-US" sz="800">
                <a:latin typeface="Times New Roman" pitchFamily="18" charset="0"/>
              </a:rPr>
              <a:t>http://img.dailymail.co.uk/i/pix/2008/01_05/spenderold2801_468x314.jpg</a:t>
            </a:r>
          </a:p>
        </p:txBody>
      </p:sp>
      <p:pic>
        <p:nvPicPr>
          <p:cNvPr id="1036" name="Picture 12" descr="http://img.dailymail.co.uk/i/pix/2008/01_05/spenderold2801_468x314.jpg"/>
          <p:cNvPicPr>
            <a:picLocks noChangeAspect="1" noChangeArrowheads="1"/>
          </p:cNvPicPr>
          <p:nvPr/>
        </p:nvPicPr>
        <p:blipFill>
          <a:blip r:embed="rId4" cstate="print"/>
          <a:srcRect/>
          <a:stretch>
            <a:fillRect/>
          </a:stretch>
        </p:blipFill>
        <p:spPr bwMode="auto">
          <a:xfrm>
            <a:off x="4949825" y="4267200"/>
            <a:ext cx="3981450" cy="2438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800" decel="100000"/>
                                        <p:tgtEl>
                                          <p:spTgt spid="1027"/>
                                        </p:tgtEl>
                                      </p:cBhvr>
                                    </p:animEffect>
                                    <p:anim calcmode="lin" valueType="num">
                                      <p:cBhvr>
                                        <p:cTn id="16" dur="800" decel="100000" fill="hold"/>
                                        <p:tgtEl>
                                          <p:spTgt spid="1027"/>
                                        </p:tgtEl>
                                        <p:attrNameLst>
                                          <p:attrName>style.rotation</p:attrName>
                                        </p:attrNameLst>
                                      </p:cBhvr>
                                      <p:tavLst>
                                        <p:tav tm="0">
                                          <p:val>
                                            <p:fltVal val="-90"/>
                                          </p:val>
                                        </p:tav>
                                        <p:tav tm="100000">
                                          <p:val>
                                            <p:fltVal val="0"/>
                                          </p:val>
                                        </p:tav>
                                      </p:tavLst>
                                    </p:anim>
                                    <p:anim calcmode="lin" valueType="num">
                                      <p:cBhvr>
                                        <p:cTn id="17" dur="800" decel="100000" fill="hold"/>
                                        <p:tgtEl>
                                          <p:spTgt spid="1027"/>
                                        </p:tgtEl>
                                        <p:attrNameLst>
                                          <p:attrName>ppt_x</p:attrName>
                                        </p:attrNameLst>
                                      </p:cBhvr>
                                      <p:tavLst>
                                        <p:tav tm="0">
                                          <p:val>
                                            <p:strVal val="#ppt_x+0.4"/>
                                          </p:val>
                                        </p:tav>
                                        <p:tav tm="100000">
                                          <p:val>
                                            <p:strVal val="#ppt_x-0.05"/>
                                          </p:val>
                                        </p:tav>
                                      </p:tavLst>
                                    </p:anim>
                                    <p:anim calcmode="lin" valueType="num">
                                      <p:cBhvr>
                                        <p:cTn id="18" dur="800" decel="100000" fill="hold"/>
                                        <p:tgtEl>
                                          <p:spTgt spid="102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2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27"/>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btF-- Parents Idiots.wav"/>
                                        </p:tgtEl>
                                      </p:cMediaNode>
                                    </p:audio>
                                  </p:subTnLst>
                                </p:cTn>
                              </p:par>
                              <p:par>
                                <p:cTn id="21" presetID="30" presetClass="entr" presetSubtype="0" fill="hold" nodeType="with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800" decel="100000"/>
                                        <p:tgtEl>
                                          <p:spTgt spid="1036"/>
                                        </p:tgtEl>
                                      </p:cBhvr>
                                    </p:animEffect>
                                    <p:anim calcmode="lin" valueType="num">
                                      <p:cBhvr>
                                        <p:cTn id="24" dur="800" decel="100000" fill="hold"/>
                                        <p:tgtEl>
                                          <p:spTgt spid="1036"/>
                                        </p:tgtEl>
                                        <p:attrNameLst>
                                          <p:attrName>style.rotation</p:attrName>
                                        </p:attrNameLst>
                                      </p:cBhvr>
                                      <p:tavLst>
                                        <p:tav tm="0">
                                          <p:val>
                                            <p:fltVal val="-90"/>
                                          </p:val>
                                        </p:tav>
                                        <p:tav tm="100000">
                                          <p:val>
                                            <p:fltVal val="0"/>
                                          </p:val>
                                        </p:tav>
                                      </p:tavLst>
                                    </p:anim>
                                    <p:anim calcmode="lin" valueType="num">
                                      <p:cBhvr>
                                        <p:cTn id="25" dur="800" decel="100000" fill="hold"/>
                                        <p:tgtEl>
                                          <p:spTgt spid="1036"/>
                                        </p:tgtEl>
                                        <p:attrNameLst>
                                          <p:attrName>ppt_x</p:attrName>
                                        </p:attrNameLst>
                                      </p:cBhvr>
                                      <p:tavLst>
                                        <p:tav tm="0">
                                          <p:val>
                                            <p:strVal val="#ppt_x+0.4"/>
                                          </p:val>
                                        </p:tav>
                                        <p:tav tm="100000">
                                          <p:val>
                                            <p:strVal val="#ppt_x-0.05"/>
                                          </p:val>
                                        </p:tav>
                                      </p:tavLst>
                                    </p:anim>
                                    <p:anim calcmode="lin" valueType="num">
                                      <p:cBhvr>
                                        <p:cTn id="26" dur="800" decel="100000" fill="hold"/>
                                        <p:tgtEl>
                                          <p:spTgt spid="103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03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036"/>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800" decel="100000"/>
                                        <p:tgtEl>
                                          <p:spTgt spid="1028"/>
                                        </p:tgtEl>
                                      </p:cBhvr>
                                    </p:animEffect>
                                    <p:anim calcmode="lin" valueType="num">
                                      <p:cBhvr>
                                        <p:cTn id="32" dur="800" decel="100000" fill="hold"/>
                                        <p:tgtEl>
                                          <p:spTgt spid="1028"/>
                                        </p:tgtEl>
                                        <p:attrNameLst>
                                          <p:attrName>style.rotation</p:attrName>
                                        </p:attrNameLst>
                                      </p:cBhvr>
                                      <p:tavLst>
                                        <p:tav tm="0">
                                          <p:val>
                                            <p:fltVal val="-90"/>
                                          </p:val>
                                        </p:tav>
                                        <p:tav tm="100000">
                                          <p:val>
                                            <p:fltVal val="0"/>
                                          </p:val>
                                        </p:tav>
                                      </p:tavLst>
                                    </p:anim>
                                    <p:anim calcmode="lin" valueType="num">
                                      <p:cBhvr>
                                        <p:cTn id="33" dur="800" decel="100000" fill="hold"/>
                                        <p:tgtEl>
                                          <p:spTgt spid="1028"/>
                                        </p:tgtEl>
                                        <p:attrNameLst>
                                          <p:attrName>ppt_x</p:attrName>
                                        </p:attrNameLst>
                                      </p:cBhvr>
                                      <p:tavLst>
                                        <p:tav tm="0">
                                          <p:val>
                                            <p:strVal val="#ppt_x+0.4"/>
                                          </p:val>
                                        </p:tav>
                                        <p:tav tm="100000">
                                          <p:val>
                                            <p:strVal val="#ppt_x-0.05"/>
                                          </p:val>
                                        </p:tav>
                                      </p:tavLst>
                                    </p:anim>
                                    <p:anim calcmode="lin" valueType="num">
                                      <p:cBhvr>
                                        <p:cTn id="34" dur="800" decel="100000" fill="hold"/>
                                        <p:tgtEl>
                                          <p:spTgt spid="1028"/>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xit" presetSubtype="0" fill="hold" grpId="1" nodeType="clickEffect">
                                  <p:stCondLst>
                                    <p:cond delay="0"/>
                                  </p:stCondLst>
                                  <p:childTnLst>
                                    <p:anim calcmode="lin" valueType="num">
                                      <p:cBhvr>
                                        <p:cTn id="40" dur="1000"/>
                                        <p:tgtEl>
                                          <p:spTgt spid="1026"/>
                                        </p:tgtEl>
                                        <p:attrNameLst>
                                          <p:attrName>ppt_w</p:attrName>
                                        </p:attrNameLst>
                                      </p:cBhvr>
                                      <p:tavLst>
                                        <p:tav tm="0">
                                          <p:val>
                                            <p:strVal val="ppt_w"/>
                                          </p:val>
                                        </p:tav>
                                        <p:tav tm="100000">
                                          <p:val>
                                            <p:fltVal val="0"/>
                                          </p:val>
                                        </p:tav>
                                      </p:tavLst>
                                    </p:anim>
                                    <p:anim calcmode="lin" valueType="num">
                                      <p:cBhvr>
                                        <p:cTn id="41" dur="1000"/>
                                        <p:tgtEl>
                                          <p:spTgt spid="1026"/>
                                        </p:tgtEl>
                                        <p:attrNameLst>
                                          <p:attrName>ppt_h</p:attrName>
                                        </p:attrNameLst>
                                      </p:cBhvr>
                                      <p:tavLst>
                                        <p:tav tm="0">
                                          <p:val>
                                            <p:strVal val="ppt_h"/>
                                          </p:val>
                                        </p:tav>
                                        <p:tav tm="100000">
                                          <p:val>
                                            <p:fltVal val="0"/>
                                          </p:val>
                                        </p:tav>
                                      </p:tavLst>
                                    </p:anim>
                                    <p:animEffect transition="out" filter="fade">
                                      <p:cBhvr>
                                        <p:cTn id="42" dur="1000"/>
                                        <p:tgtEl>
                                          <p:spTgt spid="1026"/>
                                        </p:tgtEl>
                                      </p:cBhvr>
                                    </p:animEffect>
                                    <p:set>
                                      <p:cBhvr>
                                        <p:cTn id="43" dur="1" fill="hold">
                                          <p:stCondLst>
                                            <p:cond delay="999"/>
                                          </p:stCondLst>
                                        </p:cTn>
                                        <p:tgtEl>
                                          <p:spTgt spid="1026"/>
                                        </p:tgtEl>
                                        <p:attrNameLst>
                                          <p:attrName>style.visibility</p:attrName>
                                        </p:attrNameLst>
                                      </p:cBhvr>
                                      <p:to>
                                        <p:strVal val="hidden"/>
                                      </p:to>
                                    </p:set>
                                  </p:childTnLst>
                                </p:cTn>
                              </p:par>
                              <p:par>
                                <p:cTn id="44" presetID="53" presetClass="exit" presetSubtype="0" fill="hold" grpId="1" nodeType="withEffect">
                                  <p:stCondLst>
                                    <p:cond delay="0"/>
                                  </p:stCondLst>
                                  <p:childTnLst>
                                    <p:anim calcmode="lin" valueType="num">
                                      <p:cBhvr>
                                        <p:cTn id="45" dur="1000"/>
                                        <p:tgtEl>
                                          <p:spTgt spid="1027"/>
                                        </p:tgtEl>
                                        <p:attrNameLst>
                                          <p:attrName>ppt_w</p:attrName>
                                        </p:attrNameLst>
                                      </p:cBhvr>
                                      <p:tavLst>
                                        <p:tav tm="0">
                                          <p:val>
                                            <p:strVal val="ppt_w"/>
                                          </p:val>
                                        </p:tav>
                                        <p:tav tm="100000">
                                          <p:val>
                                            <p:fltVal val="0"/>
                                          </p:val>
                                        </p:tav>
                                      </p:tavLst>
                                    </p:anim>
                                    <p:anim calcmode="lin" valueType="num">
                                      <p:cBhvr>
                                        <p:cTn id="46" dur="1000"/>
                                        <p:tgtEl>
                                          <p:spTgt spid="1027"/>
                                        </p:tgtEl>
                                        <p:attrNameLst>
                                          <p:attrName>ppt_h</p:attrName>
                                        </p:attrNameLst>
                                      </p:cBhvr>
                                      <p:tavLst>
                                        <p:tav tm="0">
                                          <p:val>
                                            <p:strVal val="ppt_h"/>
                                          </p:val>
                                        </p:tav>
                                        <p:tav tm="100000">
                                          <p:val>
                                            <p:fltVal val="0"/>
                                          </p:val>
                                        </p:tav>
                                      </p:tavLst>
                                    </p:anim>
                                    <p:animEffect transition="out" filter="fade">
                                      <p:cBhvr>
                                        <p:cTn id="47" dur="1000"/>
                                        <p:tgtEl>
                                          <p:spTgt spid="1027"/>
                                        </p:tgtEl>
                                      </p:cBhvr>
                                    </p:animEffect>
                                    <p:set>
                                      <p:cBhvr>
                                        <p:cTn id="48" dur="1" fill="hold">
                                          <p:stCondLst>
                                            <p:cond delay="999"/>
                                          </p:stCondLst>
                                        </p:cTn>
                                        <p:tgtEl>
                                          <p:spTgt spid="1027"/>
                                        </p:tgtEl>
                                        <p:attrNameLst>
                                          <p:attrName>style.visibility</p:attrName>
                                        </p:attrNameLst>
                                      </p:cBhvr>
                                      <p:to>
                                        <p:strVal val="hidden"/>
                                      </p:to>
                                    </p:set>
                                  </p:childTnLst>
                                </p:cTn>
                              </p:par>
                              <p:par>
                                <p:cTn id="49" presetID="53" presetClass="exit" presetSubtype="0" fill="hold" grpId="1" nodeType="withEffect">
                                  <p:stCondLst>
                                    <p:cond delay="0"/>
                                  </p:stCondLst>
                                  <p:childTnLst>
                                    <p:anim calcmode="lin" valueType="num">
                                      <p:cBhvr>
                                        <p:cTn id="50" dur="1000"/>
                                        <p:tgtEl>
                                          <p:spTgt spid="1028"/>
                                        </p:tgtEl>
                                        <p:attrNameLst>
                                          <p:attrName>ppt_w</p:attrName>
                                        </p:attrNameLst>
                                      </p:cBhvr>
                                      <p:tavLst>
                                        <p:tav tm="0">
                                          <p:val>
                                            <p:strVal val="ppt_w"/>
                                          </p:val>
                                        </p:tav>
                                        <p:tav tm="100000">
                                          <p:val>
                                            <p:fltVal val="0"/>
                                          </p:val>
                                        </p:tav>
                                      </p:tavLst>
                                    </p:anim>
                                    <p:anim calcmode="lin" valueType="num">
                                      <p:cBhvr>
                                        <p:cTn id="51" dur="1000"/>
                                        <p:tgtEl>
                                          <p:spTgt spid="1028"/>
                                        </p:tgtEl>
                                        <p:attrNameLst>
                                          <p:attrName>ppt_h</p:attrName>
                                        </p:attrNameLst>
                                      </p:cBhvr>
                                      <p:tavLst>
                                        <p:tav tm="0">
                                          <p:val>
                                            <p:strVal val="ppt_h"/>
                                          </p:val>
                                        </p:tav>
                                        <p:tav tm="100000">
                                          <p:val>
                                            <p:fltVal val="0"/>
                                          </p:val>
                                        </p:tav>
                                      </p:tavLst>
                                    </p:anim>
                                    <p:animEffect transition="out" filter="fade">
                                      <p:cBhvr>
                                        <p:cTn id="52" dur="1000"/>
                                        <p:tgtEl>
                                          <p:spTgt spid="1028"/>
                                        </p:tgtEl>
                                      </p:cBhvr>
                                    </p:animEffect>
                                    <p:set>
                                      <p:cBhvr>
                                        <p:cTn id="53" dur="1" fill="hold">
                                          <p:stCondLst>
                                            <p:cond delay="999"/>
                                          </p:stCondLst>
                                        </p:cTn>
                                        <p:tgtEl>
                                          <p:spTgt spid="1028"/>
                                        </p:tgtEl>
                                        <p:attrNameLst>
                                          <p:attrName>style.visibility</p:attrName>
                                        </p:attrNameLst>
                                      </p:cBhvr>
                                      <p:to>
                                        <p:strVal val="hidden"/>
                                      </p:to>
                                    </p:set>
                                  </p:childTnLst>
                                </p:cTn>
                              </p:par>
                              <p:par>
                                <p:cTn id="54" presetID="53" presetClass="exit" presetSubtype="0" fill="hold" nodeType="withEffect">
                                  <p:stCondLst>
                                    <p:cond delay="0"/>
                                  </p:stCondLst>
                                  <p:childTnLst>
                                    <p:anim calcmode="lin" valueType="num">
                                      <p:cBhvr>
                                        <p:cTn id="55" dur="1000"/>
                                        <p:tgtEl>
                                          <p:spTgt spid="1036"/>
                                        </p:tgtEl>
                                        <p:attrNameLst>
                                          <p:attrName>ppt_w</p:attrName>
                                        </p:attrNameLst>
                                      </p:cBhvr>
                                      <p:tavLst>
                                        <p:tav tm="0">
                                          <p:val>
                                            <p:strVal val="ppt_w"/>
                                          </p:val>
                                        </p:tav>
                                        <p:tav tm="100000">
                                          <p:val>
                                            <p:fltVal val="0"/>
                                          </p:val>
                                        </p:tav>
                                      </p:tavLst>
                                    </p:anim>
                                    <p:anim calcmode="lin" valueType="num">
                                      <p:cBhvr>
                                        <p:cTn id="56" dur="1000"/>
                                        <p:tgtEl>
                                          <p:spTgt spid="1036"/>
                                        </p:tgtEl>
                                        <p:attrNameLst>
                                          <p:attrName>ppt_h</p:attrName>
                                        </p:attrNameLst>
                                      </p:cBhvr>
                                      <p:tavLst>
                                        <p:tav tm="0">
                                          <p:val>
                                            <p:strVal val="ppt_h"/>
                                          </p:val>
                                        </p:tav>
                                        <p:tav tm="100000">
                                          <p:val>
                                            <p:fltVal val="0"/>
                                          </p:val>
                                        </p:tav>
                                      </p:tavLst>
                                    </p:anim>
                                    <p:animEffect transition="out" filter="fade">
                                      <p:cBhvr>
                                        <p:cTn id="57" dur="1000"/>
                                        <p:tgtEl>
                                          <p:spTgt spid="1036"/>
                                        </p:tgtEl>
                                      </p:cBhvr>
                                    </p:animEffect>
                                    <p:set>
                                      <p:cBhvr>
                                        <p:cTn id="58" dur="1" fill="hold">
                                          <p:stCondLst>
                                            <p:cond delay="999"/>
                                          </p:stCondLst>
                                        </p:cTn>
                                        <p:tgtEl>
                                          <p:spTgt spid="1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6" grpId="1"/>
      <p:bldP spid="1027" grpId="0"/>
      <p:bldP spid="1027" grpId="1"/>
      <p:bldP spid="1028" grpId="0"/>
      <p:bldP spid="1028" grpId="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228600" y="152400"/>
            <a:ext cx="8763000" cy="1143000"/>
          </a:xfrm>
        </p:spPr>
        <p:txBody>
          <a:bodyPr/>
          <a:lstStyle/>
          <a:p>
            <a:pPr algn="ctr" eaLnBrk="1" hangingPunct="1"/>
            <a: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t>Basic Characteristics</a:t>
            </a:r>
            <a:b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br>
            <a: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t>Truman</a:t>
            </a:r>
            <a:r>
              <a:rPr lang="ja-JP" alt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t>’</a:t>
            </a:r>
            <a:r>
              <a:rPr lang="en-US" altLang="ja-JP" sz="2800" b="1" smtClean="0">
                <a:solidFill>
                  <a:schemeClr val="tx1"/>
                </a:solidFill>
                <a:effectLst>
                  <a:outerShdw blurRad="38100" dist="38100" dir="2700000" algn="tl">
                    <a:srgbClr val="FFFFFF"/>
                  </a:outerShdw>
                </a:effectLst>
                <a:latin typeface="Oreos" pitchFamily="2" charset="0"/>
                <a:ea typeface="ＭＳ Ｐゴシック" pitchFamily="34" charset="-128"/>
              </a:rPr>
              <a:t>s Foreign Policy</a:t>
            </a:r>
            <a:endPar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endParaRPr>
          </a:p>
        </p:txBody>
      </p:sp>
      <p:sp>
        <p:nvSpPr>
          <p:cNvPr id="154627" name="Rectangle 3"/>
          <p:cNvSpPr>
            <a:spLocks noGrp="1" noChangeArrowheads="1"/>
          </p:cNvSpPr>
          <p:nvPr>
            <p:ph type="body" idx="1"/>
          </p:nvPr>
        </p:nvSpPr>
        <p:spPr>
          <a:xfrm>
            <a:off x="3810000" y="1371600"/>
            <a:ext cx="5105400" cy="5334000"/>
          </a:xfrm>
        </p:spPr>
        <p:txBody>
          <a:bodyPr/>
          <a:lstStyle/>
          <a:p>
            <a:pPr eaLnBrk="1" hangingPunct="1">
              <a:lnSpc>
                <a:spcPct val="90000"/>
              </a:lnSpc>
            </a:pPr>
            <a:r>
              <a:rPr lang="en-US" sz="2900" b="1" smtClean="0">
                <a:effectLst>
                  <a:outerShdw blurRad="38100" dist="38100" dir="2700000" algn="tl">
                    <a:srgbClr val="FFFFFF"/>
                  </a:outerShdw>
                </a:effectLst>
                <a:ea typeface="ＭＳ Ｐゴシック" pitchFamily="34" charset="-128"/>
                <a:cs typeface="Times New Roman" pitchFamily="18" charset="0"/>
              </a:rPr>
              <a:t>Truman</a:t>
            </a:r>
            <a:r>
              <a:rPr lang="ja-JP" altLang="en-US" sz="2900" b="1" smtClean="0">
                <a:effectLst>
                  <a:outerShdw blurRad="38100" dist="38100" dir="2700000" algn="tl">
                    <a:srgbClr val="FFFFFF"/>
                  </a:outerShdw>
                </a:effectLst>
                <a:ea typeface="ＭＳ Ｐゴシック" pitchFamily="34" charset="-128"/>
                <a:cs typeface="Times New Roman" pitchFamily="18" charset="0"/>
              </a:rPr>
              <a:t>’</a:t>
            </a:r>
            <a:r>
              <a:rPr lang="en-US" altLang="ja-JP" sz="2900" b="1" smtClean="0">
                <a:effectLst>
                  <a:outerShdw blurRad="38100" dist="38100" dir="2700000" algn="tl">
                    <a:srgbClr val="FFFFFF"/>
                  </a:outerShdw>
                </a:effectLst>
                <a:ea typeface="ＭＳ Ｐゴシック" pitchFamily="34" charset="-128"/>
                <a:cs typeface="Times New Roman" pitchFamily="18" charset="0"/>
              </a:rPr>
              <a:t>s foreign policy plays on these sentiments.</a:t>
            </a:r>
          </a:p>
          <a:p>
            <a:pPr lvl="1" eaLnBrk="1" hangingPunct="1">
              <a:lnSpc>
                <a:spcPct val="90000"/>
              </a:lnSpc>
            </a:pPr>
            <a:r>
              <a:rPr lang="en-US" sz="2500" b="1" smtClean="0">
                <a:effectLst>
                  <a:outerShdw blurRad="38100" dist="38100" dir="2700000" algn="tl">
                    <a:srgbClr val="FFFFFF"/>
                  </a:outerShdw>
                </a:effectLst>
                <a:ea typeface="ＭＳ Ｐゴシック" pitchFamily="34" charset="-128"/>
                <a:cs typeface="Times New Roman" pitchFamily="18" charset="0"/>
              </a:rPr>
              <a:t>Reinforced the traditional fears of the </a:t>
            </a:r>
            <a:r>
              <a:rPr lang="en-US" sz="25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Soviets and communism</a:t>
            </a:r>
            <a:r>
              <a:rPr lang="en-US" sz="2500"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lnSpc>
                <a:spcPct val="90000"/>
              </a:lnSpc>
            </a:pPr>
            <a:r>
              <a:rPr lang="en-US" sz="2500" b="1" smtClean="0">
                <a:effectLst>
                  <a:outerShdw blurRad="38100" dist="38100" dir="2700000" algn="tl">
                    <a:srgbClr val="FFFFFF"/>
                  </a:outerShdw>
                </a:effectLst>
                <a:ea typeface="ＭＳ Ｐゴシック" pitchFamily="34" charset="-128"/>
                <a:cs typeface="Times New Roman" pitchFamily="18" charset="0"/>
              </a:rPr>
              <a:t>Uncovered spy rings in Canada, Britain, and other nations confirm suspicions about the Soviet Union</a:t>
            </a:r>
            <a:r>
              <a:rPr lang="ja-JP" altLang="en-US" sz="2500" b="1" smtClean="0">
                <a:effectLst>
                  <a:outerShdw blurRad="38100" dist="38100" dir="2700000" algn="tl">
                    <a:srgbClr val="FFFFFF"/>
                  </a:outerShdw>
                </a:effectLst>
                <a:ea typeface="ＭＳ Ｐゴシック" pitchFamily="34" charset="-128"/>
                <a:cs typeface="Times New Roman" pitchFamily="18" charset="0"/>
              </a:rPr>
              <a:t>’</a:t>
            </a:r>
            <a:r>
              <a:rPr lang="en-US" altLang="ja-JP" sz="2500" b="1" smtClean="0">
                <a:effectLst>
                  <a:outerShdw blurRad="38100" dist="38100" dir="2700000" algn="tl">
                    <a:srgbClr val="FFFFFF"/>
                  </a:outerShdw>
                </a:effectLst>
                <a:ea typeface="ＭＳ Ｐゴシック" pitchFamily="34" charset="-128"/>
                <a:cs typeface="Times New Roman" pitchFamily="18" charset="0"/>
              </a:rPr>
              <a:t>s intent: </a:t>
            </a:r>
            <a:r>
              <a:rPr lang="en-US" altLang="ja-JP" sz="25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total world domination through the subversion of existing governments</a:t>
            </a:r>
            <a:r>
              <a:rPr lang="en-US" altLang="ja-JP" sz="2500" b="1" smtClean="0">
                <a:effectLst>
                  <a:outerShdw blurRad="38100" dist="38100" dir="2700000" algn="tl">
                    <a:srgbClr val="FFFFFF"/>
                  </a:outerShdw>
                </a:effectLst>
                <a:ea typeface="ＭＳ Ｐゴシック" pitchFamily="34" charset="-128"/>
                <a:cs typeface="Times New Roman" pitchFamily="18" charset="0"/>
              </a:rPr>
              <a:t>. </a:t>
            </a:r>
            <a:endParaRPr lang="en-US" sz="2500" b="1" smtClean="0">
              <a:effectLst>
                <a:outerShdw blurRad="38100" dist="38100" dir="2700000" algn="tl">
                  <a:srgbClr val="FFFFFF"/>
                </a:outerShdw>
              </a:effectLst>
              <a:ea typeface="ＭＳ Ｐゴシック" pitchFamily="34" charset="-128"/>
              <a:cs typeface="Times New Roman" pitchFamily="18" charset="0"/>
            </a:endParaRPr>
          </a:p>
        </p:txBody>
      </p:sp>
      <p:sp>
        <p:nvSpPr>
          <p:cNvPr id="154628" name="Text Box 4"/>
          <p:cNvSpPr txBox="1">
            <a:spLocks noChangeArrowheads="1"/>
          </p:cNvSpPr>
          <p:nvPr/>
        </p:nvSpPr>
        <p:spPr bwMode="auto">
          <a:xfrm>
            <a:off x="609600" y="5562600"/>
            <a:ext cx="2895600" cy="762000"/>
          </a:xfrm>
          <a:prstGeom prst="rect">
            <a:avLst/>
          </a:prstGeom>
          <a:noFill/>
          <a:ln w="9525">
            <a:noFill/>
            <a:miter lim="800000"/>
            <a:headEnd/>
            <a:tailEnd/>
          </a:ln>
        </p:spPr>
        <p:txBody>
          <a:bodyPr>
            <a:spAutoFit/>
          </a:bodyPr>
          <a:lstStyle/>
          <a:p>
            <a:pPr algn="ctr"/>
            <a:r>
              <a:rPr lang="en-US" sz="1400" b="1">
                <a:latin typeface="Copperplate Gothic Bold" pitchFamily="34" charset="0"/>
              </a:rPr>
              <a:t>POTUS Harry S Truman </a:t>
            </a:r>
          </a:p>
          <a:p>
            <a:pPr algn="ctr"/>
            <a:r>
              <a:rPr lang="en-US" sz="1400" b="1">
                <a:latin typeface="Copperplate Gothic Bold" pitchFamily="34" charset="0"/>
              </a:rPr>
              <a:t>In Masonic Garb</a:t>
            </a:r>
          </a:p>
          <a:p>
            <a:pPr algn="ctr"/>
            <a:r>
              <a:rPr lang="en-US" sz="800">
                <a:latin typeface="Times New Roman" pitchFamily="18" charset="0"/>
              </a:rPr>
              <a:t>http://www.phoenixmasonry.org/10,000_famous_freemasons/images/harry_s_truman_pgm_missouri_1.jpg</a:t>
            </a:r>
          </a:p>
        </p:txBody>
      </p:sp>
      <p:pic>
        <p:nvPicPr>
          <p:cNvPr id="154631" name="Picture 7" descr="http://www.phoenixmasonry.org/10,000_famous_freemasons/images/harry_s_truman_pgm_missouri_1.jpg"/>
          <p:cNvPicPr>
            <a:picLocks noChangeAspect="1" noChangeArrowheads="1"/>
          </p:cNvPicPr>
          <p:nvPr/>
        </p:nvPicPr>
        <p:blipFill>
          <a:blip r:embed="rId4" cstate="print"/>
          <a:srcRect/>
          <a:stretch>
            <a:fillRect/>
          </a:stretch>
        </p:blipFill>
        <p:spPr bwMode="auto">
          <a:xfrm>
            <a:off x="381000" y="1371600"/>
            <a:ext cx="3462338" cy="41560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fade">
                                      <p:cBhvr>
                                        <p:cTn id="7" dur="800" decel="100000"/>
                                        <p:tgtEl>
                                          <p:spTgt spid="154626"/>
                                        </p:tgtEl>
                                      </p:cBhvr>
                                    </p:animEffect>
                                    <p:anim calcmode="lin" valueType="num">
                                      <p:cBhvr>
                                        <p:cTn id="8" dur="800" decel="100000" fill="hold"/>
                                        <p:tgtEl>
                                          <p:spTgt spid="154626"/>
                                        </p:tgtEl>
                                        <p:attrNameLst>
                                          <p:attrName>style.rotation</p:attrName>
                                        </p:attrNameLst>
                                      </p:cBhvr>
                                      <p:tavLst>
                                        <p:tav tm="0">
                                          <p:val>
                                            <p:fltVal val="-90"/>
                                          </p:val>
                                        </p:tav>
                                        <p:tav tm="100000">
                                          <p:val>
                                            <p:fltVal val="0"/>
                                          </p:val>
                                        </p:tav>
                                      </p:tavLst>
                                    </p:anim>
                                    <p:anim calcmode="lin" valueType="num">
                                      <p:cBhvr>
                                        <p:cTn id="9" dur="800" decel="100000" fill="hold"/>
                                        <p:tgtEl>
                                          <p:spTgt spid="154626"/>
                                        </p:tgtEl>
                                        <p:attrNameLst>
                                          <p:attrName>ppt_x</p:attrName>
                                        </p:attrNameLst>
                                      </p:cBhvr>
                                      <p:tavLst>
                                        <p:tav tm="0">
                                          <p:val>
                                            <p:strVal val="#ppt_x+0.4"/>
                                          </p:val>
                                        </p:tav>
                                        <p:tav tm="100000">
                                          <p:val>
                                            <p:strVal val="#ppt_x-0.05"/>
                                          </p:val>
                                        </p:tav>
                                      </p:tavLst>
                                    </p:anim>
                                    <p:anim calcmode="lin" valueType="num">
                                      <p:cBhvr>
                                        <p:cTn id="10" dur="800" decel="100000" fill="hold"/>
                                        <p:tgtEl>
                                          <p:spTgt spid="1546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46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4626"/>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54627"/>
                                        </p:tgtEl>
                                        <p:attrNameLst>
                                          <p:attrName>style.visibility</p:attrName>
                                        </p:attrNameLst>
                                      </p:cBhvr>
                                      <p:to>
                                        <p:strVal val="visible"/>
                                      </p:to>
                                    </p:set>
                                    <p:animEffect transition="in" filter="fade">
                                      <p:cBhvr>
                                        <p:cTn id="15" dur="800" decel="100000"/>
                                        <p:tgtEl>
                                          <p:spTgt spid="154627"/>
                                        </p:tgtEl>
                                      </p:cBhvr>
                                    </p:animEffect>
                                    <p:anim calcmode="lin" valueType="num">
                                      <p:cBhvr>
                                        <p:cTn id="16" dur="800" decel="100000" fill="hold"/>
                                        <p:tgtEl>
                                          <p:spTgt spid="154627"/>
                                        </p:tgtEl>
                                        <p:attrNameLst>
                                          <p:attrName>style.rotation</p:attrName>
                                        </p:attrNameLst>
                                      </p:cBhvr>
                                      <p:tavLst>
                                        <p:tav tm="0">
                                          <p:val>
                                            <p:fltVal val="-90"/>
                                          </p:val>
                                        </p:tav>
                                        <p:tav tm="100000">
                                          <p:val>
                                            <p:fltVal val="0"/>
                                          </p:val>
                                        </p:tav>
                                      </p:tavLst>
                                    </p:anim>
                                    <p:anim calcmode="lin" valueType="num">
                                      <p:cBhvr>
                                        <p:cTn id="17" dur="800" decel="100000" fill="hold"/>
                                        <p:tgtEl>
                                          <p:spTgt spid="154627"/>
                                        </p:tgtEl>
                                        <p:attrNameLst>
                                          <p:attrName>ppt_x</p:attrName>
                                        </p:attrNameLst>
                                      </p:cBhvr>
                                      <p:tavLst>
                                        <p:tav tm="0">
                                          <p:val>
                                            <p:strVal val="#ppt_x+0.4"/>
                                          </p:val>
                                        </p:tav>
                                        <p:tav tm="100000">
                                          <p:val>
                                            <p:strVal val="#ppt_x-0.05"/>
                                          </p:val>
                                        </p:tav>
                                      </p:tavLst>
                                    </p:anim>
                                    <p:anim calcmode="lin" valueType="num">
                                      <p:cBhvr>
                                        <p:cTn id="18" dur="800" decel="100000" fill="hold"/>
                                        <p:tgtEl>
                                          <p:spTgt spid="15462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5462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54627"/>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duckman-- Take Over World.wav"/>
                                        </p:tgtEl>
                                      </p:cMediaNode>
                                    </p:audio>
                                  </p:subTnLst>
                                </p:cTn>
                              </p:par>
                              <p:par>
                                <p:cTn id="21" presetID="30" presetClass="entr" presetSubtype="0" fill="hold" nodeType="withEffect">
                                  <p:stCondLst>
                                    <p:cond delay="0"/>
                                  </p:stCondLst>
                                  <p:childTnLst>
                                    <p:set>
                                      <p:cBhvr>
                                        <p:cTn id="22" dur="1" fill="hold">
                                          <p:stCondLst>
                                            <p:cond delay="0"/>
                                          </p:stCondLst>
                                        </p:cTn>
                                        <p:tgtEl>
                                          <p:spTgt spid="154631"/>
                                        </p:tgtEl>
                                        <p:attrNameLst>
                                          <p:attrName>style.visibility</p:attrName>
                                        </p:attrNameLst>
                                      </p:cBhvr>
                                      <p:to>
                                        <p:strVal val="visible"/>
                                      </p:to>
                                    </p:set>
                                    <p:animEffect transition="in" filter="fade">
                                      <p:cBhvr>
                                        <p:cTn id="23" dur="800" decel="100000"/>
                                        <p:tgtEl>
                                          <p:spTgt spid="154631"/>
                                        </p:tgtEl>
                                      </p:cBhvr>
                                    </p:animEffect>
                                    <p:anim calcmode="lin" valueType="num">
                                      <p:cBhvr>
                                        <p:cTn id="24" dur="800" decel="100000" fill="hold"/>
                                        <p:tgtEl>
                                          <p:spTgt spid="154631"/>
                                        </p:tgtEl>
                                        <p:attrNameLst>
                                          <p:attrName>style.rotation</p:attrName>
                                        </p:attrNameLst>
                                      </p:cBhvr>
                                      <p:tavLst>
                                        <p:tav tm="0">
                                          <p:val>
                                            <p:fltVal val="-90"/>
                                          </p:val>
                                        </p:tav>
                                        <p:tav tm="100000">
                                          <p:val>
                                            <p:fltVal val="0"/>
                                          </p:val>
                                        </p:tav>
                                      </p:tavLst>
                                    </p:anim>
                                    <p:anim calcmode="lin" valueType="num">
                                      <p:cBhvr>
                                        <p:cTn id="25" dur="800" decel="100000" fill="hold"/>
                                        <p:tgtEl>
                                          <p:spTgt spid="154631"/>
                                        </p:tgtEl>
                                        <p:attrNameLst>
                                          <p:attrName>ppt_x</p:attrName>
                                        </p:attrNameLst>
                                      </p:cBhvr>
                                      <p:tavLst>
                                        <p:tav tm="0">
                                          <p:val>
                                            <p:strVal val="#ppt_x+0.4"/>
                                          </p:val>
                                        </p:tav>
                                        <p:tav tm="100000">
                                          <p:val>
                                            <p:strVal val="#ppt_x-0.05"/>
                                          </p:val>
                                        </p:tav>
                                      </p:tavLst>
                                    </p:anim>
                                    <p:anim calcmode="lin" valueType="num">
                                      <p:cBhvr>
                                        <p:cTn id="26" dur="800" decel="100000" fill="hold"/>
                                        <p:tgtEl>
                                          <p:spTgt spid="154631"/>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54631"/>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54631"/>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154628"/>
                                        </p:tgtEl>
                                        <p:attrNameLst>
                                          <p:attrName>style.visibility</p:attrName>
                                        </p:attrNameLst>
                                      </p:cBhvr>
                                      <p:to>
                                        <p:strVal val="visible"/>
                                      </p:to>
                                    </p:set>
                                    <p:animEffect transition="in" filter="fade">
                                      <p:cBhvr>
                                        <p:cTn id="31" dur="800" decel="100000"/>
                                        <p:tgtEl>
                                          <p:spTgt spid="154628"/>
                                        </p:tgtEl>
                                      </p:cBhvr>
                                    </p:animEffect>
                                    <p:anim calcmode="lin" valueType="num">
                                      <p:cBhvr>
                                        <p:cTn id="32" dur="800" decel="100000" fill="hold"/>
                                        <p:tgtEl>
                                          <p:spTgt spid="154628"/>
                                        </p:tgtEl>
                                        <p:attrNameLst>
                                          <p:attrName>style.rotation</p:attrName>
                                        </p:attrNameLst>
                                      </p:cBhvr>
                                      <p:tavLst>
                                        <p:tav tm="0">
                                          <p:val>
                                            <p:fltVal val="-90"/>
                                          </p:val>
                                        </p:tav>
                                        <p:tav tm="100000">
                                          <p:val>
                                            <p:fltVal val="0"/>
                                          </p:val>
                                        </p:tav>
                                      </p:tavLst>
                                    </p:anim>
                                    <p:anim calcmode="lin" valueType="num">
                                      <p:cBhvr>
                                        <p:cTn id="33" dur="800" decel="100000" fill="hold"/>
                                        <p:tgtEl>
                                          <p:spTgt spid="154628"/>
                                        </p:tgtEl>
                                        <p:attrNameLst>
                                          <p:attrName>ppt_x</p:attrName>
                                        </p:attrNameLst>
                                      </p:cBhvr>
                                      <p:tavLst>
                                        <p:tav tm="0">
                                          <p:val>
                                            <p:strVal val="#ppt_x+0.4"/>
                                          </p:val>
                                        </p:tav>
                                        <p:tav tm="100000">
                                          <p:val>
                                            <p:strVal val="#ppt_x-0.05"/>
                                          </p:val>
                                        </p:tav>
                                      </p:tavLst>
                                    </p:anim>
                                    <p:anim calcmode="lin" valueType="num">
                                      <p:cBhvr>
                                        <p:cTn id="34" dur="800" decel="100000" fill="hold"/>
                                        <p:tgtEl>
                                          <p:spTgt spid="154628"/>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54628"/>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54628"/>
                                        </p:tgtEl>
                                        <p:attrNameLst>
                                          <p:attrName>ppt_y</p:attrName>
                                        </p:attrNameLst>
                                      </p:cBhvr>
                                      <p:tavLst>
                                        <p:tav tm="0">
                                          <p:val>
                                            <p:strVal val="#ppt_y+0.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xit" presetSubtype="0" fill="hold" grpId="1" nodeType="clickEffect">
                                  <p:stCondLst>
                                    <p:cond delay="0"/>
                                  </p:stCondLst>
                                  <p:childTnLst>
                                    <p:anim calcmode="lin" valueType="num">
                                      <p:cBhvr>
                                        <p:cTn id="40" dur="1000"/>
                                        <p:tgtEl>
                                          <p:spTgt spid="154626"/>
                                        </p:tgtEl>
                                        <p:attrNameLst>
                                          <p:attrName>ppt_w</p:attrName>
                                        </p:attrNameLst>
                                      </p:cBhvr>
                                      <p:tavLst>
                                        <p:tav tm="0">
                                          <p:val>
                                            <p:strVal val="ppt_w"/>
                                          </p:val>
                                        </p:tav>
                                        <p:tav tm="100000">
                                          <p:val>
                                            <p:fltVal val="0"/>
                                          </p:val>
                                        </p:tav>
                                      </p:tavLst>
                                    </p:anim>
                                    <p:anim calcmode="lin" valueType="num">
                                      <p:cBhvr>
                                        <p:cTn id="41" dur="1000"/>
                                        <p:tgtEl>
                                          <p:spTgt spid="154626"/>
                                        </p:tgtEl>
                                        <p:attrNameLst>
                                          <p:attrName>ppt_h</p:attrName>
                                        </p:attrNameLst>
                                      </p:cBhvr>
                                      <p:tavLst>
                                        <p:tav tm="0">
                                          <p:val>
                                            <p:strVal val="ppt_h"/>
                                          </p:val>
                                        </p:tav>
                                        <p:tav tm="100000">
                                          <p:val>
                                            <p:fltVal val="0"/>
                                          </p:val>
                                        </p:tav>
                                      </p:tavLst>
                                    </p:anim>
                                    <p:animEffect transition="out" filter="fade">
                                      <p:cBhvr>
                                        <p:cTn id="42" dur="1000"/>
                                        <p:tgtEl>
                                          <p:spTgt spid="154626"/>
                                        </p:tgtEl>
                                      </p:cBhvr>
                                    </p:animEffect>
                                    <p:set>
                                      <p:cBhvr>
                                        <p:cTn id="43" dur="1" fill="hold">
                                          <p:stCondLst>
                                            <p:cond delay="999"/>
                                          </p:stCondLst>
                                        </p:cTn>
                                        <p:tgtEl>
                                          <p:spTgt spid="154626"/>
                                        </p:tgtEl>
                                        <p:attrNameLst>
                                          <p:attrName>style.visibility</p:attrName>
                                        </p:attrNameLst>
                                      </p:cBhvr>
                                      <p:to>
                                        <p:strVal val="hidden"/>
                                      </p:to>
                                    </p:set>
                                  </p:childTnLst>
                                </p:cTn>
                              </p:par>
                              <p:par>
                                <p:cTn id="44" presetID="53" presetClass="exit" presetSubtype="0" fill="hold" nodeType="withEffect">
                                  <p:stCondLst>
                                    <p:cond delay="0"/>
                                  </p:stCondLst>
                                  <p:childTnLst>
                                    <p:anim calcmode="lin" valueType="num">
                                      <p:cBhvr>
                                        <p:cTn id="45" dur="1000"/>
                                        <p:tgtEl>
                                          <p:spTgt spid="154631"/>
                                        </p:tgtEl>
                                        <p:attrNameLst>
                                          <p:attrName>ppt_w</p:attrName>
                                        </p:attrNameLst>
                                      </p:cBhvr>
                                      <p:tavLst>
                                        <p:tav tm="0">
                                          <p:val>
                                            <p:strVal val="ppt_w"/>
                                          </p:val>
                                        </p:tav>
                                        <p:tav tm="100000">
                                          <p:val>
                                            <p:fltVal val="0"/>
                                          </p:val>
                                        </p:tav>
                                      </p:tavLst>
                                    </p:anim>
                                    <p:anim calcmode="lin" valueType="num">
                                      <p:cBhvr>
                                        <p:cTn id="46" dur="1000"/>
                                        <p:tgtEl>
                                          <p:spTgt spid="154631"/>
                                        </p:tgtEl>
                                        <p:attrNameLst>
                                          <p:attrName>ppt_h</p:attrName>
                                        </p:attrNameLst>
                                      </p:cBhvr>
                                      <p:tavLst>
                                        <p:tav tm="0">
                                          <p:val>
                                            <p:strVal val="ppt_h"/>
                                          </p:val>
                                        </p:tav>
                                        <p:tav tm="100000">
                                          <p:val>
                                            <p:fltVal val="0"/>
                                          </p:val>
                                        </p:tav>
                                      </p:tavLst>
                                    </p:anim>
                                    <p:animEffect transition="out" filter="fade">
                                      <p:cBhvr>
                                        <p:cTn id="47" dur="1000"/>
                                        <p:tgtEl>
                                          <p:spTgt spid="154631"/>
                                        </p:tgtEl>
                                      </p:cBhvr>
                                    </p:animEffect>
                                    <p:set>
                                      <p:cBhvr>
                                        <p:cTn id="48" dur="1" fill="hold">
                                          <p:stCondLst>
                                            <p:cond delay="999"/>
                                          </p:stCondLst>
                                        </p:cTn>
                                        <p:tgtEl>
                                          <p:spTgt spid="154631"/>
                                        </p:tgtEl>
                                        <p:attrNameLst>
                                          <p:attrName>style.visibility</p:attrName>
                                        </p:attrNameLst>
                                      </p:cBhvr>
                                      <p:to>
                                        <p:strVal val="hidden"/>
                                      </p:to>
                                    </p:set>
                                  </p:childTnLst>
                                </p:cTn>
                              </p:par>
                              <p:par>
                                <p:cTn id="49" presetID="53" presetClass="exit" presetSubtype="0" fill="hold" grpId="1" nodeType="withEffect">
                                  <p:stCondLst>
                                    <p:cond delay="0"/>
                                  </p:stCondLst>
                                  <p:childTnLst>
                                    <p:anim calcmode="lin" valueType="num">
                                      <p:cBhvr>
                                        <p:cTn id="50" dur="1000"/>
                                        <p:tgtEl>
                                          <p:spTgt spid="154628"/>
                                        </p:tgtEl>
                                        <p:attrNameLst>
                                          <p:attrName>ppt_w</p:attrName>
                                        </p:attrNameLst>
                                      </p:cBhvr>
                                      <p:tavLst>
                                        <p:tav tm="0">
                                          <p:val>
                                            <p:strVal val="ppt_w"/>
                                          </p:val>
                                        </p:tav>
                                        <p:tav tm="100000">
                                          <p:val>
                                            <p:fltVal val="0"/>
                                          </p:val>
                                        </p:tav>
                                      </p:tavLst>
                                    </p:anim>
                                    <p:anim calcmode="lin" valueType="num">
                                      <p:cBhvr>
                                        <p:cTn id="51" dur="1000"/>
                                        <p:tgtEl>
                                          <p:spTgt spid="154628"/>
                                        </p:tgtEl>
                                        <p:attrNameLst>
                                          <p:attrName>ppt_h</p:attrName>
                                        </p:attrNameLst>
                                      </p:cBhvr>
                                      <p:tavLst>
                                        <p:tav tm="0">
                                          <p:val>
                                            <p:strVal val="ppt_h"/>
                                          </p:val>
                                        </p:tav>
                                        <p:tav tm="100000">
                                          <p:val>
                                            <p:fltVal val="0"/>
                                          </p:val>
                                        </p:tav>
                                      </p:tavLst>
                                    </p:anim>
                                    <p:animEffect transition="out" filter="fade">
                                      <p:cBhvr>
                                        <p:cTn id="52" dur="1000"/>
                                        <p:tgtEl>
                                          <p:spTgt spid="154628"/>
                                        </p:tgtEl>
                                      </p:cBhvr>
                                    </p:animEffect>
                                    <p:set>
                                      <p:cBhvr>
                                        <p:cTn id="53" dur="1" fill="hold">
                                          <p:stCondLst>
                                            <p:cond delay="999"/>
                                          </p:stCondLst>
                                        </p:cTn>
                                        <p:tgtEl>
                                          <p:spTgt spid="154628"/>
                                        </p:tgtEl>
                                        <p:attrNameLst>
                                          <p:attrName>style.visibility</p:attrName>
                                        </p:attrNameLst>
                                      </p:cBhvr>
                                      <p:to>
                                        <p:strVal val="hidden"/>
                                      </p:to>
                                    </p:set>
                                  </p:childTnLst>
                                </p:cTn>
                              </p:par>
                              <p:par>
                                <p:cTn id="54" presetID="53" presetClass="exit" presetSubtype="0" fill="hold" grpId="1" nodeType="withEffect">
                                  <p:stCondLst>
                                    <p:cond delay="0"/>
                                  </p:stCondLst>
                                  <p:childTnLst>
                                    <p:anim calcmode="lin" valueType="num">
                                      <p:cBhvr>
                                        <p:cTn id="55" dur="1000"/>
                                        <p:tgtEl>
                                          <p:spTgt spid="154627"/>
                                        </p:tgtEl>
                                        <p:attrNameLst>
                                          <p:attrName>ppt_w</p:attrName>
                                        </p:attrNameLst>
                                      </p:cBhvr>
                                      <p:tavLst>
                                        <p:tav tm="0">
                                          <p:val>
                                            <p:strVal val="ppt_w"/>
                                          </p:val>
                                        </p:tav>
                                        <p:tav tm="100000">
                                          <p:val>
                                            <p:fltVal val="0"/>
                                          </p:val>
                                        </p:tav>
                                      </p:tavLst>
                                    </p:anim>
                                    <p:anim calcmode="lin" valueType="num">
                                      <p:cBhvr>
                                        <p:cTn id="56" dur="1000"/>
                                        <p:tgtEl>
                                          <p:spTgt spid="154627"/>
                                        </p:tgtEl>
                                        <p:attrNameLst>
                                          <p:attrName>ppt_h</p:attrName>
                                        </p:attrNameLst>
                                      </p:cBhvr>
                                      <p:tavLst>
                                        <p:tav tm="0">
                                          <p:val>
                                            <p:strVal val="ppt_h"/>
                                          </p:val>
                                        </p:tav>
                                        <p:tav tm="100000">
                                          <p:val>
                                            <p:fltVal val="0"/>
                                          </p:val>
                                        </p:tav>
                                      </p:tavLst>
                                    </p:anim>
                                    <p:animEffect transition="out" filter="fade">
                                      <p:cBhvr>
                                        <p:cTn id="57" dur="1000"/>
                                        <p:tgtEl>
                                          <p:spTgt spid="154627"/>
                                        </p:tgtEl>
                                      </p:cBhvr>
                                    </p:animEffect>
                                    <p:set>
                                      <p:cBhvr>
                                        <p:cTn id="58" dur="1" fill="hold">
                                          <p:stCondLst>
                                            <p:cond delay="999"/>
                                          </p:stCondLst>
                                        </p:cTn>
                                        <p:tgtEl>
                                          <p:spTgt spid="1546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6" grpId="1"/>
      <p:bldP spid="154627" grpId="0"/>
      <p:bldP spid="154627" grpId="1"/>
      <p:bldP spid="154628" grpId="0"/>
      <p:bldP spid="154628" grpId="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28600" y="152400"/>
            <a:ext cx="8763000" cy="1143000"/>
          </a:xfrm>
        </p:spPr>
        <p:txBody>
          <a:bodyPr/>
          <a:lstStyle/>
          <a:p>
            <a:pPr algn="ctr" eaLnBrk="1" hangingPunct="1"/>
            <a: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t>Basic Characteristics</a:t>
            </a:r>
            <a:b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br>
            <a: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t>Truman</a:t>
            </a:r>
            <a:r>
              <a:rPr lang="ja-JP" alt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t>’</a:t>
            </a:r>
            <a:r>
              <a:rPr lang="en-US" altLang="ja-JP" sz="2800" b="1" smtClean="0">
                <a:solidFill>
                  <a:schemeClr val="tx1"/>
                </a:solidFill>
                <a:effectLst>
                  <a:outerShdw blurRad="38100" dist="38100" dir="2700000" algn="tl">
                    <a:srgbClr val="FFFFFF"/>
                  </a:outerShdw>
                </a:effectLst>
                <a:latin typeface="Oreos" pitchFamily="2" charset="0"/>
                <a:ea typeface="ＭＳ Ｐゴシック" pitchFamily="34" charset="-128"/>
              </a:rPr>
              <a:t>s Foreign Policy</a:t>
            </a:r>
            <a:endPar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endParaRPr>
          </a:p>
        </p:txBody>
      </p:sp>
      <p:sp>
        <p:nvSpPr>
          <p:cNvPr id="156675" name="Rectangle 3"/>
          <p:cNvSpPr>
            <a:spLocks noGrp="1" noChangeArrowheads="1"/>
          </p:cNvSpPr>
          <p:nvPr>
            <p:ph type="body" idx="1"/>
          </p:nvPr>
        </p:nvSpPr>
        <p:spPr>
          <a:xfrm>
            <a:off x="3581400" y="1295400"/>
            <a:ext cx="5334000" cy="5334000"/>
          </a:xfrm>
        </p:spPr>
        <p:txBody>
          <a:bodyPr/>
          <a:lstStyle/>
          <a:p>
            <a:pPr eaLnBrk="1" hangingPunct="1"/>
            <a:r>
              <a:rPr lang="en-US" sz="2400" b="1" smtClean="0">
                <a:effectLst>
                  <a:outerShdw blurRad="38100" dist="38100" dir="2700000" algn="tl">
                    <a:srgbClr val="FFFFFF"/>
                  </a:outerShdw>
                </a:effectLst>
                <a:ea typeface="ＭＳ Ｐゴシック" pitchFamily="34" charset="-128"/>
                <a:cs typeface="Times New Roman" pitchFamily="18" charset="0"/>
              </a:rPr>
              <a:t>Cabinet members make speeches that state that communists were everywhere in America and could be anybody.</a:t>
            </a:r>
          </a:p>
          <a:p>
            <a:pPr lvl="1" eaLnBrk="1" hangingPunct="1"/>
            <a:r>
              <a:rPr lang="en-US" sz="2300" b="1" smtClean="0">
                <a:effectLst>
                  <a:outerShdw blurRad="38100" dist="38100" dir="2700000" algn="tl">
                    <a:srgbClr val="FFFFFF"/>
                  </a:outerShdw>
                </a:effectLst>
                <a:ea typeface="ＭＳ Ｐゴシック" pitchFamily="34" charset="-128"/>
                <a:cs typeface="Times New Roman" pitchFamily="18" charset="0"/>
              </a:rPr>
              <a:t>Basic message: </a:t>
            </a:r>
            <a:r>
              <a:rPr lang="en-US" sz="23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TRUST NOBODY</a:t>
            </a:r>
            <a:r>
              <a:rPr lang="en-US" sz="2300" b="1" smtClean="0">
                <a:effectLst>
                  <a:outerShdw blurRad="38100" dist="38100" dir="2700000" algn="tl">
                    <a:srgbClr val="FFFFFF"/>
                  </a:outerShdw>
                </a:effectLst>
                <a:ea typeface="ＭＳ Ｐゴシック" pitchFamily="34" charset="-128"/>
                <a:cs typeface="Times New Roman" pitchFamily="18" charset="0"/>
              </a:rPr>
              <a:t>.</a:t>
            </a:r>
          </a:p>
          <a:p>
            <a:pPr lvl="1" eaLnBrk="1" hangingPunct="1"/>
            <a:r>
              <a:rPr lang="en-US" sz="2300" b="1" smtClean="0">
                <a:effectLst>
                  <a:outerShdw blurRad="38100" dist="38100" dir="2700000" algn="tl">
                    <a:srgbClr val="FFFFFF"/>
                  </a:outerShdw>
                </a:effectLst>
                <a:ea typeface="ＭＳ Ｐゴシック" pitchFamily="34" charset="-128"/>
                <a:cs typeface="Times New Roman" pitchFamily="18" charset="0"/>
              </a:rPr>
              <a:t>Wanted people to turn in people they suspected of associating or sympathizing with communism.</a:t>
            </a:r>
          </a:p>
          <a:p>
            <a:pPr lvl="1" eaLnBrk="1" hangingPunct="1"/>
            <a:r>
              <a:rPr lang="en-US" sz="2300" b="1" smtClean="0">
                <a:effectLst>
                  <a:outerShdw blurRad="38100" dist="38100" dir="2700000" algn="tl">
                    <a:srgbClr val="FFFFFF"/>
                  </a:outerShdw>
                </a:effectLst>
                <a:ea typeface="ＭＳ Ｐゴシック" pitchFamily="34" charset="-128"/>
                <a:cs typeface="Times New Roman" pitchFamily="18" charset="0"/>
              </a:rPr>
              <a:t>Special targets placed on </a:t>
            </a:r>
            <a:r>
              <a:rPr lang="en-US" sz="23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college campuses, Hollywood, publishing companies, and editorial staffs</a:t>
            </a:r>
            <a:r>
              <a:rPr lang="en-US" sz="2300" b="1" smtClean="0">
                <a:effectLst>
                  <a:outerShdw blurRad="38100" dist="38100" dir="2700000" algn="tl">
                    <a:srgbClr val="FFFFFF"/>
                  </a:outerShdw>
                </a:effectLst>
                <a:ea typeface="ＭＳ Ｐゴシック" pitchFamily="34" charset="-128"/>
                <a:cs typeface="Times New Roman" pitchFamily="18" charset="0"/>
              </a:rPr>
              <a:t>. </a:t>
            </a:r>
          </a:p>
        </p:txBody>
      </p:sp>
      <p:sp>
        <p:nvSpPr>
          <p:cNvPr id="156676" name="Text Box 4"/>
          <p:cNvSpPr txBox="1">
            <a:spLocks noChangeArrowheads="1"/>
          </p:cNvSpPr>
          <p:nvPr/>
        </p:nvSpPr>
        <p:spPr bwMode="auto">
          <a:xfrm>
            <a:off x="457200" y="5486400"/>
            <a:ext cx="2895600" cy="427038"/>
          </a:xfrm>
          <a:prstGeom prst="rect">
            <a:avLst/>
          </a:prstGeom>
          <a:noFill/>
          <a:ln w="9525">
            <a:noFill/>
            <a:miter lim="800000"/>
            <a:headEnd/>
            <a:tailEnd/>
          </a:ln>
        </p:spPr>
        <p:txBody>
          <a:bodyPr>
            <a:spAutoFit/>
          </a:bodyPr>
          <a:lstStyle/>
          <a:p>
            <a:pPr algn="ctr"/>
            <a:r>
              <a:rPr lang="en-US" sz="1400" b="1">
                <a:latin typeface="Copperplate Gothic Bold" pitchFamily="34" charset="0"/>
              </a:rPr>
              <a:t>The Redolution</a:t>
            </a:r>
          </a:p>
          <a:p>
            <a:pPr algn="ctr"/>
            <a:r>
              <a:rPr lang="en-US" sz="800">
                <a:latin typeface="Times New Roman" pitchFamily="18" charset="0"/>
              </a:rPr>
              <a:t>http://eatemandbeatem.com/redScare.jpg</a:t>
            </a:r>
          </a:p>
        </p:txBody>
      </p:sp>
      <p:pic>
        <p:nvPicPr>
          <p:cNvPr id="156678" name="Picture 6" descr="http://eatemandbeatem.com/redScare.jpg"/>
          <p:cNvPicPr>
            <a:picLocks noChangeAspect="1" noChangeArrowheads="1"/>
          </p:cNvPicPr>
          <p:nvPr/>
        </p:nvPicPr>
        <p:blipFill>
          <a:blip r:embed="rId5" cstate="print"/>
          <a:srcRect/>
          <a:stretch>
            <a:fillRect/>
          </a:stretch>
        </p:blipFill>
        <p:spPr bwMode="auto">
          <a:xfrm>
            <a:off x="304800" y="1295400"/>
            <a:ext cx="3314700" cy="41941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fade">
                                      <p:cBhvr>
                                        <p:cTn id="7" dur="800" decel="100000"/>
                                        <p:tgtEl>
                                          <p:spTgt spid="156674"/>
                                        </p:tgtEl>
                                      </p:cBhvr>
                                    </p:animEffect>
                                    <p:anim calcmode="lin" valueType="num">
                                      <p:cBhvr>
                                        <p:cTn id="8" dur="800" decel="100000" fill="hold"/>
                                        <p:tgtEl>
                                          <p:spTgt spid="156674"/>
                                        </p:tgtEl>
                                        <p:attrNameLst>
                                          <p:attrName>style.rotation</p:attrName>
                                        </p:attrNameLst>
                                      </p:cBhvr>
                                      <p:tavLst>
                                        <p:tav tm="0">
                                          <p:val>
                                            <p:fltVal val="-90"/>
                                          </p:val>
                                        </p:tav>
                                        <p:tav tm="100000">
                                          <p:val>
                                            <p:fltVal val="0"/>
                                          </p:val>
                                        </p:tav>
                                      </p:tavLst>
                                    </p:anim>
                                    <p:anim calcmode="lin" valueType="num">
                                      <p:cBhvr>
                                        <p:cTn id="9" dur="800" decel="100000" fill="hold"/>
                                        <p:tgtEl>
                                          <p:spTgt spid="156674"/>
                                        </p:tgtEl>
                                        <p:attrNameLst>
                                          <p:attrName>ppt_x</p:attrName>
                                        </p:attrNameLst>
                                      </p:cBhvr>
                                      <p:tavLst>
                                        <p:tav tm="0">
                                          <p:val>
                                            <p:strVal val="#ppt_x+0.4"/>
                                          </p:val>
                                        </p:tav>
                                        <p:tav tm="100000">
                                          <p:val>
                                            <p:strVal val="#ppt_x-0.05"/>
                                          </p:val>
                                        </p:tav>
                                      </p:tavLst>
                                    </p:anim>
                                    <p:anim calcmode="lin" valueType="num">
                                      <p:cBhvr>
                                        <p:cTn id="10" dur="800" decel="100000" fill="hold"/>
                                        <p:tgtEl>
                                          <p:spTgt spid="1566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66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667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56675"/>
                                        </p:tgtEl>
                                        <p:attrNameLst>
                                          <p:attrName>style.visibility</p:attrName>
                                        </p:attrNameLst>
                                      </p:cBhvr>
                                      <p:to>
                                        <p:strVal val="visible"/>
                                      </p:to>
                                    </p:set>
                                    <p:animEffect transition="in" filter="fade">
                                      <p:cBhvr>
                                        <p:cTn id="15" dur="800" decel="100000"/>
                                        <p:tgtEl>
                                          <p:spTgt spid="156675"/>
                                        </p:tgtEl>
                                      </p:cBhvr>
                                    </p:animEffect>
                                    <p:anim calcmode="lin" valueType="num">
                                      <p:cBhvr>
                                        <p:cTn id="16" dur="800" decel="100000" fill="hold"/>
                                        <p:tgtEl>
                                          <p:spTgt spid="156675"/>
                                        </p:tgtEl>
                                        <p:attrNameLst>
                                          <p:attrName>style.rotation</p:attrName>
                                        </p:attrNameLst>
                                      </p:cBhvr>
                                      <p:tavLst>
                                        <p:tav tm="0">
                                          <p:val>
                                            <p:fltVal val="-90"/>
                                          </p:val>
                                        </p:tav>
                                        <p:tav tm="100000">
                                          <p:val>
                                            <p:fltVal val="0"/>
                                          </p:val>
                                        </p:tav>
                                      </p:tavLst>
                                    </p:anim>
                                    <p:anim calcmode="lin" valueType="num">
                                      <p:cBhvr>
                                        <p:cTn id="17" dur="800" decel="100000" fill="hold"/>
                                        <p:tgtEl>
                                          <p:spTgt spid="156675"/>
                                        </p:tgtEl>
                                        <p:attrNameLst>
                                          <p:attrName>ppt_x</p:attrName>
                                        </p:attrNameLst>
                                      </p:cBhvr>
                                      <p:tavLst>
                                        <p:tav tm="0">
                                          <p:val>
                                            <p:strVal val="#ppt_x+0.4"/>
                                          </p:val>
                                        </p:tav>
                                        <p:tav tm="100000">
                                          <p:val>
                                            <p:strVal val="#ppt_x-0.05"/>
                                          </p:val>
                                        </p:tav>
                                      </p:tavLst>
                                    </p:anim>
                                    <p:anim calcmode="lin" valueType="num">
                                      <p:cBhvr>
                                        <p:cTn id="18" dur="800" decel="100000" fill="hold"/>
                                        <p:tgtEl>
                                          <p:spTgt spid="15667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5667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56675"/>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say It Isn't So-- Trust No One.wav"/>
                                        </p:tgtEl>
                                      </p:cMediaNode>
                                    </p:audio>
                                  </p:subTnLst>
                                </p:cTn>
                              </p:par>
                              <p:par>
                                <p:cTn id="21" presetID="30" presetClass="entr" presetSubtype="0" fill="hold" nodeType="withEffect">
                                  <p:stCondLst>
                                    <p:cond delay="0"/>
                                  </p:stCondLst>
                                  <p:childTnLst>
                                    <p:set>
                                      <p:cBhvr>
                                        <p:cTn id="22" dur="1" fill="hold">
                                          <p:stCondLst>
                                            <p:cond delay="0"/>
                                          </p:stCondLst>
                                        </p:cTn>
                                        <p:tgtEl>
                                          <p:spTgt spid="156678"/>
                                        </p:tgtEl>
                                        <p:attrNameLst>
                                          <p:attrName>style.visibility</p:attrName>
                                        </p:attrNameLst>
                                      </p:cBhvr>
                                      <p:to>
                                        <p:strVal val="visible"/>
                                      </p:to>
                                    </p:set>
                                    <p:animEffect transition="in" filter="fade">
                                      <p:cBhvr>
                                        <p:cTn id="23" dur="800" decel="100000"/>
                                        <p:tgtEl>
                                          <p:spTgt spid="156678"/>
                                        </p:tgtEl>
                                      </p:cBhvr>
                                    </p:animEffect>
                                    <p:anim calcmode="lin" valueType="num">
                                      <p:cBhvr>
                                        <p:cTn id="24" dur="800" decel="100000" fill="hold"/>
                                        <p:tgtEl>
                                          <p:spTgt spid="156678"/>
                                        </p:tgtEl>
                                        <p:attrNameLst>
                                          <p:attrName>style.rotation</p:attrName>
                                        </p:attrNameLst>
                                      </p:cBhvr>
                                      <p:tavLst>
                                        <p:tav tm="0">
                                          <p:val>
                                            <p:fltVal val="-90"/>
                                          </p:val>
                                        </p:tav>
                                        <p:tav tm="100000">
                                          <p:val>
                                            <p:fltVal val="0"/>
                                          </p:val>
                                        </p:tav>
                                      </p:tavLst>
                                    </p:anim>
                                    <p:anim calcmode="lin" valueType="num">
                                      <p:cBhvr>
                                        <p:cTn id="25" dur="800" decel="100000" fill="hold"/>
                                        <p:tgtEl>
                                          <p:spTgt spid="156678"/>
                                        </p:tgtEl>
                                        <p:attrNameLst>
                                          <p:attrName>ppt_x</p:attrName>
                                        </p:attrNameLst>
                                      </p:cBhvr>
                                      <p:tavLst>
                                        <p:tav tm="0">
                                          <p:val>
                                            <p:strVal val="#ppt_x+0.4"/>
                                          </p:val>
                                        </p:tav>
                                        <p:tav tm="100000">
                                          <p:val>
                                            <p:strVal val="#ppt_x-0.05"/>
                                          </p:val>
                                        </p:tav>
                                      </p:tavLst>
                                    </p:anim>
                                    <p:anim calcmode="lin" valueType="num">
                                      <p:cBhvr>
                                        <p:cTn id="26" dur="800" decel="100000" fill="hold"/>
                                        <p:tgtEl>
                                          <p:spTgt spid="15667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5667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56678"/>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156676"/>
                                        </p:tgtEl>
                                        <p:attrNameLst>
                                          <p:attrName>style.visibility</p:attrName>
                                        </p:attrNameLst>
                                      </p:cBhvr>
                                      <p:to>
                                        <p:strVal val="visible"/>
                                      </p:to>
                                    </p:set>
                                    <p:animEffect transition="in" filter="fade">
                                      <p:cBhvr>
                                        <p:cTn id="31" dur="800" decel="100000"/>
                                        <p:tgtEl>
                                          <p:spTgt spid="156676"/>
                                        </p:tgtEl>
                                      </p:cBhvr>
                                    </p:animEffect>
                                    <p:anim calcmode="lin" valueType="num">
                                      <p:cBhvr>
                                        <p:cTn id="32" dur="800" decel="100000" fill="hold"/>
                                        <p:tgtEl>
                                          <p:spTgt spid="156676"/>
                                        </p:tgtEl>
                                        <p:attrNameLst>
                                          <p:attrName>style.rotation</p:attrName>
                                        </p:attrNameLst>
                                      </p:cBhvr>
                                      <p:tavLst>
                                        <p:tav tm="0">
                                          <p:val>
                                            <p:fltVal val="-90"/>
                                          </p:val>
                                        </p:tav>
                                        <p:tav tm="100000">
                                          <p:val>
                                            <p:fltVal val="0"/>
                                          </p:val>
                                        </p:tav>
                                      </p:tavLst>
                                    </p:anim>
                                    <p:anim calcmode="lin" valueType="num">
                                      <p:cBhvr>
                                        <p:cTn id="33" dur="800" decel="100000" fill="hold"/>
                                        <p:tgtEl>
                                          <p:spTgt spid="156676"/>
                                        </p:tgtEl>
                                        <p:attrNameLst>
                                          <p:attrName>ppt_x</p:attrName>
                                        </p:attrNameLst>
                                      </p:cBhvr>
                                      <p:tavLst>
                                        <p:tav tm="0">
                                          <p:val>
                                            <p:strVal val="#ppt_x+0.4"/>
                                          </p:val>
                                        </p:tav>
                                        <p:tav tm="100000">
                                          <p:val>
                                            <p:strVal val="#ppt_x-0.05"/>
                                          </p:val>
                                        </p:tav>
                                      </p:tavLst>
                                    </p:anim>
                                    <p:anim calcmode="lin" valueType="num">
                                      <p:cBhvr>
                                        <p:cTn id="34" dur="800" decel="100000" fill="hold"/>
                                        <p:tgtEl>
                                          <p:spTgt spid="15667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5667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56676"/>
                                        </p:tgtEl>
                                        <p:attrNameLst>
                                          <p:attrName>ppt_y</p:attrName>
                                        </p:attrNameLst>
                                      </p:cBhvr>
                                      <p:tavLst>
                                        <p:tav tm="0">
                                          <p:val>
                                            <p:strVal val="#ppt_y+0.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xit" presetSubtype="0" fill="hold" grpId="1" nodeType="clickEffect">
                                  <p:stCondLst>
                                    <p:cond delay="0"/>
                                  </p:stCondLst>
                                  <p:childTnLst>
                                    <p:anim calcmode="lin" valueType="num">
                                      <p:cBhvr>
                                        <p:cTn id="40" dur="1000"/>
                                        <p:tgtEl>
                                          <p:spTgt spid="156674"/>
                                        </p:tgtEl>
                                        <p:attrNameLst>
                                          <p:attrName>ppt_w</p:attrName>
                                        </p:attrNameLst>
                                      </p:cBhvr>
                                      <p:tavLst>
                                        <p:tav tm="0">
                                          <p:val>
                                            <p:strVal val="ppt_w"/>
                                          </p:val>
                                        </p:tav>
                                        <p:tav tm="100000">
                                          <p:val>
                                            <p:fltVal val="0"/>
                                          </p:val>
                                        </p:tav>
                                      </p:tavLst>
                                    </p:anim>
                                    <p:anim calcmode="lin" valueType="num">
                                      <p:cBhvr>
                                        <p:cTn id="41" dur="1000"/>
                                        <p:tgtEl>
                                          <p:spTgt spid="156674"/>
                                        </p:tgtEl>
                                        <p:attrNameLst>
                                          <p:attrName>ppt_h</p:attrName>
                                        </p:attrNameLst>
                                      </p:cBhvr>
                                      <p:tavLst>
                                        <p:tav tm="0">
                                          <p:val>
                                            <p:strVal val="ppt_h"/>
                                          </p:val>
                                        </p:tav>
                                        <p:tav tm="100000">
                                          <p:val>
                                            <p:fltVal val="0"/>
                                          </p:val>
                                        </p:tav>
                                      </p:tavLst>
                                    </p:anim>
                                    <p:animEffect transition="out" filter="fade">
                                      <p:cBhvr>
                                        <p:cTn id="42" dur="1000"/>
                                        <p:tgtEl>
                                          <p:spTgt spid="156674"/>
                                        </p:tgtEl>
                                      </p:cBhvr>
                                    </p:animEffect>
                                    <p:set>
                                      <p:cBhvr>
                                        <p:cTn id="43" dur="1" fill="hold">
                                          <p:stCondLst>
                                            <p:cond delay="999"/>
                                          </p:stCondLst>
                                        </p:cTn>
                                        <p:tgtEl>
                                          <p:spTgt spid="15667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Looney Tunes-- Daffy Suspect Integrity.wav"/>
                                        </p:tgtEl>
                                      </p:cMediaNode>
                                    </p:audio>
                                  </p:subTnLst>
                                </p:cTn>
                              </p:par>
                              <p:par>
                                <p:cTn id="44" presetID="53" presetClass="exit" presetSubtype="0" fill="hold" grpId="1" nodeType="withEffect">
                                  <p:stCondLst>
                                    <p:cond delay="0"/>
                                  </p:stCondLst>
                                  <p:childTnLst>
                                    <p:anim calcmode="lin" valueType="num">
                                      <p:cBhvr>
                                        <p:cTn id="45" dur="1000"/>
                                        <p:tgtEl>
                                          <p:spTgt spid="156675"/>
                                        </p:tgtEl>
                                        <p:attrNameLst>
                                          <p:attrName>ppt_w</p:attrName>
                                        </p:attrNameLst>
                                      </p:cBhvr>
                                      <p:tavLst>
                                        <p:tav tm="0">
                                          <p:val>
                                            <p:strVal val="ppt_w"/>
                                          </p:val>
                                        </p:tav>
                                        <p:tav tm="100000">
                                          <p:val>
                                            <p:fltVal val="0"/>
                                          </p:val>
                                        </p:tav>
                                      </p:tavLst>
                                    </p:anim>
                                    <p:anim calcmode="lin" valueType="num">
                                      <p:cBhvr>
                                        <p:cTn id="46" dur="1000"/>
                                        <p:tgtEl>
                                          <p:spTgt spid="156675"/>
                                        </p:tgtEl>
                                        <p:attrNameLst>
                                          <p:attrName>ppt_h</p:attrName>
                                        </p:attrNameLst>
                                      </p:cBhvr>
                                      <p:tavLst>
                                        <p:tav tm="0">
                                          <p:val>
                                            <p:strVal val="ppt_h"/>
                                          </p:val>
                                        </p:tav>
                                        <p:tav tm="100000">
                                          <p:val>
                                            <p:fltVal val="0"/>
                                          </p:val>
                                        </p:tav>
                                      </p:tavLst>
                                    </p:anim>
                                    <p:animEffect transition="out" filter="fade">
                                      <p:cBhvr>
                                        <p:cTn id="47" dur="1000"/>
                                        <p:tgtEl>
                                          <p:spTgt spid="156675"/>
                                        </p:tgtEl>
                                      </p:cBhvr>
                                    </p:animEffect>
                                    <p:set>
                                      <p:cBhvr>
                                        <p:cTn id="48" dur="1" fill="hold">
                                          <p:stCondLst>
                                            <p:cond delay="999"/>
                                          </p:stCondLst>
                                        </p:cTn>
                                        <p:tgtEl>
                                          <p:spTgt spid="156675"/>
                                        </p:tgtEl>
                                        <p:attrNameLst>
                                          <p:attrName>style.visibility</p:attrName>
                                        </p:attrNameLst>
                                      </p:cBhvr>
                                      <p:to>
                                        <p:strVal val="hidden"/>
                                      </p:to>
                                    </p:set>
                                  </p:childTnLst>
                                </p:cTn>
                              </p:par>
                              <p:par>
                                <p:cTn id="49" presetID="53" presetClass="exit" presetSubtype="0" fill="hold" nodeType="withEffect">
                                  <p:stCondLst>
                                    <p:cond delay="0"/>
                                  </p:stCondLst>
                                  <p:childTnLst>
                                    <p:anim calcmode="lin" valueType="num">
                                      <p:cBhvr>
                                        <p:cTn id="50" dur="1000"/>
                                        <p:tgtEl>
                                          <p:spTgt spid="156678"/>
                                        </p:tgtEl>
                                        <p:attrNameLst>
                                          <p:attrName>ppt_w</p:attrName>
                                        </p:attrNameLst>
                                      </p:cBhvr>
                                      <p:tavLst>
                                        <p:tav tm="0">
                                          <p:val>
                                            <p:strVal val="ppt_w"/>
                                          </p:val>
                                        </p:tav>
                                        <p:tav tm="100000">
                                          <p:val>
                                            <p:fltVal val="0"/>
                                          </p:val>
                                        </p:tav>
                                      </p:tavLst>
                                    </p:anim>
                                    <p:anim calcmode="lin" valueType="num">
                                      <p:cBhvr>
                                        <p:cTn id="51" dur="1000"/>
                                        <p:tgtEl>
                                          <p:spTgt spid="156678"/>
                                        </p:tgtEl>
                                        <p:attrNameLst>
                                          <p:attrName>ppt_h</p:attrName>
                                        </p:attrNameLst>
                                      </p:cBhvr>
                                      <p:tavLst>
                                        <p:tav tm="0">
                                          <p:val>
                                            <p:strVal val="ppt_h"/>
                                          </p:val>
                                        </p:tav>
                                        <p:tav tm="100000">
                                          <p:val>
                                            <p:fltVal val="0"/>
                                          </p:val>
                                        </p:tav>
                                      </p:tavLst>
                                    </p:anim>
                                    <p:animEffect transition="out" filter="fade">
                                      <p:cBhvr>
                                        <p:cTn id="52" dur="1000"/>
                                        <p:tgtEl>
                                          <p:spTgt spid="156678"/>
                                        </p:tgtEl>
                                      </p:cBhvr>
                                    </p:animEffect>
                                    <p:set>
                                      <p:cBhvr>
                                        <p:cTn id="53" dur="1" fill="hold">
                                          <p:stCondLst>
                                            <p:cond delay="999"/>
                                          </p:stCondLst>
                                        </p:cTn>
                                        <p:tgtEl>
                                          <p:spTgt spid="156678"/>
                                        </p:tgtEl>
                                        <p:attrNameLst>
                                          <p:attrName>style.visibility</p:attrName>
                                        </p:attrNameLst>
                                      </p:cBhvr>
                                      <p:to>
                                        <p:strVal val="hidden"/>
                                      </p:to>
                                    </p:set>
                                  </p:childTnLst>
                                </p:cTn>
                              </p:par>
                              <p:par>
                                <p:cTn id="54" presetID="53" presetClass="exit" presetSubtype="0" fill="hold" grpId="1" nodeType="withEffect">
                                  <p:stCondLst>
                                    <p:cond delay="0"/>
                                  </p:stCondLst>
                                  <p:childTnLst>
                                    <p:anim calcmode="lin" valueType="num">
                                      <p:cBhvr>
                                        <p:cTn id="55" dur="1000"/>
                                        <p:tgtEl>
                                          <p:spTgt spid="156676"/>
                                        </p:tgtEl>
                                        <p:attrNameLst>
                                          <p:attrName>ppt_w</p:attrName>
                                        </p:attrNameLst>
                                      </p:cBhvr>
                                      <p:tavLst>
                                        <p:tav tm="0">
                                          <p:val>
                                            <p:strVal val="ppt_w"/>
                                          </p:val>
                                        </p:tav>
                                        <p:tav tm="100000">
                                          <p:val>
                                            <p:fltVal val="0"/>
                                          </p:val>
                                        </p:tav>
                                      </p:tavLst>
                                    </p:anim>
                                    <p:anim calcmode="lin" valueType="num">
                                      <p:cBhvr>
                                        <p:cTn id="56" dur="1000"/>
                                        <p:tgtEl>
                                          <p:spTgt spid="156676"/>
                                        </p:tgtEl>
                                        <p:attrNameLst>
                                          <p:attrName>ppt_h</p:attrName>
                                        </p:attrNameLst>
                                      </p:cBhvr>
                                      <p:tavLst>
                                        <p:tav tm="0">
                                          <p:val>
                                            <p:strVal val="ppt_h"/>
                                          </p:val>
                                        </p:tav>
                                        <p:tav tm="100000">
                                          <p:val>
                                            <p:fltVal val="0"/>
                                          </p:val>
                                        </p:tav>
                                      </p:tavLst>
                                    </p:anim>
                                    <p:animEffect transition="out" filter="fade">
                                      <p:cBhvr>
                                        <p:cTn id="57" dur="1000"/>
                                        <p:tgtEl>
                                          <p:spTgt spid="156676"/>
                                        </p:tgtEl>
                                      </p:cBhvr>
                                    </p:animEffect>
                                    <p:set>
                                      <p:cBhvr>
                                        <p:cTn id="58" dur="1" fill="hold">
                                          <p:stCondLst>
                                            <p:cond delay="999"/>
                                          </p:stCondLst>
                                        </p:cTn>
                                        <p:tgtEl>
                                          <p:spTgt spid="1566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4" grpId="1"/>
      <p:bldP spid="156675" grpId="0"/>
      <p:bldP spid="156675" grpId="1"/>
      <p:bldP spid="156676" grpId="0"/>
      <p:bldP spid="15667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304800" y="609600"/>
            <a:ext cx="8458200" cy="4800600"/>
          </a:xfrm>
          <a:prstGeom prst="rect">
            <a:avLst/>
          </a:prstGeom>
        </p:spPr>
        <p:txBody>
          <a:bodyPr wrap="none" fromWordArt="1">
            <a:prstTxWarp prst="textPlain">
              <a:avLst>
                <a:gd name="adj" fmla="val 50000"/>
              </a:avLst>
            </a:prstTxWarp>
          </a:bodyPr>
          <a:lstStyle/>
          <a:p>
            <a:pPr algn="ctr"/>
            <a:r>
              <a:rPr lang="en-US" sz="3600" kern="10">
                <a:ln w="38100">
                  <a:solidFill>
                    <a:schemeClr val="tx1"/>
                  </a:solidFill>
                  <a:round/>
                  <a:headEnd/>
                  <a:tailEnd/>
                </a:ln>
                <a:solidFill>
                  <a:srgbClr val="800000"/>
                </a:solidFill>
                <a:effectLst>
                  <a:outerShdw dist="107763" dir="18900000" algn="ctr" rotWithShape="0">
                    <a:srgbClr val="800000">
                      <a:alpha val="74997"/>
                    </a:srgbClr>
                  </a:outerShdw>
                </a:effectLst>
                <a:latin typeface="Oreos"/>
              </a:rPr>
              <a:t>Pre-McCarthy</a:t>
            </a:r>
          </a:p>
          <a:p>
            <a:pPr algn="ctr"/>
            <a:r>
              <a:rPr lang="en-US" sz="3600" kern="10">
                <a:ln w="38100">
                  <a:solidFill>
                    <a:schemeClr val="tx1"/>
                  </a:solidFill>
                  <a:round/>
                  <a:headEnd/>
                  <a:tailEnd/>
                </a:ln>
                <a:solidFill>
                  <a:srgbClr val="800000"/>
                </a:solidFill>
                <a:effectLst>
                  <a:outerShdw dist="107763" dir="18900000" algn="ctr" rotWithShape="0">
                    <a:srgbClr val="800000">
                      <a:alpha val="74997"/>
                    </a:srgbClr>
                  </a:outerShdw>
                </a:effectLst>
                <a:latin typeface="Oreos"/>
              </a:rPr>
              <a:t>McCarthyism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1000"/>
                                        <p:tgtEl>
                                          <p:spTgt spid="9218"/>
                                        </p:tgtEl>
                                      </p:cBhvr>
                                    </p:animEffect>
                                  </p:childTnLst>
                                  <p:subTnLst>
                                    <p:audio>
                                      <p:cMediaNode>
                                        <p:cTn display="0" masterRel="sameClick">
                                          <p:stCondLst>
                                            <p:cond evt="begin" delay="0">
                                              <p:tn val="5"/>
                                            </p:cond>
                                          </p:stCondLst>
                                          <p:endCondLst>
                                            <p:cond evt="onStopAudio" delay="0">
                                              <p:tgtEl>
                                                <p:sldTgt/>
                                              </p:tgtEl>
                                            </p:cond>
                                          </p:endCondLst>
                                        </p:cTn>
                                        <p:tgtEl>
                                          <p:sndTgt r:embed="rId3" name="dark Knight-- Joker Why So Seriou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xit" presetSubtype="0" fill="hold" grpId="1" nodeType="clickEffect">
                                  <p:stCondLst>
                                    <p:cond delay="0"/>
                                  </p:stCondLst>
                                  <p:childTnLst>
                                    <p:animScale>
                                      <p:cBhvr>
                                        <p:cTn id="11" dur="1000" accel="50000">
                                          <p:stCondLst>
                                            <p:cond delay="0"/>
                                          </p:stCondLst>
                                        </p:cTn>
                                        <p:tgtEl>
                                          <p:spTgt spid="921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9218"/>
                                        </p:tgtEl>
                                        <p:attrNameLst>
                                          <p:attrName>ppt_x</p:attrName>
                                          <p:attrName>ppt_y</p:attrName>
                                        </p:attrNameLst>
                                      </p:cBhvr>
                                    </p:animMotion>
                                    <p:animEffect transition="out" filter="fade">
                                      <p:cBhvr>
                                        <p:cTn id="13" dur="1000"/>
                                        <p:tgtEl>
                                          <p:spTgt spid="9218"/>
                                        </p:tgtEl>
                                      </p:cBhvr>
                                    </p:animEffect>
                                    <p:set>
                                      <p:cBhvr>
                                        <p:cTn id="14" dur="1" fill="hold">
                                          <p:stCondLst>
                                            <p:cond delay="9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8"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152400"/>
            <a:ext cx="8991600" cy="1143000"/>
          </a:xfrm>
        </p:spPr>
        <p:txBody>
          <a:bodyPr/>
          <a:lstStyle/>
          <a:p>
            <a:pPr algn="ctr" eaLnBrk="1" hangingPunct="1"/>
            <a:r>
              <a:rPr lang="en-US" sz="3300" b="1" smtClean="0">
                <a:solidFill>
                  <a:srgbClr val="800000"/>
                </a:solidFill>
                <a:effectLst>
                  <a:outerShdw blurRad="38100" dist="38100" dir="2700000" algn="tl">
                    <a:srgbClr val="000000"/>
                  </a:outerShdw>
                </a:effectLst>
                <a:latin typeface="Oreos" pitchFamily="2" charset="0"/>
                <a:ea typeface="ＭＳ Ｐゴシック" pitchFamily="34" charset="-128"/>
              </a:rPr>
              <a:t>Pre-McCarthy McCarthyism</a:t>
            </a:r>
            <a: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t/>
            </a:r>
            <a:b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br>
            <a:r>
              <a:rPr lang="en-US" sz="2800" b="1" u="sng" smtClean="0">
                <a:solidFill>
                  <a:srgbClr val="125B86"/>
                </a:solidFill>
                <a:effectLst>
                  <a:outerShdw blurRad="38100" dist="38100" dir="2700000" algn="tl">
                    <a:srgbClr val="000000"/>
                  </a:outerShdw>
                </a:effectLst>
                <a:latin typeface="Oreos" pitchFamily="2" charset="0"/>
                <a:ea typeface="ＭＳ Ｐゴシック" pitchFamily="34" charset="-128"/>
              </a:rPr>
              <a:t>Loyalty Review Board</a:t>
            </a:r>
            <a: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t>, Mar 1947</a:t>
            </a:r>
          </a:p>
        </p:txBody>
      </p:sp>
      <p:sp>
        <p:nvSpPr>
          <p:cNvPr id="152579" name="Rectangle 3"/>
          <p:cNvSpPr>
            <a:spLocks noGrp="1" noChangeArrowheads="1"/>
          </p:cNvSpPr>
          <p:nvPr>
            <p:ph type="body" idx="1"/>
          </p:nvPr>
        </p:nvSpPr>
        <p:spPr>
          <a:xfrm>
            <a:off x="76200" y="1219200"/>
            <a:ext cx="8991600" cy="5257800"/>
          </a:xfrm>
        </p:spPr>
        <p:txBody>
          <a:bodyPr/>
          <a:lstStyle/>
          <a:p>
            <a:pPr eaLnBrk="1" hangingPunct="1">
              <a:lnSpc>
                <a:spcPct val="90000"/>
              </a:lnSpc>
            </a:pPr>
            <a:r>
              <a:rPr lang="en-US" sz="2400" b="1" smtClean="0">
                <a:effectLst>
                  <a:outerShdw blurRad="38100" dist="38100" dir="2700000" algn="tl">
                    <a:srgbClr val="FFFFFF"/>
                  </a:outerShdw>
                </a:effectLst>
                <a:ea typeface="ＭＳ Ｐゴシック" pitchFamily="34" charset="-128"/>
                <a:cs typeface="Times New Roman" pitchFamily="18" charset="0"/>
              </a:rPr>
              <a:t>Full-scale </a:t>
            </a: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r>
              <a:rPr lang="en-US" altLang="ja-JP" sz="24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loyalty investigation</a:t>
            </a:r>
            <a:r>
              <a:rPr lang="ja-JP" altLang="en-US" sz="2400" b="1" smtClean="0">
                <a:effectLst>
                  <a:outerShdw blurRad="38100" dist="38100" dir="2700000" algn="tl">
                    <a:srgbClr val="FFFFFF"/>
                  </a:outerShdw>
                </a:effectLst>
                <a:ea typeface="ＭＳ Ｐゴシック" pitchFamily="34" charset="-128"/>
                <a:cs typeface="Times New Roman" pitchFamily="18" charset="0"/>
              </a:rPr>
              <a:t>”</a:t>
            </a:r>
            <a:r>
              <a:rPr lang="en-US" altLang="ja-JP" sz="2400" b="1" smtClean="0">
                <a:effectLst>
                  <a:outerShdw blurRad="38100" dist="38100" dir="2700000" algn="tl">
                    <a:srgbClr val="FFFFFF"/>
                  </a:outerShdw>
                </a:effectLst>
                <a:ea typeface="ＭＳ Ｐゴシック" pitchFamily="34" charset="-128"/>
                <a:cs typeface="Times New Roman" pitchFamily="18" charset="0"/>
              </a:rPr>
              <a:t> of all present and prospective </a:t>
            </a:r>
            <a:r>
              <a:rPr lang="en-US" altLang="ja-JP" sz="24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federal employees</a:t>
            </a:r>
            <a:r>
              <a:rPr lang="en-US" altLang="ja-JP" sz="2400" b="1" smtClean="0">
                <a:effectLst>
                  <a:outerShdw blurRad="38100" dist="38100" dir="2700000" algn="tl">
                    <a:srgbClr val="FFFFFF"/>
                  </a:outerShdw>
                </a:effectLst>
                <a:ea typeface="ＭＳ Ｐゴシック" pitchFamily="34" charset="-128"/>
                <a:cs typeface="Times New Roman" pitchFamily="18" charset="0"/>
              </a:rPr>
              <a:t>.</a:t>
            </a:r>
          </a:p>
          <a:p>
            <a:pPr eaLnBrk="1" hangingPunct="1">
              <a:lnSpc>
                <a:spcPct val="90000"/>
              </a:lnSpc>
            </a:pPr>
            <a:r>
              <a:rPr lang="en-US" sz="2400" b="1" smtClean="0">
                <a:effectLst>
                  <a:outerShdw blurRad="38100" dist="38100" dir="2700000" algn="tl">
                    <a:srgbClr val="FFFFFF"/>
                  </a:outerShdw>
                </a:effectLst>
                <a:ea typeface="ＭＳ Ｐゴシック" pitchFamily="34" charset="-128"/>
                <a:cs typeface="Times New Roman" pitchFamily="18" charset="0"/>
              </a:rPr>
              <a:t>No source of information, no matter how inaccurate or questionable, was to be ignored.</a:t>
            </a:r>
          </a:p>
          <a:p>
            <a:pPr eaLnBrk="1" hangingPunct="1">
              <a:lnSpc>
                <a:spcPct val="90000"/>
              </a:lnSpc>
            </a:pPr>
            <a:r>
              <a:rPr lang="en-US" sz="2400" b="1" smtClean="0">
                <a:effectLst>
                  <a:outerShdw blurRad="38100" dist="38100" dir="2700000" algn="tl">
                    <a:srgbClr val="FFFFFF"/>
                  </a:outerShdw>
                </a:effectLst>
                <a:ea typeface="ＭＳ Ｐゴシック" pitchFamily="34" charset="-128"/>
                <a:cs typeface="Times New Roman" pitchFamily="18" charset="0"/>
              </a:rPr>
              <a:t>Impact of the LRB.</a:t>
            </a:r>
          </a:p>
          <a:p>
            <a:pPr lvl="1" eaLnBrk="1" hangingPunct="1">
              <a:lnSpc>
                <a:spcPct val="90000"/>
              </a:lnSpc>
            </a:pPr>
            <a:r>
              <a:rPr lang="en-US" sz="22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Business organizations, labor unions, and the government</a:t>
            </a:r>
            <a:r>
              <a:rPr lang="en-US" sz="22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sz="2200" b="1" smtClean="0">
                <a:effectLst>
                  <a:outerShdw blurRad="38100" dist="38100" dir="2700000" algn="tl">
                    <a:srgbClr val="FFFFFF"/>
                  </a:outerShdw>
                </a:effectLst>
                <a:ea typeface="ＭＳ Ｐゴシック" pitchFamily="34" charset="-128"/>
                <a:cs typeface="Times New Roman" pitchFamily="18" charset="0"/>
              </a:rPr>
              <a:t>would use the list to fire or deny hiring employees.</a:t>
            </a:r>
          </a:p>
          <a:p>
            <a:pPr lvl="1" eaLnBrk="1" hangingPunct="1">
              <a:lnSpc>
                <a:spcPct val="90000"/>
              </a:lnSpc>
            </a:pPr>
            <a:r>
              <a:rPr lang="en-US" sz="2200" b="1" smtClean="0">
                <a:effectLst>
                  <a:outerShdw blurRad="38100" dist="38100" dir="2700000" algn="tl">
                    <a:srgbClr val="FFFFFF"/>
                  </a:outerShdw>
                </a:effectLst>
                <a:ea typeface="ＭＳ Ｐゴシック" pitchFamily="34" charset="-128"/>
                <a:cs typeface="Times New Roman" pitchFamily="18" charset="0"/>
              </a:rPr>
              <a:t>Laid the ground work for the new Red Scare and the </a:t>
            </a:r>
            <a:r>
              <a:rPr lang="en-US" sz="22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witch hunts of HUAC and Senator Joseph McCarthy</a:t>
            </a:r>
            <a:r>
              <a:rPr lang="en-US" sz="2200" b="1" smtClean="0">
                <a:effectLst>
                  <a:outerShdw blurRad="38100" dist="38100" dir="2700000" algn="tl">
                    <a:srgbClr val="FFFFFF"/>
                  </a:outerShdw>
                </a:effectLst>
                <a:ea typeface="ＭＳ Ｐゴシック" pitchFamily="34" charset="-128"/>
                <a:cs typeface="Times New Roman" pitchFamily="18" charset="0"/>
              </a:rPr>
              <a:t>.</a:t>
            </a:r>
            <a:r>
              <a:rPr lang="en-US" sz="2200" b="1" smtClean="0">
                <a:effectLst>
                  <a:outerShdw blurRad="38100" dist="38100" dir="2700000" algn="tl">
                    <a:srgbClr val="FFFFFF"/>
                  </a:outerShdw>
                </a:effectLst>
                <a:ea typeface="ＭＳ Ｐゴシック" pitchFamily="34" charset="-128"/>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diamond(in)">
                                      <p:cBhvr>
                                        <p:cTn id="7" dur="2000"/>
                                        <p:tgtEl>
                                          <p:spTgt spid="15257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2579"/>
                                        </p:tgtEl>
                                        <p:attrNameLst>
                                          <p:attrName>style.visibility</p:attrName>
                                        </p:attrNameLst>
                                      </p:cBhvr>
                                      <p:to>
                                        <p:strVal val="visible"/>
                                      </p:to>
                                    </p:set>
                                    <p:animEffect transition="in" filter="diamond(in)">
                                      <p:cBhvr>
                                        <p:cTn id="10" dur="2000"/>
                                        <p:tgtEl>
                                          <p:spTgt spid="152579"/>
                                        </p:tgtEl>
                                      </p:cBhvr>
                                    </p:animEffect>
                                  </p:childTnLst>
                                  <p:subTnLst>
                                    <p:audio>
                                      <p:cMediaNode>
                                        <p:cTn display="0" masterRel="sameClick">
                                          <p:stCondLst>
                                            <p:cond evt="begin" delay="0">
                                              <p:tn val="8"/>
                                            </p:cond>
                                          </p:stCondLst>
                                          <p:endCondLst>
                                            <p:cond evt="onStopAudio" delay="0">
                                              <p:tgtEl>
                                                <p:sldTgt/>
                                              </p:tgtEl>
                                            </p:cond>
                                          </p:endCondLst>
                                        </p:cTn>
                                        <p:tgtEl>
                                          <p:sndTgt r:embed="rId3" name="toy Story-- Hono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xit" presetSubtype="0" fill="hold" grpId="1" nodeType="clickEffect">
                                  <p:stCondLst>
                                    <p:cond delay="0"/>
                                  </p:stCondLst>
                                  <p:childTnLst>
                                    <p:anim calcmode="lin" valueType="num">
                                      <p:cBhvr>
                                        <p:cTn id="14" dur="1000"/>
                                        <p:tgtEl>
                                          <p:spTgt spid="152578"/>
                                        </p:tgtEl>
                                        <p:attrNameLst>
                                          <p:attrName>ppt_w</p:attrName>
                                        </p:attrNameLst>
                                      </p:cBhvr>
                                      <p:tavLst>
                                        <p:tav tm="0">
                                          <p:val>
                                            <p:strVal val="ppt_w"/>
                                          </p:val>
                                        </p:tav>
                                        <p:tav tm="100000">
                                          <p:val>
                                            <p:fltVal val="0"/>
                                          </p:val>
                                        </p:tav>
                                      </p:tavLst>
                                    </p:anim>
                                    <p:anim calcmode="lin" valueType="num">
                                      <p:cBhvr>
                                        <p:cTn id="15" dur="1000"/>
                                        <p:tgtEl>
                                          <p:spTgt spid="152578"/>
                                        </p:tgtEl>
                                        <p:attrNameLst>
                                          <p:attrName>ppt_h</p:attrName>
                                        </p:attrNameLst>
                                      </p:cBhvr>
                                      <p:tavLst>
                                        <p:tav tm="0">
                                          <p:val>
                                            <p:strVal val="ppt_h"/>
                                          </p:val>
                                        </p:tav>
                                        <p:tav tm="100000">
                                          <p:val>
                                            <p:fltVal val="0"/>
                                          </p:val>
                                        </p:tav>
                                      </p:tavLst>
                                    </p:anim>
                                    <p:anim calcmode="lin" valueType="num">
                                      <p:cBhvr>
                                        <p:cTn id="16" dur="1000"/>
                                        <p:tgtEl>
                                          <p:spTgt spid="15257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15257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152578"/>
                                        </p:tgtEl>
                                        <p:attrNameLst>
                                          <p:attrName>style.visibility</p:attrName>
                                        </p:attrNameLst>
                                      </p:cBhvr>
                                      <p:to>
                                        <p:strVal val="hidden"/>
                                      </p:to>
                                    </p:set>
                                  </p:childTnLst>
                                </p:cTn>
                              </p:par>
                              <p:par>
                                <p:cTn id="19" presetID="15" presetClass="exit" presetSubtype="0" fill="hold" grpId="1" nodeType="withEffect">
                                  <p:stCondLst>
                                    <p:cond delay="0"/>
                                  </p:stCondLst>
                                  <p:childTnLst>
                                    <p:anim calcmode="lin" valueType="num">
                                      <p:cBhvr>
                                        <p:cTn id="20" dur="1000"/>
                                        <p:tgtEl>
                                          <p:spTgt spid="152579"/>
                                        </p:tgtEl>
                                        <p:attrNameLst>
                                          <p:attrName>ppt_w</p:attrName>
                                        </p:attrNameLst>
                                      </p:cBhvr>
                                      <p:tavLst>
                                        <p:tav tm="0">
                                          <p:val>
                                            <p:strVal val="ppt_w"/>
                                          </p:val>
                                        </p:tav>
                                        <p:tav tm="100000">
                                          <p:val>
                                            <p:fltVal val="0"/>
                                          </p:val>
                                        </p:tav>
                                      </p:tavLst>
                                    </p:anim>
                                    <p:anim calcmode="lin" valueType="num">
                                      <p:cBhvr>
                                        <p:cTn id="21" dur="1000"/>
                                        <p:tgtEl>
                                          <p:spTgt spid="152579"/>
                                        </p:tgtEl>
                                        <p:attrNameLst>
                                          <p:attrName>ppt_h</p:attrName>
                                        </p:attrNameLst>
                                      </p:cBhvr>
                                      <p:tavLst>
                                        <p:tav tm="0">
                                          <p:val>
                                            <p:strVal val="ppt_h"/>
                                          </p:val>
                                        </p:tav>
                                        <p:tav tm="100000">
                                          <p:val>
                                            <p:fltVal val="0"/>
                                          </p:val>
                                        </p:tav>
                                      </p:tavLst>
                                    </p:anim>
                                    <p:anim calcmode="lin" valueType="num">
                                      <p:cBhvr>
                                        <p:cTn id="22" dur="1000"/>
                                        <p:tgtEl>
                                          <p:spTgt spid="15257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3" dur="1000"/>
                                        <p:tgtEl>
                                          <p:spTgt spid="15257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4" dur="1" fill="hold">
                                          <p:stCondLst>
                                            <p:cond delay="999"/>
                                          </p:stCondLst>
                                        </p:cTn>
                                        <p:tgtEl>
                                          <p:spTgt spid="1525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8" grpId="1"/>
      <p:bldP spid="152579" grpId="0"/>
      <p:bldP spid="152579" grpId="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0" y="152400"/>
            <a:ext cx="8991600" cy="1143000"/>
          </a:xfrm>
        </p:spPr>
        <p:txBody>
          <a:bodyPr/>
          <a:lstStyle/>
          <a:p>
            <a:pPr algn="ctr" eaLnBrk="1" hangingPunct="1"/>
            <a:r>
              <a:rPr lang="en-US" sz="3300" b="1" smtClean="0">
                <a:solidFill>
                  <a:srgbClr val="800000"/>
                </a:solidFill>
                <a:effectLst>
                  <a:outerShdw blurRad="38100" dist="38100" dir="2700000" algn="tl">
                    <a:srgbClr val="000000"/>
                  </a:outerShdw>
                </a:effectLst>
                <a:latin typeface="Oreos" pitchFamily="2" charset="0"/>
                <a:ea typeface="ＭＳ Ｐゴシック" pitchFamily="34" charset="-128"/>
              </a:rPr>
              <a:t>Pre-McCarthy McCarthyism</a:t>
            </a:r>
            <a: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t/>
            </a:r>
            <a:b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br>
            <a:r>
              <a:rPr lang="en-US" sz="2800" b="1" u="sng" smtClean="0">
                <a:solidFill>
                  <a:srgbClr val="125B86"/>
                </a:solidFill>
                <a:effectLst>
                  <a:outerShdw blurRad="38100" dist="38100" dir="2700000" algn="tl">
                    <a:srgbClr val="000000"/>
                  </a:outerShdw>
                </a:effectLst>
                <a:latin typeface="Oreos" pitchFamily="2" charset="0"/>
                <a:ea typeface="ＭＳ Ｐゴシック" pitchFamily="34" charset="-128"/>
              </a:rPr>
              <a:t>HUAC</a:t>
            </a:r>
            <a:r>
              <a:rPr lang="en-US" sz="2800" b="1" smtClean="0">
                <a:solidFill>
                  <a:srgbClr val="125B86"/>
                </a:solidFill>
                <a:effectLst>
                  <a:outerShdw blurRad="38100" dist="38100" dir="2700000" algn="tl">
                    <a:srgbClr val="000000"/>
                  </a:outerShdw>
                </a:effectLst>
                <a:latin typeface="Oreos" pitchFamily="2" charset="0"/>
                <a:ea typeface="ＭＳ Ｐゴシック" pitchFamily="34" charset="-128"/>
              </a:rPr>
              <a:t> </a:t>
            </a:r>
            <a: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t/>
            </a:r>
            <a:b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br>
            <a:r>
              <a:rPr lang="en-US" sz="2200" b="1" smtClean="0">
                <a:solidFill>
                  <a:schemeClr val="tx1"/>
                </a:solidFill>
                <a:effectLst>
                  <a:outerShdw blurRad="38100" dist="38100" dir="2700000" algn="tl">
                    <a:srgbClr val="FFFFFF"/>
                  </a:outerShdw>
                </a:effectLst>
                <a:latin typeface="Oreos" pitchFamily="2" charset="0"/>
                <a:ea typeface="ＭＳ Ｐゴシック" pitchFamily="34" charset="-128"/>
              </a:rPr>
              <a:t>(</a:t>
            </a:r>
            <a:r>
              <a:rPr lang="en-US" sz="2200" b="1" u="sng" smtClean="0">
                <a:solidFill>
                  <a:srgbClr val="125B86"/>
                </a:solidFill>
                <a:effectLst>
                  <a:outerShdw blurRad="38100" dist="38100" dir="2700000" algn="tl">
                    <a:srgbClr val="000000"/>
                  </a:outerShdw>
                </a:effectLst>
                <a:latin typeface="Oreos" pitchFamily="2" charset="0"/>
                <a:ea typeface="ＭＳ Ｐゴシック" pitchFamily="34" charset="-128"/>
              </a:rPr>
              <a:t>House Un-American Activities Committee</a:t>
            </a:r>
            <a:r>
              <a:rPr lang="en-US" sz="2200" b="1" smtClean="0">
                <a:solidFill>
                  <a:schemeClr val="tx1"/>
                </a:solidFill>
                <a:effectLst>
                  <a:outerShdw blurRad="38100" dist="38100" dir="2700000" algn="tl">
                    <a:srgbClr val="FFFFFF"/>
                  </a:outerShdw>
                </a:effectLst>
                <a:latin typeface="Oreos" pitchFamily="2" charset="0"/>
                <a:ea typeface="ＭＳ Ｐゴシック" pitchFamily="34" charset="-128"/>
              </a:rPr>
              <a:t>)</a:t>
            </a:r>
          </a:p>
        </p:txBody>
      </p:sp>
      <p:sp>
        <p:nvSpPr>
          <p:cNvPr id="160771" name="Rectangle 3"/>
          <p:cNvSpPr>
            <a:spLocks noGrp="1" noChangeArrowheads="1"/>
          </p:cNvSpPr>
          <p:nvPr>
            <p:ph type="body" idx="1"/>
          </p:nvPr>
        </p:nvSpPr>
        <p:spPr>
          <a:xfrm>
            <a:off x="3733800" y="1447800"/>
            <a:ext cx="5257800" cy="5181600"/>
          </a:xfrm>
        </p:spPr>
        <p:txBody>
          <a:bodyPr/>
          <a:lstStyle/>
          <a:p>
            <a:pPr eaLnBrk="1" hangingPunct="1">
              <a:lnSpc>
                <a:spcPct val="90000"/>
              </a:lnSpc>
            </a:pPr>
            <a:r>
              <a:rPr lang="en-US" sz="3000" b="1" smtClean="0">
                <a:effectLst>
                  <a:outerShdw blurRad="38100" dist="38100" dir="2700000" algn="tl">
                    <a:srgbClr val="FFFFFF"/>
                  </a:outerShdw>
                </a:effectLst>
                <a:ea typeface="ＭＳ Ｐゴシック" pitchFamily="34" charset="-128"/>
                <a:cs typeface="Times New Roman" pitchFamily="18" charset="0"/>
              </a:rPr>
              <a:t>Origins.</a:t>
            </a:r>
          </a:p>
          <a:p>
            <a:pPr lvl="1" eaLnBrk="1" hangingPunct="1">
              <a:lnSpc>
                <a:spcPct val="90000"/>
              </a:lnSpc>
            </a:pPr>
            <a:r>
              <a:rPr lang="en-US" sz="2500" b="1" smtClean="0">
                <a:effectLst>
                  <a:outerShdw blurRad="38100" dist="38100" dir="2700000" algn="tl">
                    <a:srgbClr val="FFFFFF"/>
                  </a:outerShdw>
                </a:effectLst>
                <a:ea typeface="ＭＳ Ｐゴシック" pitchFamily="34" charset="-128"/>
                <a:cs typeface="Times New Roman" pitchFamily="18" charset="0"/>
              </a:rPr>
              <a:t>Originally founded in 1938 during the New Deal as a temporary investigations unit.</a:t>
            </a:r>
          </a:p>
          <a:p>
            <a:pPr lvl="1" eaLnBrk="1" hangingPunct="1">
              <a:lnSpc>
                <a:spcPct val="90000"/>
              </a:lnSpc>
            </a:pPr>
            <a:r>
              <a:rPr lang="en-US" sz="2500" b="1" smtClean="0">
                <a:effectLst>
                  <a:outerShdw blurRad="38100" dist="38100" dir="2700000" algn="tl">
                    <a:srgbClr val="FFFFFF"/>
                  </a:outerShdw>
                </a:effectLst>
                <a:ea typeface="ＭＳ Ｐゴシック" pitchFamily="34" charset="-128"/>
                <a:cs typeface="Times New Roman" pitchFamily="18" charset="0"/>
              </a:rPr>
              <a:t>Fell out of favor in World War II, but was revived by newly-elected Congressman </a:t>
            </a:r>
            <a:r>
              <a:rPr lang="en-US" sz="25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Richard Nixon</a:t>
            </a:r>
            <a:r>
              <a:rPr lang="en-US" sz="25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sz="2500" b="1" smtClean="0">
                <a:effectLst>
                  <a:outerShdw blurRad="38100" dist="38100" dir="2700000" algn="tl">
                    <a:srgbClr val="FFFFFF"/>
                  </a:outerShdw>
                </a:effectLst>
                <a:ea typeface="ＭＳ Ｐゴシック" pitchFamily="34" charset="-128"/>
                <a:cs typeface="Times New Roman" pitchFamily="18" charset="0"/>
              </a:rPr>
              <a:t>of CA.</a:t>
            </a:r>
          </a:p>
          <a:p>
            <a:pPr lvl="1" eaLnBrk="1" hangingPunct="1">
              <a:lnSpc>
                <a:spcPct val="90000"/>
              </a:lnSpc>
            </a:pPr>
            <a:r>
              <a:rPr lang="en-US" sz="2500" b="1" smtClean="0">
                <a:effectLst>
                  <a:outerShdw blurRad="38100" dist="38100" dir="2700000" algn="tl">
                    <a:srgbClr val="FFFFFF"/>
                  </a:outerShdw>
                </a:effectLst>
                <a:ea typeface="ＭＳ Ｐゴシック" pitchFamily="34" charset="-128"/>
                <a:cs typeface="Times New Roman" pitchFamily="18" charset="0"/>
              </a:rPr>
              <a:t>Would serve to destroy the lives of </a:t>
            </a:r>
            <a:r>
              <a:rPr lang="en-US" sz="2500" b="1" i="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suspected Communists</a:t>
            </a:r>
            <a:r>
              <a:rPr lang="en-US" sz="25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sz="2500" b="1" smtClean="0">
                <a:effectLst>
                  <a:outerShdw blurRad="38100" dist="38100" dir="2700000" algn="tl">
                    <a:srgbClr val="FFFFFF"/>
                  </a:outerShdw>
                </a:effectLst>
                <a:ea typeface="ＭＳ Ｐゴシック" pitchFamily="34" charset="-128"/>
                <a:cs typeface="Times New Roman" pitchFamily="18" charset="0"/>
              </a:rPr>
              <a:t>and </a:t>
            </a:r>
            <a:r>
              <a:rPr lang="en-US" sz="25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advance the political careers</a:t>
            </a:r>
            <a:r>
              <a:rPr lang="en-US" sz="2500" b="1" smtClean="0">
                <a:solidFill>
                  <a:srgbClr val="125B86"/>
                </a:solidFill>
                <a:effectLst>
                  <a:outerShdw blurRad="38100" dist="38100" dir="2700000" algn="tl">
                    <a:srgbClr val="000000"/>
                  </a:outerShdw>
                </a:effectLst>
                <a:ea typeface="ＭＳ Ｐゴシック" pitchFamily="34" charset="-128"/>
                <a:cs typeface="Times New Roman" pitchFamily="18" charset="0"/>
              </a:rPr>
              <a:t> </a:t>
            </a:r>
            <a:r>
              <a:rPr lang="en-US" sz="2500" b="1" smtClean="0">
                <a:effectLst>
                  <a:outerShdw blurRad="38100" dist="38100" dir="2700000" algn="tl">
                    <a:srgbClr val="FFFFFF"/>
                  </a:outerShdw>
                </a:effectLst>
                <a:ea typeface="ＭＳ Ｐゴシック" pitchFamily="34" charset="-128"/>
                <a:cs typeface="Times New Roman" pitchFamily="18" charset="0"/>
              </a:rPr>
              <a:t>of key individual politicians.</a:t>
            </a:r>
            <a:r>
              <a:rPr lang="en-US" sz="2500" b="1" smtClean="0">
                <a:effectLst>
                  <a:outerShdw blurRad="38100" dist="38100" dir="2700000" algn="tl">
                    <a:srgbClr val="FFFFFF"/>
                  </a:outerShdw>
                </a:effectLst>
                <a:ea typeface="ＭＳ Ｐゴシック" pitchFamily="34" charset="-128"/>
              </a:rPr>
              <a:t> </a:t>
            </a:r>
          </a:p>
        </p:txBody>
      </p:sp>
      <p:sp>
        <p:nvSpPr>
          <p:cNvPr id="160772" name="Text Box 4"/>
          <p:cNvSpPr txBox="1">
            <a:spLocks noChangeArrowheads="1"/>
          </p:cNvSpPr>
          <p:nvPr/>
        </p:nvSpPr>
        <p:spPr bwMode="auto">
          <a:xfrm>
            <a:off x="457200" y="5562600"/>
            <a:ext cx="3124200" cy="762000"/>
          </a:xfrm>
          <a:prstGeom prst="rect">
            <a:avLst/>
          </a:prstGeom>
          <a:noFill/>
          <a:ln w="9525">
            <a:noFill/>
            <a:miter lim="800000"/>
            <a:headEnd/>
            <a:tailEnd/>
          </a:ln>
        </p:spPr>
        <p:txBody>
          <a:bodyPr>
            <a:spAutoFit/>
          </a:bodyPr>
          <a:lstStyle/>
          <a:p>
            <a:pPr algn="ctr"/>
            <a:r>
              <a:rPr lang="en-US" sz="1400" b="1">
                <a:latin typeface="Copperplate Gothic Bold" pitchFamily="34" charset="0"/>
              </a:rPr>
              <a:t>Richard Nixon (Right) </a:t>
            </a:r>
          </a:p>
          <a:p>
            <a:pPr algn="ctr"/>
            <a:r>
              <a:rPr lang="en-US" sz="1400" b="1">
                <a:latin typeface="Copperplate Gothic Bold" pitchFamily="34" charset="0"/>
              </a:rPr>
              <a:t>In His HUAC Days</a:t>
            </a:r>
          </a:p>
          <a:p>
            <a:pPr algn="ctr"/>
            <a:r>
              <a:rPr lang="en-US" sz="800">
                <a:latin typeface="Times New Roman" pitchFamily="18" charset="0"/>
              </a:rPr>
              <a:t>http://jeremayakovka.typepad.com/photos/uncategorized/2007/07/11/nixon_stripling.jpg</a:t>
            </a:r>
          </a:p>
        </p:txBody>
      </p:sp>
      <p:pic>
        <p:nvPicPr>
          <p:cNvPr id="160774" name="Picture 6" descr="http://jeremayakovka.typepad.com/photos/uncategorized/2007/07/11/nixon_stripling.jpg"/>
          <p:cNvPicPr>
            <a:picLocks noChangeAspect="1" noChangeArrowheads="1"/>
          </p:cNvPicPr>
          <p:nvPr/>
        </p:nvPicPr>
        <p:blipFill>
          <a:blip r:embed="rId4" cstate="print"/>
          <a:srcRect/>
          <a:stretch>
            <a:fillRect/>
          </a:stretch>
        </p:blipFill>
        <p:spPr bwMode="auto">
          <a:xfrm>
            <a:off x="381000" y="1524000"/>
            <a:ext cx="3232150" cy="41116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60770"/>
                                        </p:tgtEl>
                                        <p:attrNameLst>
                                          <p:attrName>style.visibility</p:attrName>
                                        </p:attrNameLst>
                                      </p:cBhvr>
                                      <p:to>
                                        <p:strVal val="visible"/>
                                      </p:to>
                                    </p:set>
                                  </p:childTnLst>
                                </p:cTn>
                              </p:par>
                            </p:childTnLst>
                          </p:cTn>
                        </p:par>
                        <p:par>
                          <p:cTn id="7" fill="hold" nodeType="afterGroup">
                            <p:stCondLst>
                              <p:cond delay="500"/>
                            </p:stCondLst>
                            <p:childTnLst>
                              <p:par>
                                <p:cTn id="8" presetID="0" presetClass="entr" presetSubtype="0" fill="hold" grpId="0" nodeType="afterEffect">
                                  <p:stCondLst>
                                    <p:cond delay="0"/>
                                  </p:stCondLst>
                                  <p:childTnLst>
                                    <p:set>
                                      <p:cBhvr>
                                        <p:cTn id="9" dur="1" fill="hold">
                                          <p:stCondLst>
                                            <p:cond delay="499"/>
                                          </p:stCondLst>
                                        </p:cTn>
                                        <p:tgtEl>
                                          <p:spTgt spid="160771"/>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hFRO-- Politicians Are Cheats.wav"/>
                                        </p:tgtEl>
                                      </p:cMediaNode>
                                    </p:audio>
                                  </p:subTnLst>
                                </p:cTn>
                              </p:par>
                            </p:childTnLst>
                          </p:cTn>
                        </p:par>
                        <p:par>
                          <p:cTn id="10" fill="hold" nodeType="afterGroup">
                            <p:stCondLst>
                              <p:cond delay="1000"/>
                            </p:stCondLst>
                            <p:childTnLst>
                              <p:par>
                                <p:cTn id="11" presetID="0" presetClass="entr" presetSubtype="0" fill="hold" nodeType="afterEffect">
                                  <p:stCondLst>
                                    <p:cond delay="0"/>
                                  </p:stCondLst>
                                  <p:childTnLst>
                                    <p:set>
                                      <p:cBhvr>
                                        <p:cTn id="12" dur="1" fill="hold">
                                          <p:stCondLst>
                                            <p:cond delay="499"/>
                                          </p:stCondLst>
                                        </p:cTn>
                                        <p:tgtEl>
                                          <p:spTgt spid="160774"/>
                                        </p:tgtEl>
                                        <p:attrNameLst>
                                          <p:attrName>style.visibility</p:attrName>
                                        </p:attrNameLst>
                                      </p:cBhvr>
                                      <p:to>
                                        <p:strVal val="visible"/>
                                      </p:to>
                                    </p:set>
                                  </p:childTnLst>
                                </p:cTn>
                              </p:par>
                            </p:childTnLst>
                          </p:cTn>
                        </p:par>
                        <p:par>
                          <p:cTn id="13" fill="hold" nodeType="afterGroup">
                            <p:stCondLst>
                              <p:cond delay="1500"/>
                            </p:stCondLst>
                            <p:childTnLst>
                              <p:par>
                                <p:cTn id="14" presetID="0" presetClass="entr" presetSubtype="0" fill="hold" grpId="0" nodeType="afterEffect">
                                  <p:stCondLst>
                                    <p:cond delay="0"/>
                                  </p:stCondLst>
                                  <p:childTnLst>
                                    <p:set>
                                      <p:cBhvr>
                                        <p:cTn id="15" dur="1" fill="hold">
                                          <p:stCondLst>
                                            <p:cond delay="499"/>
                                          </p:stCondLst>
                                        </p:cTn>
                                        <p:tgtEl>
                                          <p:spTgt spid="160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autoUpdateAnimBg="0"/>
      <p:bldP spid="160771" grpId="0" autoUpdateAnimBg="0"/>
      <p:bldP spid="16077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239713"/>
            <a:ext cx="8991600" cy="1055687"/>
          </a:xfrm>
        </p:spPr>
        <p:txBody>
          <a:bodyPr/>
          <a:lstStyle/>
          <a:p>
            <a:pPr algn="ctr" eaLnBrk="1" hangingPunct="1"/>
            <a:r>
              <a:rPr lang="en-US" sz="3300" b="1" smtClean="0">
                <a:solidFill>
                  <a:srgbClr val="800000"/>
                </a:solidFill>
                <a:effectLst>
                  <a:outerShdw blurRad="38100" dist="38100" dir="2700000" algn="tl">
                    <a:srgbClr val="000000"/>
                  </a:outerShdw>
                </a:effectLst>
                <a:latin typeface="Oreos" pitchFamily="2" charset="0"/>
                <a:ea typeface="ＭＳ Ｐゴシック" pitchFamily="34" charset="-128"/>
              </a:rPr>
              <a:t>Pre-McCarthy McCarthyism</a:t>
            </a:r>
            <a: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t/>
            </a:r>
            <a:br>
              <a:rPr lang="en-US" sz="4000" b="1" smtClean="0">
                <a:solidFill>
                  <a:srgbClr val="800000"/>
                </a:solidFill>
                <a:effectLst>
                  <a:outerShdw blurRad="38100" dist="38100" dir="2700000" algn="tl">
                    <a:srgbClr val="000000"/>
                  </a:outerShdw>
                </a:effectLst>
                <a:latin typeface="Oreos" pitchFamily="2" charset="0"/>
                <a:ea typeface="ＭＳ Ｐゴシック" pitchFamily="34" charset="-128"/>
              </a:rPr>
            </a:br>
            <a: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t>HUAC </a:t>
            </a:r>
            <a:br>
              <a:rPr lang="en-US" sz="2800" b="1" smtClean="0">
                <a:solidFill>
                  <a:schemeClr val="tx1"/>
                </a:solidFill>
                <a:effectLst>
                  <a:outerShdw blurRad="38100" dist="38100" dir="2700000" algn="tl">
                    <a:srgbClr val="FFFFFF"/>
                  </a:outerShdw>
                </a:effectLst>
                <a:latin typeface="Oreos" pitchFamily="2" charset="0"/>
                <a:ea typeface="ＭＳ Ｐゴシック" pitchFamily="34" charset="-128"/>
              </a:rPr>
            </a:br>
            <a:r>
              <a:rPr lang="en-US" sz="2200" b="1" smtClean="0">
                <a:solidFill>
                  <a:schemeClr val="tx1"/>
                </a:solidFill>
                <a:effectLst>
                  <a:outerShdw blurRad="38100" dist="38100" dir="2700000" algn="tl">
                    <a:srgbClr val="FFFFFF"/>
                  </a:outerShdw>
                </a:effectLst>
                <a:latin typeface="Oreos" pitchFamily="2" charset="0"/>
                <a:ea typeface="ＭＳ Ｐゴシック" pitchFamily="34" charset="-128"/>
              </a:rPr>
              <a:t>(House Un-American Activities Committee)</a:t>
            </a:r>
          </a:p>
        </p:txBody>
      </p:sp>
      <p:sp>
        <p:nvSpPr>
          <p:cNvPr id="164867" name="Rectangle 3"/>
          <p:cNvSpPr>
            <a:spLocks noGrp="1" noChangeArrowheads="1"/>
          </p:cNvSpPr>
          <p:nvPr>
            <p:ph type="body" idx="1"/>
          </p:nvPr>
        </p:nvSpPr>
        <p:spPr>
          <a:xfrm>
            <a:off x="228600" y="1539875"/>
            <a:ext cx="8763000" cy="1584325"/>
          </a:xfrm>
        </p:spPr>
        <p:txBody>
          <a:bodyPr/>
          <a:lstStyle/>
          <a:p>
            <a:pPr eaLnBrk="1" hangingPunct="1">
              <a:lnSpc>
                <a:spcPct val="90000"/>
              </a:lnSpc>
            </a:pPr>
            <a:r>
              <a:rPr lang="en-US" sz="3400" b="1" smtClean="0">
                <a:effectLst>
                  <a:outerShdw blurRad="38100" dist="38100" dir="2700000" algn="tl">
                    <a:srgbClr val="FFFFFF"/>
                  </a:outerShdw>
                </a:effectLst>
                <a:ea typeface="ＭＳ Ｐゴシック" pitchFamily="34" charset="-128"/>
                <a:cs typeface="Times New Roman" pitchFamily="18" charset="0"/>
              </a:rPr>
              <a:t>Purpose.</a:t>
            </a:r>
          </a:p>
          <a:p>
            <a:pPr lvl="1" eaLnBrk="1" hangingPunct="1">
              <a:lnSpc>
                <a:spcPct val="90000"/>
              </a:lnSpc>
            </a:pPr>
            <a:r>
              <a:rPr lang="en-US" sz="3000" b="1" u="sng" smtClean="0">
                <a:solidFill>
                  <a:srgbClr val="125B86"/>
                </a:solidFill>
                <a:effectLst>
                  <a:outerShdw blurRad="38100" dist="38100" dir="2700000" algn="tl">
                    <a:srgbClr val="000000"/>
                  </a:outerShdw>
                </a:effectLst>
                <a:ea typeface="ＭＳ Ｐゴシック" pitchFamily="34" charset="-128"/>
                <a:cs typeface="Times New Roman" pitchFamily="18" charset="0"/>
              </a:rPr>
              <a:t>Search for suspected Communists, root them out, and investigate the extent of their infiltration</a:t>
            </a:r>
            <a:r>
              <a:rPr lang="en-US" sz="3000" b="1" smtClean="0">
                <a:effectLst>
                  <a:outerShdw blurRad="38100" dist="38100" dir="2700000" algn="tl">
                    <a:srgbClr val="FFFFFF"/>
                  </a:outerShdw>
                </a:effectLst>
                <a:ea typeface="ＭＳ Ｐゴシック" pitchFamily="34" charset="-128"/>
                <a:cs typeface="Times New Roman" pitchFamily="18" charset="0"/>
              </a:rPr>
              <a:t>. </a:t>
            </a:r>
          </a:p>
        </p:txBody>
      </p:sp>
      <p:sp>
        <p:nvSpPr>
          <p:cNvPr id="164868" name="Text Box 4"/>
          <p:cNvSpPr txBox="1">
            <a:spLocks noChangeArrowheads="1"/>
          </p:cNvSpPr>
          <p:nvPr/>
        </p:nvSpPr>
        <p:spPr bwMode="auto">
          <a:xfrm>
            <a:off x="1219200" y="4495800"/>
            <a:ext cx="2895600" cy="430213"/>
          </a:xfrm>
          <a:prstGeom prst="rect">
            <a:avLst/>
          </a:prstGeom>
          <a:noFill/>
          <a:ln w="9525">
            <a:noFill/>
            <a:miter lim="800000"/>
            <a:headEnd/>
            <a:tailEnd/>
          </a:ln>
        </p:spPr>
        <p:txBody>
          <a:bodyPr>
            <a:spAutoFit/>
          </a:bodyPr>
          <a:lstStyle/>
          <a:p>
            <a:pPr algn="ctr"/>
            <a:r>
              <a:rPr lang="en-US" sz="1400" b="1">
                <a:latin typeface="Copperplate Gothic Bold" pitchFamily="34" charset="0"/>
              </a:rPr>
              <a:t>Members of HUAC </a:t>
            </a:r>
          </a:p>
          <a:p>
            <a:pPr algn="ctr"/>
            <a:r>
              <a:rPr lang="en-US" sz="800">
                <a:latin typeface="Times New Roman" pitchFamily="18" charset="0"/>
              </a:rPr>
              <a:t>http://www.billmandel.net/i/huac_members.jpg</a:t>
            </a:r>
          </a:p>
        </p:txBody>
      </p:sp>
      <p:pic>
        <p:nvPicPr>
          <p:cNvPr id="164870" name="Picture 6" descr="http://www.billmandel.net/i/huac_members.jpg"/>
          <p:cNvPicPr>
            <a:picLocks noChangeAspect="1" noChangeArrowheads="1"/>
          </p:cNvPicPr>
          <p:nvPr/>
        </p:nvPicPr>
        <p:blipFill>
          <a:blip r:embed="rId4" cstate="print"/>
          <a:srcRect/>
          <a:stretch>
            <a:fillRect/>
          </a:stretch>
        </p:blipFill>
        <p:spPr bwMode="auto">
          <a:xfrm>
            <a:off x="4111625" y="3144838"/>
            <a:ext cx="4727575" cy="356076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diamond(in)">
                                      <p:cBhvr>
                                        <p:cTn id="7" dur="2000"/>
                                        <p:tgtEl>
                                          <p:spTgt spid="16486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64867"/>
                                        </p:tgtEl>
                                        <p:attrNameLst>
                                          <p:attrName>style.visibility</p:attrName>
                                        </p:attrNameLst>
                                      </p:cBhvr>
                                      <p:to>
                                        <p:strVal val="visible"/>
                                      </p:to>
                                    </p:set>
                                    <p:animEffect transition="in" filter="diamond(in)">
                                      <p:cBhvr>
                                        <p:cTn id="10" dur="2000"/>
                                        <p:tgtEl>
                                          <p:spTgt spid="164867"/>
                                        </p:tgtEl>
                                      </p:cBhvr>
                                    </p:animEffect>
                                  </p:childTnLst>
                                  <p:subTnLst>
                                    <p:audio>
                                      <p:cMediaNode>
                                        <p:cTn display="0" masterRel="sameClick">
                                          <p:stCondLst>
                                            <p:cond evt="begin" delay="0">
                                              <p:tn val="8"/>
                                            </p:cond>
                                          </p:stCondLst>
                                          <p:endCondLst>
                                            <p:cond evt="onStopAudio" delay="0">
                                              <p:tgtEl>
                                                <p:sldTgt/>
                                              </p:tgtEl>
                                            </p:cond>
                                          </p:endCondLst>
                                        </p:cTn>
                                        <p:tgtEl>
                                          <p:sndTgt r:embed="rId3" name="Star Wars-- Penetrate One Man Fighter.wav"/>
                                        </p:tgtEl>
                                      </p:cMediaNode>
                                    </p:audio>
                                  </p:subTnLst>
                                </p:cTn>
                              </p:par>
                              <p:par>
                                <p:cTn id="11" presetID="8" presetClass="entr" presetSubtype="16" fill="hold" nodeType="withEffect">
                                  <p:stCondLst>
                                    <p:cond delay="0"/>
                                  </p:stCondLst>
                                  <p:childTnLst>
                                    <p:set>
                                      <p:cBhvr>
                                        <p:cTn id="12" dur="1" fill="hold">
                                          <p:stCondLst>
                                            <p:cond delay="0"/>
                                          </p:stCondLst>
                                        </p:cTn>
                                        <p:tgtEl>
                                          <p:spTgt spid="164870"/>
                                        </p:tgtEl>
                                        <p:attrNameLst>
                                          <p:attrName>style.visibility</p:attrName>
                                        </p:attrNameLst>
                                      </p:cBhvr>
                                      <p:to>
                                        <p:strVal val="visible"/>
                                      </p:to>
                                    </p:set>
                                    <p:animEffect transition="in" filter="diamond(in)">
                                      <p:cBhvr>
                                        <p:cTn id="13" dur="2000"/>
                                        <p:tgtEl>
                                          <p:spTgt spid="16487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64868"/>
                                        </p:tgtEl>
                                        <p:attrNameLst>
                                          <p:attrName>style.visibility</p:attrName>
                                        </p:attrNameLst>
                                      </p:cBhvr>
                                      <p:to>
                                        <p:strVal val="visible"/>
                                      </p:to>
                                    </p:set>
                                    <p:animEffect transition="in" filter="diamond(in)">
                                      <p:cBhvr>
                                        <p:cTn id="16" dur="2000"/>
                                        <p:tgtEl>
                                          <p:spTgt spid="1648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xit" presetSubtype="0" fill="hold" grpId="1" nodeType="clickEffect">
                                  <p:stCondLst>
                                    <p:cond delay="0"/>
                                  </p:stCondLst>
                                  <p:childTnLst>
                                    <p:anim calcmode="lin" valueType="num">
                                      <p:cBhvr>
                                        <p:cTn id="20" dur="1000"/>
                                        <p:tgtEl>
                                          <p:spTgt spid="164866"/>
                                        </p:tgtEl>
                                        <p:attrNameLst>
                                          <p:attrName>ppt_w</p:attrName>
                                        </p:attrNameLst>
                                      </p:cBhvr>
                                      <p:tavLst>
                                        <p:tav tm="0">
                                          <p:val>
                                            <p:strVal val="ppt_w"/>
                                          </p:val>
                                        </p:tav>
                                        <p:tav tm="100000">
                                          <p:val>
                                            <p:fltVal val="0"/>
                                          </p:val>
                                        </p:tav>
                                      </p:tavLst>
                                    </p:anim>
                                    <p:anim calcmode="lin" valueType="num">
                                      <p:cBhvr>
                                        <p:cTn id="21" dur="1000"/>
                                        <p:tgtEl>
                                          <p:spTgt spid="164866"/>
                                        </p:tgtEl>
                                        <p:attrNameLst>
                                          <p:attrName>ppt_h</p:attrName>
                                        </p:attrNameLst>
                                      </p:cBhvr>
                                      <p:tavLst>
                                        <p:tav tm="0">
                                          <p:val>
                                            <p:strVal val="ppt_h"/>
                                          </p:val>
                                        </p:tav>
                                        <p:tav tm="100000">
                                          <p:val>
                                            <p:fltVal val="0"/>
                                          </p:val>
                                        </p:tav>
                                      </p:tavLst>
                                    </p:anim>
                                    <p:anim calcmode="lin" valueType="num">
                                      <p:cBhvr>
                                        <p:cTn id="22" dur="1000"/>
                                        <p:tgtEl>
                                          <p:spTgt spid="16486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3" dur="1000"/>
                                        <p:tgtEl>
                                          <p:spTgt spid="16486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4" dur="1" fill="hold">
                                          <p:stCondLst>
                                            <p:cond delay="999"/>
                                          </p:stCondLst>
                                        </p:cTn>
                                        <p:tgtEl>
                                          <p:spTgt spid="164866"/>
                                        </p:tgtEl>
                                        <p:attrNameLst>
                                          <p:attrName>style.visibility</p:attrName>
                                        </p:attrNameLst>
                                      </p:cBhvr>
                                      <p:to>
                                        <p:strVal val="hidden"/>
                                      </p:to>
                                    </p:set>
                                  </p:childTnLst>
                                </p:cTn>
                              </p:par>
                              <p:par>
                                <p:cTn id="25" presetID="15" presetClass="exit" presetSubtype="0" fill="hold" grpId="1" nodeType="withEffect">
                                  <p:stCondLst>
                                    <p:cond delay="0"/>
                                  </p:stCondLst>
                                  <p:childTnLst>
                                    <p:anim calcmode="lin" valueType="num">
                                      <p:cBhvr>
                                        <p:cTn id="26" dur="1000"/>
                                        <p:tgtEl>
                                          <p:spTgt spid="164867"/>
                                        </p:tgtEl>
                                        <p:attrNameLst>
                                          <p:attrName>ppt_w</p:attrName>
                                        </p:attrNameLst>
                                      </p:cBhvr>
                                      <p:tavLst>
                                        <p:tav tm="0">
                                          <p:val>
                                            <p:strVal val="ppt_w"/>
                                          </p:val>
                                        </p:tav>
                                        <p:tav tm="100000">
                                          <p:val>
                                            <p:fltVal val="0"/>
                                          </p:val>
                                        </p:tav>
                                      </p:tavLst>
                                    </p:anim>
                                    <p:anim calcmode="lin" valueType="num">
                                      <p:cBhvr>
                                        <p:cTn id="27" dur="1000"/>
                                        <p:tgtEl>
                                          <p:spTgt spid="164867"/>
                                        </p:tgtEl>
                                        <p:attrNameLst>
                                          <p:attrName>ppt_h</p:attrName>
                                        </p:attrNameLst>
                                      </p:cBhvr>
                                      <p:tavLst>
                                        <p:tav tm="0">
                                          <p:val>
                                            <p:strVal val="ppt_h"/>
                                          </p:val>
                                        </p:tav>
                                        <p:tav tm="100000">
                                          <p:val>
                                            <p:fltVal val="0"/>
                                          </p:val>
                                        </p:tav>
                                      </p:tavLst>
                                    </p:anim>
                                    <p:anim calcmode="lin" valueType="num">
                                      <p:cBhvr>
                                        <p:cTn id="28" dur="1000"/>
                                        <p:tgtEl>
                                          <p:spTgt spid="16486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 dur="1000"/>
                                        <p:tgtEl>
                                          <p:spTgt spid="16486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 dur="1" fill="hold">
                                          <p:stCondLst>
                                            <p:cond delay="999"/>
                                          </p:stCondLst>
                                        </p:cTn>
                                        <p:tgtEl>
                                          <p:spTgt spid="164867"/>
                                        </p:tgtEl>
                                        <p:attrNameLst>
                                          <p:attrName>style.visibility</p:attrName>
                                        </p:attrNameLst>
                                      </p:cBhvr>
                                      <p:to>
                                        <p:strVal val="hidden"/>
                                      </p:to>
                                    </p:set>
                                  </p:childTnLst>
                                </p:cTn>
                              </p:par>
                              <p:par>
                                <p:cTn id="31" presetID="15" presetClass="exit" presetSubtype="0" fill="hold" nodeType="withEffect">
                                  <p:stCondLst>
                                    <p:cond delay="0"/>
                                  </p:stCondLst>
                                  <p:childTnLst>
                                    <p:anim calcmode="lin" valueType="num">
                                      <p:cBhvr>
                                        <p:cTn id="32" dur="1000"/>
                                        <p:tgtEl>
                                          <p:spTgt spid="164870"/>
                                        </p:tgtEl>
                                        <p:attrNameLst>
                                          <p:attrName>ppt_w</p:attrName>
                                        </p:attrNameLst>
                                      </p:cBhvr>
                                      <p:tavLst>
                                        <p:tav tm="0">
                                          <p:val>
                                            <p:strVal val="ppt_w"/>
                                          </p:val>
                                        </p:tav>
                                        <p:tav tm="100000">
                                          <p:val>
                                            <p:fltVal val="0"/>
                                          </p:val>
                                        </p:tav>
                                      </p:tavLst>
                                    </p:anim>
                                    <p:anim calcmode="lin" valueType="num">
                                      <p:cBhvr>
                                        <p:cTn id="33" dur="1000"/>
                                        <p:tgtEl>
                                          <p:spTgt spid="164870"/>
                                        </p:tgtEl>
                                        <p:attrNameLst>
                                          <p:attrName>ppt_h</p:attrName>
                                        </p:attrNameLst>
                                      </p:cBhvr>
                                      <p:tavLst>
                                        <p:tav tm="0">
                                          <p:val>
                                            <p:strVal val="ppt_h"/>
                                          </p:val>
                                        </p:tav>
                                        <p:tav tm="100000">
                                          <p:val>
                                            <p:fltVal val="0"/>
                                          </p:val>
                                        </p:tav>
                                      </p:tavLst>
                                    </p:anim>
                                    <p:anim calcmode="lin" valueType="num">
                                      <p:cBhvr>
                                        <p:cTn id="34" dur="1000"/>
                                        <p:tgtEl>
                                          <p:spTgt spid="16487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5" dur="1000"/>
                                        <p:tgtEl>
                                          <p:spTgt spid="16487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6" dur="1" fill="hold">
                                          <p:stCondLst>
                                            <p:cond delay="999"/>
                                          </p:stCondLst>
                                        </p:cTn>
                                        <p:tgtEl>
                                          <p:spTgt spid="164870"/>
                                        </p:tgtEl>
                                        <p:attrNameLst>
                                          <p:attrName>style.visibility</p:attrName>
                                        </p:attrNameLst>
                                      </p:cBhvr>
                                      <p:to>
                                        <p:strVal val="hidden"/>
                                      </p:to>
                                    </p:set>
                                  </p:childTnLst>
                                </p:cTn>
                              </p:par>
                              <p:par>
                                <p:cTn id="37" presetID="15" presetClass="exit" presetSubtype="0" fill="hold" grpId="1" nodeType="withEffect">
                                  <p:stCondLst>
                                    <p:cond delay="0"/>
                                  </p:stCondLst>
                                  <p:childTnLst>
                                    <p:anim calcmode="lin" valueType="num">
                                      <p:cBhvr>
                                        <p:cTn id="38" dur="1000"/>
                                        <p:tgtEl>
                                          <p:spTgt spid="164868"/>
                                        </p:tgtEl>
                                        <p:attrNameLst>
                                          <p:attrName>ppt_w</p:attrName>
                                        </p:attrNameLst>
                                      </p:cBhvr>
                                      <p:tavLst>
                                        <p:tav tm="0">
                                          <p:val>
                                            <p:strVal val="ppt_w"/>
                                          </p:val>
                                        </p:tav>
                                        <p:tav tm="100000">
                                          <p:val>
                                            <p:fltVal val="0"/>
                                          </p:val>
                                        </p:tav>
                                      </p:tavLst>
                                    </p:anim>
                                    <p:anim calcmode="lin" valueType="num">
                                      <p:cBhvr>
                                        <p:cTn id="39" dur="1000"/>
                                        <p:tgtEl>
                                          <p:spTgt spid="164868"/>
                                        </p:tgtEl>
                                        <p:attrNameLst>
                                          <p:attrName>ppt_h</p:attrName>
                                        </p:attrNameLst>
                                      </p:cBhvr>
                                      <p:tavLst>
                                        <p:tav tm="0">
                                          <p:val>
                                            <p:strVal val="ppt_h"/>
                                          </p:val>
                                        </p:tav>
                                        <p:tav tm="100000">
                                          <p:val>
                                            <p:fltVal val="0"/>
                                          </p:val>
                                        </p:tav>
                                      </p:tavLst>
                                    </p:anim>
                                    <p:anim calcmode="lin" valueType="num">
                                      <p:cBhvr>
                                        <p:cTn id="40" dur="1000"/>
                                        <p:tgtEl>
                                          <p:spTgt spid="16486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1" dur="1000"/>
                                        <p:tgtEl>
                                          <p:spTgt spid="16486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2" dur="1" fill="hold">
                                          <p:stCondLst>
                                            <p:cond delay="999"/>
                                          </p:stCondLst>
                                        </p:cTn>
                                        <p:tgtEl>
                                          <p:spTgt spid="1648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6" grpId="1"/>
      <p:bldP spid="164867" grpId="0"/>
      <p:bldP spid="164867" grpId="1"/>
      <p:bldP spid="164868" grpId="0"/>
      <p:bldP spid="164868" grpId="1"/>
    </p:bldLst>
  </p:timing>
</p:sld>
</file>

<file path=ppt/theme/theme1.xml><?xml version="1.0" encoding="utf-8"?>
<a:theme xmlns:a="http://schemas.openxmlformats.org/drawingml/2006/main" name="ind_0990_slide">
  <a:themeElements>
    <a:clrScheme name="ind_0990_slide 3">
      <a:dk1>
        <a:srgbClr val="000000"/>
      </a:dk1>
      <a:lt1>
        <a:srgbClr val="FFE4E1"/>
      </a:lt1>
      <a:dk2>
        <a:srgbClr val="000000"/>
      </a:dk2>
      <a:lt2>
        <a:srgbClr val="919191"/>
      </a:lt2>
      <a:accent1>
        <a:srgbClr val="FBFF4D"/>
      </a:accent1>
      <a:accent2>
        <a:srgbClr val="52BFFF"/>
      </a:accent2>
      <a:accent3>
        <a:srgbClr val="FFEFEE"/>
      </a:accent3>
      <a:accent4>
        <a:srgbClr val="000000"/>
      </a:accent4>
      <a:accent5>
        <a:srgbClr val="FDFFB2"/>
      </a:accent5>
      <a:accent6>
        <a:srgbClr val="49ADE7"/>
      </a:accent6>
      <a:hlink>
        <a:srgbClr val="D52D1F"/>
      </a:hlink>
      <a:folHlink>
        <a:srgbClr val="0E8032"/>
      </a:folHlink>
    </a:clrScheme>
    <a:fontScheme name="ind_0990_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ind_0990_slide 1">
        <a:dk1>
          <a:srgbClr val="000000"/>
        </a:dk1>
        <a:lt1>
          <a:srgbClr val="FFE4E1"/>
        </a:lt1>
        <a:dk2>
          <a:srgbClr val="000000"/>
        </a:dk2>
        <a:lt2>
          <a:srgbClr val="919191"/>
        </a:lt2>
        <a:accent1>
          <a:srgbClr val="E7BAB5"/>
        </a:accent1>
        <a:accent2>
          <a:srgbClr val="FF8A7B"/>
        </a:accent2>
        <a:accent3>
          <a:srgbClr val="FFEFEE"/>
        </a:accent3>
        <a:accent4>
          <a:srgbClr val="000000"/>
        </a:accent4>
        <a:accent5>
          <a:srgbClr val="F1D9D7"/>
        </a:accent5>
        <a:accent6>
          <a:srgbClr val="E77D6F"/>
        </a:accent6>
        <a:hlink>
          <a:srgbClr val="CE1400"/>
        </a:hlink>
        <a:folHlink>
          <a:srgbClr val="6B3429"/>
        </a:folHlink>
      </a:clrScheme>
      <a:clrMap bg1="lt1" tx1="dk1" bg2="lt2" tx2="dk2" accent1="accent1" accent2="accent2" accent3="accent3" accent4="accent4" accent5="accent5" accent6="accent6" hlink="hlink" folHlink="folHlink"/>
    </a:extraClrScheme>
    <a:extraClrScheme>
      <a:clrScheme name="ind_0990_slide 2">
        <a:dk1>
          <a:srgbClr val="000000"/>
        </a:dk1>
        <a:lt1>
          <a:srgbClr val="FFE4E1"/>
        </a:lt1>
        <a:dk2>
          <a:srgbClr val="000000"/>
        </a:dk2>
        <a:lt2>
          <a:srgbClr val="919191"/>
        </a:lt2>
        <a:accent1>
          <a:srgbClr val="FF9C52"/>
        </a:accent1>
        <a:accent2>
          <a:srgbClr val="FF57AA"/>
        </a:accent2>
        <a:accent3>
          <a:srgbClr val="FFEFEE"/>
        </a:accent3>
        <a:accent4>
          <a:srgbClr val="000000"/>
        </a:accent4>
        <a:accent5>
          <a:srgbClr val="FFCBB3"/>
        </a:accent5>
        <a:accent6>
          <a:srgbClr val="E74E9A"/>
        </a:accent6>
        <a:hlink>
          <a:srgbClr val="C71300"/>
        </a:hlink>
        <a:folHlink>
          <a:srgbClr val="C70063"/>
        </a:folHlink>
      </a:clrScheme>
      <a:clrMap bg1="lt1" tx1="dk1" bg2="lt2" tx2="dk2" accent1="accent1" accent2="accent2" accent3="accent3" accent4="accent4" accent5="accent5" accent6="accent6" hlink="hlink" folHlink="folHlink"/>
    </a:extraClrScheme>
    <a:extraClrScheme>
      <a:clrScheme name="ind_0990_slide 3">
        <a:dk1>
          <a:srgbClr val="000000"/>
        </a:dk1>
        <a:lt1>
          <a:srgbClr val="FFE4E1"/>
        </a:lt1>
        <a:dk2>
          <a:srgbClr val="000000"/>
        </a:dk2>
        <a:lt2>
          <a:srgbClr val="919191"/>
        </a:lt2>
        <a:accent1>
          <a:srgbClr val="FBFF4D"/>
        </a:accent1>
        <a:accent2>
          <a:srgbClr val="52BFFF"/>
        </a:accent2>
        <a:accent3>
          <a:srgbClr val="FFEFEE"/>
        </a:accent3>
        <a:accent4>
          <a:srgbClr val="000000"/>
        </a:accent4>
        <a:accent5>
          <a:srgbClr val="FDFFB2"/>
        </a:accent5>
        <a:accent6>
          <a:srgbClr val="49ADE7"/>
        </a:accent6>
        <a:hlink>
          <a:srgbClr val="D52D1F"/>
        </a:hlink>
        <a:folHlink>
          <a:srgbClr val="0E8032"/>
        </a:folHlink>
      </a:clrScheme>
      <a:clrMap bg1="lt1" tx1="dk1" bg2="lt2" tx2="dk2" accent1="accent1" accent2="accent2" accent3="accent3" accent4="accent4" accent5="accent5" accent6="accent6" hlink="hlink" folHlink="folHlink"/>
    </a:extraClrScheme>
    <a:extraClrScheme>
      <a:clrScheme name="ind_0990_slide 4">
        <a:dk1>
          <a:srgbClr val="000000"/>
        </a:dk1>
        <a:lt1>
          <a:srgbClr val="FFE4E1"/>
        </a:lt1>
        <a:dk2>
          <a:srgbClr val="000000"/>
        </a:dk2>
        <a:lt2>
          <a:srgbClr val="919191"/>
        </a:lt2>
        <a:accent1>
          <a:srgbClr val="2DFF5E"/>
        </a:accent1>
        <a:accent2>
          <a:srgbClr val="FFDD2D"/>
        </a:accent2>
        <a:accent3>
          <a:srgbClr val="FFEFEE"/>
        </a:accent3>
        <a:accent4>
          <a:srgbClr val="000000"/>
        </a:accent4>
        <a:accent5>
          <a:srgbClr val="ADFFB6"/>
        </a:accent5>
        <a:accent6>
          <a:srgbClr val="E7C828"/>
        </a:accent6>
        <a:hlink>
          <a:srgbClr val="4513FF"/>
        </a:hlink>
        <a:folHlink>
          <a:srgbClr val="DF1700"/>
        </a:folHlink>
      </a:clrScheme>
      <a:clrMap bg1="lt1" tx1="dk1" bg2="lt2" tx2="dk2" accent1="accent1" accent2="accent2" accent3="accent3" accent4="accent4" accent5="accent5" accent6="accent6" hlink="hlink" folHlink="folHlink"/>
    </a:extraClrScheme>
    <a:extraClrScheme>
      <a:clrScheme name="ind_0990_slide 5">
        <a:dk1>
          <a:srgbClr val="000000"/>
        </a:dk1>
        <a:lt1>
          <a:srgbClr val="FFFFFF"/>
        </a:lt1>
        <a:dk2>
          <a:srgbClr val="000000"/>
        </a:dk2>
        <a:lt2>
          <a:srgbClr val="B2B2B2"/>
        </a:lt2>
        <a:accent1>
          <a:srgbClr val="E7BAB5"/>
        </a:accent1>
        <a:accent2>
          <a:srgbClr val="FF8A7B"/>
        </a:accent2>
        <a:accent3>
          <a:srgbClr val="FFFFFF"/>
        </a:accent3>
        <a:accent4>
          <a:srgbClr val="000000"/>
        </a:accent4>
        <a:accent5>
          <a:srgbClr val="F1D9D7"/>
        </a:accent5>
        <a:accent6>
          <a:srgbClr val="E77D6F"/>
        </a:accent6>
        <a:hlink>
          <a:srgbClr val="CE1400"/>
        </a:hlink>
        <a:folHlink>
          <a:srgbClr val="6B3429"/>
        </a:folHlink>
      </a:clrScheme>
      <a:clrMap bg1="lt1" tx1="dk1" bg2="lt2" tx2="dk2" accent1="accent1" accent2="accent2" accent3="accent3" accent4="accent4" accent5="accent5" accent6="accent6" hlink="hlink" folHlink="folHlink"/>
    </a:extraClrScheme>
    <a:extraClrScheme>
      <a:clrScheme name="ind_0990_slide 6">
        <a:dk1>
          <a:srgbClr val="000000"/>
        </a:dk1>
        <a:lt1>
          <a:srgbClr val="FFFFFF"/>
        </a:lt1>
        <a:dk2>
          <a:srgbClr val="000000"/>
        </a:dk2>
        <a:lt2>
          <a:srgbClr val="B2B2B2"/>
        </a:lt2>
        <a:accent1>
          <a:srgbClr val="FF9C52"/>
        </a:accent1>
        <a:accent2>
          <a:srgbClr val="FF57AA"/>
        </a:accent2>
        <a:accent3>
          <a:srgbClr val="FFFFFF"/>
        </a:accent3>
        <a:accent4>
          <a:srgbClr val="000000"/>
        </a:accent4>
        <a:accent5>
          <a:srgbClr val="FFCBB3"/>
        </a:accent5>
        <a:accent6>
          <a:srgbClr val="E74E9A"/>
        </a:accent6>
        <a:hlink>
          <a:srgbClr val="C71300"/>
        </a:hlink>
        <a:folHlink>
          <a:srgbClr val="C70063"/>
        </a:folHlink>
      </a:clrScheme>
      <a:clrMap bg1="lt1" tx1="dk1" bg2="lt2" tx2="dk2" accent1="accent1" accent2="accent2" accent3="accent3" accent4="accent4" accent5="accent5" accent6="accent6" hlink="hlink" folHlink="folHlink"/>
    </a:extraClrScheme>
    <a:extraClrScheme>
      <a:clrScheme name="ind_0990_slide 7">
        <a:dk1>
          <a:srgbClr val="000000"/>
        </a:dk1>
        <a:lt1>
          <a:srgbClr val="FFFFFF"/>
        </a:lt1>
        <a:dk2>
          <a:srgbClr val="000000"/>
        </a:dk2>
        <a:lt2>
          <a:srgbClr val="B2B2B2"/>
        </a:lt2>
        <a:accent1>
          <a:srgbClr val="FBFF4D"/>
        </a:accent1>
        <a:accent2>
          <a:srgbClr val="52BFFF"/>
        </a:accent2>
        <a:accent3>
          <a:srgbClr val="FFFFFF"/>
        </a:accent3>
        <a:accent4>
          <a:srgbClr val="000000"/>
        </a:accent4>
        <a:accent5>
          <a:srgbClr val="FDFFB2"/>
        </a:accent5>
        <a:accent6>
          <a:srgbClr val="49ADE7"/>
        </a:accent6>
        <a:hlink>
          <a:srgbClr val="D52D1F"/>
        </a:hlink>
        <a:folHlink>
          <a:srgbClr val="0E8032"/>
        </a:folHlink>
      </a:clrScheme>
      <a:clrMap bg1="lt1" tx1="dk1" bg2="lt2" tx2="dk2" accent1="accent1" accent2="accent2" accent3="accent3" accent4="accent4" accent5="accent5" accent6="accent6" hlink="hlink" folHlink="folHlink"/>
    </a:extraClrScheme>
    <a:extraClrScheme>
      <a:clrScheme name="ind_0990_slide 8">
        <a:dk1>
          <a:srgbClr val="000000"/>
        </a:dk1>
        <a:lt1>
          <a:srgbClr val="FFFFFF"/>
        </a:lt1>
        <a:dk2>
          <a:srgbClr val="000000"/>
        </a:dk2>
        <a:lt2>
          <a:srgbClr val="B2B2B2"/>
        </a:lt2>
        <a:accent1>
          <a:srgbClr val="2DFF5E"/>
        </a:accent1>
        <a:accent2>
          <a:srgbClr val="FFDD2D"/>
        </a:accent2>
        <a:accent3>
          <a:srgbClr val="FFFFFF"/>
        </a:accent3>
        <a:accent4>
          <a:srgbClr val="000000"/>
        </a:accent4>
        <a:accent5>
          <a:srgbClr val="ADFFB6"/>
        </a:accent5>
        <a:accent6>
          <a:srgbClr val="E7C828"/>
        </a:accent6>
        <a:hlink>
          <a:srgbClr val="4513FF"/>
        </a:hlink>
        <a:folHlink>
          <a:srgbClr val="DF1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Designs\ind_0990_slide.pot</Template>
  <TotalTime>1085</TotalTime>
  <Words>1432</Words>
  <Application>Microsoft Office PowerPoint</Application>
  <PresentationFormat>On-screen Show (4:3)</PresentationFormat>
  <Paragraphs>187</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ＭＳ Ｐゴシック</vt:lpstr>
      <vt:lpstr>Times New Roman</vt:lpstr>
      <vt:lpstr>Oreos</vt:lpstr>
      <vt:lpstr>Copperplate Gothic Bold</vt:lpstr>
      <vt:lpstr>ind_0990_slide</vt:lpstr>
      <vt:lpstr>Slide 1</vt:lpstr>
      <vt:lpstr>Slide 2</vt:lpstr>
      <vt:lpstr>Search for Internal Security </vt:lpstr>
      <vt:lpstr>Basic Characteristics Truman’s Foreign Policy</vt:lpstr>
      <vt:lpstr>Basic Characteristics Truman’s Foreign Policy</vt:lpstr>
      <vt:lpstr>Slide 6</vt:lpstr>
      <vt:lpstr>Pre-McCarthy McCarthyism Loyalty Review Board, Mar 1947</vt:lpstr>
      <vt:lpstr>Pre-McCarthy McCarthyism HUAC  (House Un-American Activities Committee)</vt:lpstr>
      <vt:lpstr>Pre-McCarthy McCarthyism HUAC  (House Un-American Activities Committee)</vt:lpstr>
      <vt:lpstr>Pre-McCarthy McCarthyism HUAC  (House Un-American Activities Committee)</vt:lpstr>
      <vt:lpstr>Pre-McCarthy McCarthyism HUAC  (House Un-American Activities Committee)</vt:lpstr>
      <vt:lpstr>Pre-McCarthy McCarthyism HUAC  (House Un-American Activities Committee)</vt:lpstr>
      <vt:lpstr>Pre-McCarthy McCarthyism HUAC  (House Un-American Activities Committee)</vt:lpstr>
      <vt:lpstr>Pre-McCarthy McCarthyism HUAC  (House Un-American Activities Committee)</vt:lpstr>
      <vt:lpstr>Pre-McCarthy McCarthyism HUAC  (House Un-American Activities Committee)</vt:lpstr>
      <vt:lpstr>Slide 16</vt:lpstr>
      <vt:lpstr>Joseph McCarthy McCarthyism Defined</vt:lpstr>
      <vt:lpstr>Joseph McCarthy McCarthy: Rise To Power</vt:lpstr>
      <vt:lpstr>Joseph McCarthy McCarthy: Rise To Power</vt:lpstr>
      <vt:lpstr>Joseph McCarthy McCarthy: Stroke of Luck--Spies</vt:lpstr>
      <vt:lpstr>Joseph McCarthy McCarthy: Stroke of Luck--Spies</vt:lpstr>
      <vt:lpstr>Joseph McCarthy McCarthy: Picks Up Steam</vt:lpstr>
      <vt:lpstr>Joseph McCarthy McCarran Acts, 1952</vt:lpstr>
      <vt:lpstr>Joseph McCarthy McCarran Acts, 1952</vt:lpstr>
      <vt:lpstr>Joseph McCarthy Decline of McCarthyism, 1953-55</vt:lpstr>
      <vt:lpstr>Joseph McCarthy Decline of McCarthyism, 1953-55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Eisd</cp:lastModifiedBy>
  <cp:revision>51</cp:revision>
  <dcterms:created xsi:type="dcterms:W3CDTF">2008-03-21T18:50:56Z</dcterms:created>
  <dcterms:modified xsi:type="dcterms:W3CDTF">2016-03-03T16:20:27Z</dcterms:modified>
</cp:coreProperties>
</file>