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2" r:id="rId3"/>
    <p:sldId id="259" r:id="rId4"/>
    <p:sldId id="261" r:id="rId5"/>
    <p:sldId id="263" r:id="rId6"/>
    <p:sldId id="264" r:id="rId7"/>
    <p:sldId id="265" r:id="rId8"/>
    <p:sldId id="271" r:id="rId9"/>
    <p:sldId id="272" r:id="rId10"/>
    <p:sldId id="27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6067D5-1ADF-4B44-97BE-D937F5829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BF4EF-C5FE-48F5-B977-84B399FF4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4B181-C958-4C54-A944-37DD437C73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A06FF-C7B7-4277-B613-136D9AF1C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1F13C-815B-4933-84CD-232E124AE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83C43-324E-4BF0-B42C-29EF08C32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096802-4001-4E42-87B0-DE62B19E40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E4CE5-0BE8-4E16-AD00-A8D987EE34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4F6AD-EE8D-49D1-907F-12C6AB252E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83B6E-36AC-44D0-8833-274489155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CA114-8F16-41B3-9F80-0352C21E0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9AC00E5A-9831-4663-87AB-189A821BFA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32" r:id="rId3"/>
    <p:sldLayoutId id="2147483733" r:id="rId4"/>
    <p:sldLayoutId id="2147483740" r:id="rId5"/>
    <p:sldLayoutId id="2147483741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MS PGothic" pitchFamily="34" charset="-128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MS PGothic" pitchFamily="34" charset="-128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MS PGothic" pitchFamily="34" charset="-128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MS PGothic" pitchFamily="34" charset="-128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historyplace.com/speeches/speechgfx/jfk-cuban.jpg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/http:/www.middle-east-online.com/Features/Aug2001/berlin-wall-13-8-2001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en-US" smtClean="0"/>
              <a:t>JFK &amp; The Cold War</a:t>
            </a:r>
          </a:p>
        </p:txBody>
      </p:sp>
      <p:sp>
        <p:nvSpPr>
          <p:cNvPr id="13314" name="Subtitle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1963, the president traveled to West Berlin to assure its residents of continuing U.S. support.  To cheering crowds, he proclaimed:  </a:t>
            </a:r>
            <a:r>
              <a:rPr lang="en-US" sz="2000" i="1" smtClean="0"/>
              <a:t>"Freedom has many difficulties, and democracy is not perfect, but we have never had to put a wall up to keep out people in … As a free man, I take pride in the words, 'Ich bin ein Berliner' [I am a Berliner]."</a:t>
            </a:r>
          </a:p>
          <a:p>
            <a:r>
              <a:rPr lang="en-US" smtClean="0"/>
              <a:t>	The Berlin Wall stood as a gloomy symbol of the Cold War until it was torn down by rebellious East Germans in 1989.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The Cuban Missile Crisis (1962)</a:t>
            </a:r>
          </a:p>
        </p:txBody>
      </p:sp>
      <p:sp>
        <p:nvSpPr>
          <p:cNvPr id="2150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81000" y="15240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In an attempt to counter any new American intervention and to improve the Soviet position in the nuclear arms race, </a:t>
            </a:r>
            <a:r>
              <a:rPr lang="en-US" sz="2800" u="sng" smtClean="0">
                <a:latin typeface="Times New Roman" pitchFamily="18" charset="0"/>
              </a:rPr>
              <a:t>Castro and Kruschchev </a:t>
            </a:r>
            <a:r>
              <a:rPr lang="en-US" sz="2800" smtClean="0">
                <a:latin typeface="Times New Roman" pitchFamily="18" charset="0"/>
              </a:rPr>
              <a:t>devised a daring plan:  installation of Soviet missiles and nuclear bombers in </a:t>
            </a:r>
            <a:r>
              <a:rPr lang="en-US" sz="2800" u="sng" smtClean="0">
                <a:latin typeface="Times New Roman" pitchFamily="18" charset="0"/>
              </a:rPr>
              <a:t>Cuba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pic>
        <p:nvPicPr>
          <p:cNvPr id="21507" name="Picture 7" descr="CubanMiss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752600"/>
            <a:ext cx="449103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Cuban Missile Crisis</a:t>
            </a:r>
          </a:p>
        </p:txBody>
      </p:sp>
      <p:sp>
        <p:nvSpPr>
          <p:cNvPr id="22530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52400" y="1295400"/>
            <a:ext cx="4648200" cy="5480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Oct. 14, 1962 – U-2 flights showed 65 sites for offensive medium-range ballistic missiles – could reach the U.S. in </a:t>
            </a:r>
            <a:r>
              <a:rPr lang="en-US" sz="2400" b="1" smtClean="0">
                <a:latin typeface="Times New Roman" pitchFamily="18" charset="0"/>
              </a:rPr>
              <a:t>3 minutes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JFK ordered a naval quarantine of the island (used the word </a:t>
            </a:r>
            <a:r>
              <a:rPr lang="ja-JP" altLang="en-US" sz="2400" smtClean="0">
                <a:latin typeface="Times New Roman" pitchFamily="18" charset="0"/>
              </a:rPr>
              <a:t>“</a:t>
            </a:r>
            <a:r>
              <a:rPr lang="en-US" altLang="ja-JP" sz="2400" smtClean="0">
                <a:latin typeface="Times New Roman" pitchFamily="18" charset="0"/>
              </a:rPr>
              <a:t>quarantine</a:t>
            </a:r>
            <a:r>
              <a:rPr lang="ja-JP" altLang="en-US" sz="2400" smtClean="0">
                <a:latin typeface="Times New Roman" pitchFamily="18" charset="0"/>
              </a:rPr>
              <a:t>”</a:t>
            </a:r>
            <a:r>
              <a:rPr lang="en-US" altLang="ja-JP" sz="2400" smtClean="0">
                <a:latin typeface="Times New Roman" pitchFamily="18" charset="0"/>
              </a:rPr>
              <a:t> rather than </a:t>
            </a:r>
            <a:r>
              <a:rPr lang="ja-JP" altLang="en-US" sz="2400" smtClean="0">
                <a:latin typeface="Times New Roman" pitchFamily="18" charset="0"/>
              </a:rPr>
              <a:t>“</a:t>
            </a:r>
            <a:r>
              <a:rPr lang="en-US" altLang="ja-JP" sz="2400" smtClean="0">
                <a:latin typeface="Times New Roman" pitchFamily="18" charset="0"/>
              </a:rPr>
              <a:t>blockade</a:t>
            </a:r>
            <a:r>
              <a:rPr lang="ja-JP" altLang="en-US" sz="2400" smtClean="0">
                <a:latin typeface="Times New Roman" pitchFamily="18" charset="0"/>
              </a:rPr>
              <a:t>”</a:t>
            </a:r>
            <a:r>
              <a:rPr lang="en-US" altLang="ja-JP" sz="2400" smtClean="0">
                <a:latin typeface="Times New Roman" pitchFamily="18" charset="0"/>
              </a:rPr>
              <a:t> since blockade was an act of war)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Oct. 22 – went on national television informing the Soviets of American policy and demanded their retreat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American forces around the globe went on alert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For almost a week, the world was on the brink of nuclear war</a:t>
            </a:r>
          </a:p>
        </p:txBody>
      </p:sp>
      <p:pic>
        <p:nvPicPr>
          <p:cNvPr id="22531" name="Picture 8" descr="jfk-cuba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752600"/>
            <a:ext cx="3860800" cy="404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Cuban Missile Crisis (Cont.)</a:t>
            </a:r>
          </a:p>
        </p:txBody>
      </p:sp>
      <p:sp>
        <p:nvSpPr>
          <p:cNvPr id="23554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1447800"/>
            <a:ext cx="4648200" cy="532765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</a:rPr>
              <a:t>Khrushchev said that he would remove the missiles if the U.S. agreed not to attack Cuba and removed its missiles from Turkey</a:t>
            </a:r>
          </a:p>
          <a:p>
            <a:pPr eaLnBrk="1" hangingPunct="1"/>
            <a:endParaRPr lang="en-US" sz="2400" smtClean="0">
              <a:latin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Kennedy publicly agreed to the 1</a:t>
            </a:r>
            <a:r>
              <a:rPr lang="en-US" sz="2400" baseline="30000" smtClean="0">
                <a:latin typeface="Times New Roman" pitchFamily="18" charset="0"/>
              </a:rPr>
              <a:t>st</a:t>
            </a:r>
            <a:r>
              <a:rPr lang="en-US" sz="2400" smtClean="0">
                <a:latin typeface="Times New Roman" pitchFamily="18" charset="0"/>
              </a:rPr>
              <a:t> and privately to the second</a:t>
            </a:r>
          </a:p>
          <a:p>
            <a:pPr eaLnBrk="1" hangingPunct="1">
              <a:buFont typeface="Georgia" pitchFamily="18" charset="0"/>
              <a:buNone/>
            </a:pPr>
            <a:endParaRPr lang="en-US" sz="2400" smtClean="0">
              <a:latin typeface="Times New Roman" pitchFamily="18" charset="0"/>
            </a:endParaRPr>
          </a:p>
        </p:txBody>
      </p:sp>
      <p:pic>
        <p:nvPicPr>
          <p:cNvPr id="23555" name="Picture 8" descr="kenkr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4588" y="1447800"/>
            <a:ext cx="38687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V.	Trying to Ease Tensions</a:t>
            </a:r>
          </a:p>
        </p:txBody>
      </p:sp>
      <p:sp>
        <p:nvSpPr>
          <p:cNvPr id="2457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4800" y="1447800"/>
            <a:ext cx="4191000" cy="532765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Two Agreements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1.  Direct hotline between the White House and the Kremlin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2.  Signing of the Limited Test Ban Treaty – called for an end to all nuclear tests in the ocean, the atmosphere and outer space – by the end of the year, 113 other nations had signed the treaty	</a:t>
            </a:r>
          </a:p>
        </p:txBody>
      </p:sp>
      <p:pic>
        <p:nvPicPr>
          <p:cNvPr id="24579" name="Picture 7" descr="bi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40513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JFK and the Cold War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latin typeface="Times New Roman" pitchFamily="18" charset="0"/>
              </a:rPr>
              <a:t>“</a:t>
            </a:r>
            <a:r>
              <a:rPr lang="en-US" altLang="ja-JP" smtClean="0">
                <a:latin typeface="Times New Roman" pitchFamily="18" charset="0"/>
              </a:rPr>
              <a:t>And so, my fellow Americans: ask not what your country can do for you--ask what you can do for your country.  My fellow citizens of the world: ask not what America will do for you, but what together we can do for the freedom of man.</a:t>
            </a:r>
            <a:r>
              <a:rPr lang="ja-JP" altLang="en-US" smtClean="0">
                <a:latin typeface="Times New Roman" pitchFamily="18" charset="0"/>
              </a:rPr>
              <a:t>”</a:t>
            </a:r>
            <a:r>
              <a:rPr lang="en-US" altLang="ja-JP" smtClean="0">
                <a:latin typeface="Times New Roman" pitchFamily="18" charset="0"/>
              </a:rPr>
              <a:t>           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JFK – Inaugural Address, January 20, 1961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The Camelot Years</a:t>
            </a:r>
          </a:p>
        </p:txBody>
      </p:sp>
      <p:sp>
        <p:nvSpPr>
          <p:cNvPr id="15362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57200" y="1752600"/>
            <a:ext cx="4038600" cy="5022850"/>
          </a:xfrm>
        </p:spPr>
        <p:txBody>
          <a:bodyPr/>
          <a:lstStyle/>
          <a:p>
            <a:pPr marL="457200" lvl="1" indent="-457200" eaLnBrk="1" hangingPunct="1">
              <a:buFontTx/>
              <a:buNone/>
            </a:pPr>
            <a:r>
              <a:rPr lang="en-US" sz="2400" smtClean="0">
                <a:latin typeface="Times New Roman" pitchFamily="18" charset="0"/>
              </a:rPr>
              <a:t>a.	The Kennedy Mystique</a:t>
            </a:r>
          </a:p>
          <a:p>
            <a:pPr marL="457200" lvl="2" indent="-457200" eaLnBrk="1" hangingPunct="1"/>
            <a:r>
              <a:rPr lang="en-US" sz="2400" smtClean="0">
                <a:latin typeface="Times New Roman" pitchFamily="18" charset="0"/>
              </a:rPr>
              <a:t>press portrayed the Kennedys as a young, attractive, energetic, and stylish couple; with attention to arts and culture and an </a:t>
            </a:r>
            <a:r>
              <a:rPr lang="en-US" sz="2400" u="sng" smtClean="0">
                <a:latin typeface="Times New Roman" pitchFamily="18" charset="0"/>
              </a:rPr>
              <a:t>average every-day </a:t>
            </a:r>
            <a:r>
              <a:rPr lang="en-US" sz="2400" smtClean="0">
                <a:latin typeface="Times New Roman" pitchFamily="18" charset="0"/>
              </a:rPr>
              <a:t>family</a:t>
            </a:r>
          </a:p>
          <a:p>
            <a:pPr marL="457200" lvl="2" indent="-457200" eaLnBrk="1" hangingPunct="1"/>
            <a:r>
              <a:rPr lang="en-US" sz="2400" smtClean="0">
                <a:latin typeface="Times New Roman" pitchFamily="18" charset="0"/>
              </a:rPr>
              <a:t>modern day Camelot </a:t>
            </a:r>
          </a:p>
        </p:txBody>
      </p:sp>
      <p:pic>
        <p:nvPicPr>
          <p:cNvPr id="15363" name="Picture 8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100" y="1828800"/>
            <a:ext cx="44386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A New Military Policy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821238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Flexible response – increased defense spending in order to boost </a:t>
            </a:r>
            <a:r>
              <a:rPr lang="en-US" u="sng" smtClean="0">
                <a:latin typeface="Times New Roman" pitchFamily="18" charset="0"/>
              </a:rPr>
              <a:t>conventional military </a:t>
            </a:r>
            <a:r>
              <a:rPr lang="en-US" smtClean="0">
                <a:latin typeface="Times New Roman" pitchFamily="18" charset="0"/>
              </a:rPr>
              <a:t>forces – nonnuclear forces such as </a:t>
            </a:r>
            <a:r>
              <a:rPr lang="en-US" u="sng" smtClean="0">
                <a:latin typeface="Times New Roman" pitchFamily="18" charset="0"/>
              </a:rPr>
              <a:t>troops</a:t>
            </a:r>
            <a:r>
              <a:rPr lang="en-US" smtClean="0">
                <a:latin typeface="Times New Roman" pitchFamily="18" charset="0"/>
              </a:rPr>
              <a:t>, ships, and </a:t>
            </a:r>
            <a:r>
              <a:rPr lang="en-US" u="sng" smtClean="0">
                <a:latin typeface="Times New Roman" pitchFamily="18" charset="0"/>
              </a:rPr>
              <a:t>artillery</a:t>
            </a:r>
            <a:r>
              <a:rPr lang="en-US" smtClean="0">
                <a:latin typeface="Times New Roman" pitchFamily="18" charset="0"/>
              </a:rPr>
              <a:t> – and to create an elite branch of the army called the Special Forces, or </a:t>
            </a:r>
            <a:r>
              <a:rPr lang="en-US" u="sng" smtClean="0">
                <a:latin typeface="Times New Roman" pitchFamily="18" charset="0"/>
              </a:rPr>
              <a:t>Green Berets</a:t>
            </a:r>
            <a:r>
              <a:rPr lang="en-US" smtClean="0">
                <a:latin typeface="Times New Roman" pitchFamily="18" charset="0"/>
              </a:rPr>
              <a:t>.  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He also tripled the overall </a:t>
            </a:r>
            <a:r>
              <a:rPr lang="en-US" u="sng" smtClean="0">
                <a:latin typeface="Times New Roman" pitchFamily="18" charset="0"/>
              </a:rPr>
              <a:t>nuclear</a:t>
            </a:r>
            <a:r>
              <a:rPr lang="en-US" smtClean="0">
                <a:latin typeface="Times New Roman" pitchFamily="18" charset="0"/>
              </a:rPr>
              <a:t> capabilities of the U.S.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Goal – allow the U.S. to fight </a:t>
            </a:r>
            <a:r>
              <a:rPr lang="en-US" u="sng" smtClean="0">
                <a:latin typeface="Times New Roman" pitchFamily="18" charset="0"/>
              </a:rPr>
              <a:t>limited wars </a:t>
            </a:r>
            <a:r>
              <a:rPr lang="en-US" smtClean="0">
                <a:latin typeface="Times New Roman" pitchFamily="18" charset="0"/>
              </a:rPr>
              <a:t>around the world while maintaining </a:t>
            </a:r>
            <a:r>
              <a:rPr lang="en-US" u="sng" smtClean="0">
                <a:latin typeface="Times New Roman" pitchFamily="18" charset="0"/>
              </a:rPr>
              <a:t>a nuclear balance </a:t>
            </a:r>
            <a:r>
              <a:rPr lang="en-US" smtClean="0">
                <a:latin typeface="Times New Roman" pitchFamily="18" charset="0"/>
              </a:rPr>
              <a:t>of power with the </a:t>
            </a:r>
            <a:r>
              <a:rPr lang="en-US" u="sng" smtClean="0">
                <a:latin typeface="Times New Roman" pitchFamily="18" charset="0"/>
              </a:rPr>
              <a:t>Soviets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Crises over Cuba</a:t>
            </a:r>
          </a:p>
        </p:txBody>
      </p:sp>
      <p:sp>
        <p:nvSpPr>
          <p:cNvPr id="1741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0" y="1371600"/>
            <a:ext cx="4343400" cy="525145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A.	the Cuban dilemma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Fidel Castro comes to power in </a:t>
            </a:r>
            <a:r>
              <a:rPr lang="en-US" sz="2400" u="sng" smtClean="0">
                <a:latin typeface="Times New Roman" pitchFamily="18" charset="0"/>
              </a:rPr>
              <a:t>1959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Puts on mass public trials and </a:t>
            </a:r>
            <a:r>
              <a:rPr lang="en-US" sz="2400" u="sng" smtClean="0">
                <a:latin typeface="Times New Roman" pitchFamily="18" charset="0"/>
              </a:rPr>
              <a:t>executions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U.S. denounces Cuba and accepts </a:t>
            </a:r>
            <a:r>
              <a:rPr lang="en-US" sz="2400" u="sng" smtClean="0">
                <a:latin typeface="Times New Roman" pitchFamily="18" charset="0"/>
              </a:rPr>
              <a:t>thousands</a:t>
            </a:r>
            <a:r>
              <a:rPr lang="en-US" sz="2400" smtClean="0">
                <a:latin typeface="Times New Roman" pitchFamily="18" charset="0"/>
              </a:rPr>
              <a:t> of Cuban refugees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Castro seizes U.S. businesses and </a:t>
            </a:r>
            <a:r>
              <a:rPr lang="en-US" sz="2400" u="sng" smtClean="0">
                <a:latin typeface="Times New Roman" pitchFamily="18" charset="0"/>
              </a:rPr>
              <a:t>Eisenhower</a:t>
            </a:r>
            <a:r>
              <a:rPr lang="en-US" sz="2400" smtClean="0">
                <a:latin typeface="Times New Roman" pitchFamily="18" charset="0"/>
              </a:rPr>
              <a:t> cuts off imports of Cuban sugar</a:t>
            </a:r>
          </a:p>
          <a:p>
            <a:pPr lvl="1" eaLnBrk="1" hangingPunct="1"/>
            <a:r>
              <a:rPr lang="en-US" sz="2400" u="sng" smtClean="0">
                <a:latin typeface="Times New Roman" pitchFamily="18" charset="0"/>
              </a:rPr>
              <a:t>1960</a:t>
            </a:r>
            <a:r>
              <a:rPr lang="en-US" sz="2400" smtClean="0">
                <a:latin typeface="Times New Roman" pitchFamily="18" charset="0"/>
              </a:rPr>
              <a:t> – Cuba signs </a:t>
            </a:r>
            <a:r>
              <a:rPr lang="en-US" sz="2400" u="sng" smtClean="0">
                <a:latin typeface="Times New Roman" pitchFamily="18" charset="0"/>
              </a:rPr>
              <a:t>a trade treaty </a:t>
            </a:r>
            <a:r>
              <a:rPr lang="en-US" sz="2400" smtClean="0">
                <a:latin typeface="Times New Roman" pitchFamily="18" charset="0"/>
              </a:rPr>
              <a:t>with the Soviet Union</a:t>
            </a:r>
          </a:p>
        </p:txBody>
      </p:sp>
      <p:pic>
        <p:nvPicPr>
          <p:cNvPr id="17411" name="Picture 7" descr="fidel_castr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00200"/>
            <a:ext cx="4356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The Bay of Pigs</a:t>
            </a:r>
          </a:p>
        </p:txBody>
      </p:sp>
      <p:sp>
        <p:nvSpPr>
          <p:cNvPr id="1843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28600" y="1219200"/>
            <a:ext cx="4419600" cy="5480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In March 1960 Ike orders </a:t>
            </a:r>
            <a:r>
              <a:rPr lang="en-US" sz="2400" u="sng" smtClean="0">
                <a:latin typeface="Times New Roman" pitchFamily="18" charset="0"/>
              </a:rPr>
              <a:t>CIA</a:t>
            </a:r>
            <a:r>
              <a:rPr lang="en-US" sz="2400" smtClean="0">
                <a:latin typeface="Times New Roman" pitchFamily="18" charset="0"/>
              </a:rPr>
              <a:t> to train Cuban exiles for an </a:t>
            </a:r>
            <a:r>
              <a:rPr lang="en-US" sz="2400" u="sng" smtClean="0">
                <a:latin typeface="Times New Roman" pitchFamily="18" charset="0"/>
              </a:rPr>
              <a:t>invasion</a:t>
            </a:r>
            <a:r>
              <a:rPr lang="en-US" sz="2400" smtClean="0">
                <a:latin typeface="Times New Roman" pitchFamily="18" charset="0"/>
              </a:rPr>
              <a:t> of their homeland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JFK </a:t>
            </a:r>
            <a:r>
              <a:rPr lang="en-US" sz="2400" u="sng" smtClean="0">
                <a:latin typeface="Times New Roman" pitchFamily="18" charset="0"/>
              </a:rPr>
              <a:t>continues</a:t>
            </a:r>
            <a:r>
              <a:rPr lang="en-US" sz="2400" smtClean="0">
                <a:latin typeface="Times New Roman" pitchFamily="18" charset="0"/>
              </a:rPr>
              <a:t> with the plan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The plan:  day before the invasion, </a:t>
            </a:r>
            <a:r>
              <a:rPr lang="en-US" sz="2400" u="sng" smtClean="0">
                <a:latin typeface="Times New Roman" pitchFamily="18" charset="0"/>
              </a:rPr>
              <a:t>planes</a:t>
            </a:r>
            <a:r>
              <a:rPr lang="en-US" sz="2400" smtClean="0">
                <a:latin typeface="Times New Roman" pitchFamily="18" charset="0"/>
              </a:rPr>
              <a:t> would attempt to wipe out Castro</a:t>
            </a:r>
            <a:r>
              <a:rPr lang="ja-JP" altLang="en-US" sz="2400" smtClean="0">
                <a:latin typeface="Times New Roman" pitchFamily="18" charset="0"/>
              </a:rPr>
              <a:t>’</a:t>
            </a:r>
            <a:r>
              <a:rPr lang="en-US" altLang="ja-JP" sz="2400" smtClean="0">
                <a:latin typeface="Times New Roman" pitchFamily="18" charset="0"/>
              </a:rPr>
              <a:t>s airforce, then exiles would land at the </a:t>
            </a:r>
            <a:r>
              <a:rPr lang="en-US" altLang="ja-JP" sz="2400" u="sng" smtClean="0">
                <a:latin typeface="Times New Roman" pitchFamily="18" charset="0"/>
              </a:rPr>
              <a:t>beach</a:t>
            </a:r>
            <a:r>
              <a:rPr lang="en-US" altLang="ja-JP" sz="2400" smtClean="0">
                <a:latin typeface="Times New Roman" pitchFamily="18" charset="0"/>
              </a:rPr>
              <a:t>, and the Cuban </a:t>
            </a:r>
            <a:r>
              <a:rPr lang="en-US" altLang="ja-JP" sz="2400" u="sng" smtClean="0">
                <a:latin typeface="Times New Roman" pitchFamily="18" charset="0"/>
              </a:rPr>
              <a:t>people</a:t>
            </a:r>
            <a:r>
              <a:rPr lang="en-US" altLang="ja-JP" sz="2400" smtClean="0">
                <a:latin typeface="Times New Roman" pitchFamily="18" charset="0"/>
              </a:rPr>
              <a:t> would rise up against Castro </a:t>
            </a:r>
            <a:r>
              <a:rPr lang="en-US" altLang="ja-JP" sz="2400" u="sng" smtClean="0">
                <a:latin typeface="Times New Roman" pitchFamily="18" charset="0"/>
              </a:rPr>
              <a:t>and overthrow </a:t>
            </a:r>
            <a:r>
              <a:rPr lang="en-US" altLang="ja-JP" sz="2400" smtClean="0">
                <a:latin typeface="Times New Roman" pitchFamily="18" charset="0"/>
              </a:rPr>
              <a:t>him</a:t>
            </a:r>
            <a:endParaRPr lang="en-US" sz="2400" smtClean="0">
              <a:latin typeface="Times New Roman" pitchFamily="18" charset="0"/>
            </a:endParaRPr>
          </a:p>
        </p:txBody>
      </p:sp>
      <p:pic>
        <p:nvPicPr>
          <p:cNvPr id="18435" name="Picture 7" descr="Bay_of_pi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447800"/>
            <a:ext cx="335438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Bay of Pigs (Cont.)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28600" y="1447800"/>
            <a:ext cx="441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Plan </a:t>
            </a:r>
            <a:r>
              <a:rPr lang="en-US" sz="2800" u="sng" smtClean="0">
                <a:latin typeface="Times New Roman" pitchFamily="18" charset="0"/>
              </a:rPr>
              <a:t>failed</a:t>
            </a:r>
            <a:r>
              <a:rPr lang="en-US" sz="2800" smtClean="0">
                <a:latin typeface="Times New Roman" pitchFamily="18" charset="0"/>
              </a:rPr>
              <a:t>:  JFK failed to provide the necessary resources to help the exiles and they were rounded up by Castro</a:t>
            </a:r>
            <a:r>
              <a:rPr lang="ja-JP" altLang="en-US" sz="2800" smtClean="0">
                <a:latin typeface="Times New Roman" pitchFamily="18" charset="0"/>
              </a:rPr>
              <a:t>’</a:t>
            </a:r>
            <a:r>
              <a:rPr lang="en-US" altLang="ja-JP" sz="2800" smtClean="0">
                <a:latin typeface="Times New Roman" pitchFamily="18" charset="0"/>
              </a:rPr>
              <a:t>s men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JFK goes ahead with a plan called Operation Mongoose in which gov</a:t>
            </a:r>
            <a:r>
              <a:rPr lang="ja-JP" altLang="en-US" sz="2800" smtClean="0">
                <a:latin typeface="Times New Roman" pitchFamily="18" charset="0"/>
              </a:rPr>
              <a:t>’</a:t>
            </a:r>
            <a:r>
              <a:rPr lang="en-US" altLang="ja-JP" sz="2800" smtClean="0">
                <a:latin typeface="Times New Roman" pitchFamily="18" charset="0"/>
              </a:rPr>
              <a:t>t agents worked to disrupt the island</a:t>
            </a:r>
            <a:r>
              <a:rPr lang="ja-JP" altLang="en-US" sz="2800" smtClean="0">
                <a:latin typeface="Times New Roman" pitchFamily="18" charset="0"/>
              </a:rPr>
              <a:t>’</a:t>
            </a:r>
            <a:r>
              <a:rPr lang="en-US" altLang="ja-JP" sz="2800" smtClean="0">
                <a:latin typeface="Times New Roman" pitchFamily="18" charset="0"/>
              </a:rPr>
              <a:t>s trade and continued working with mobsters to assassinate Castro</a:t>
            </a:r>
            <a:endParaRPr lang="en-US" sz="2800" smtClean="0">
              <a:latin typeface="Times New Roman" pitchFamily="18" charset="0"/>
            </a:endParaRPr>
          </a:p>
        </p:txBody>
      </p:sp>
      <p:pic>
        <p:nvPicPr>
          <p:cNvPr id="19459" name="Picture 8" descr="Castro at the Bay of Pigs - picture (c) Canadian Press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81200"/>
            <a:ext cx="3886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smtClean="0"/>
              <a:t>The Berlin Wall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75250"/>
          </a:xfrm>
        </p:spPr>
        <p:txBody>
          <a:bodyPr/>
          <a:lstStyle/>
          <a:p>
            <a:r>
              <a:rPr lang="en-US" smtClean="0"/>
              <a:t>Trying to shake off the embarrassment of the Bay of Pigs defeat, Kennedy agreed to meet Soviet premier Khrushchev in Vienna in the summer of 1961.  </a:t>
            </a:r>
          </a:p>
          <a:p>
            <a:r>
              <a:rPr lang="en-US" smtClean="0"/>
              <a:t>Khrushchev seized the opportunity in Vienna to threaten the president by renewing Soviet demands that U.S. troops be pulled out of Berlin.  Kennedy refused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0484" name="Picture 1" descr="http://www.middle-east-online.com/Features/Aug2001/berlin-wall-13-8-2001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648200" y="2590800"/>
            <a:ext cx="38862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August, the </a:t>
            </a:r>
            <a:r>
              <a:rPr lang="en-US" b="1" smtClean="0"/>
              <a:t>East Germans, with Soviet backing, built a wall around West Berlin</a:t>
            </a:r>
            <a:r>
              <a:rPr lang="en-US" smtClean="0"/>
              <a:t>.  Its purpose was to </a:t>
            </a:r>
            <a:r>
              <a:rPr lang="en-US" b="1" smtClean="0"/>
              <a:t>stop fleeing East Germans from fleeing to West Germany</a:t>
            </a:r>
            <a:r>
              <a:rPr lang="en-US" smtClean="0"/>
              <a:t>.</a:t>
            </a:r>
          </a:p>
          <a:p>
            <a:r>
              <a:rPr lang="en-US" smtClean="0"/>
              <a:t>As the wall was being built, Soviet and U.S. tanks faced off in Berlin.  Kennedy called up the reserves, but he made no move to stop the completion of the wall 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1701</TotalTime>
  <Words>730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Times New Roman</vt:lpstr>
      <vt:lpstr>MS PGothic</vt:lpstr>
      <vt:lpstr>Arial</vt:lpstr>
      <vt:lpstr>Trebuchet MS</vt:lpstr>
      <vt:lpstr>Georgia</vt:lpstr>
      <vt:lpstr>Wingdings 2</vt:lpstr>
      <vt:lpstr>Calibri</vt:lpstr>
      <vt:lpstr>Urban</vt:lpstr>
      <vt:lpstr>JFK &amp; The Cold War</vt:lpstr>
      <vt:lpstr>JFK and the Cold War</vt:lpstr>
      <vt:lpstr>The Camelot Years</vt:lpstr>
      <vt:lpstr>A New Military Policy</vt:lpstr>
      <vt:lpstr>Crises over Cuba</vt:lpstr>
      <vt:lpstr>The Bay of Pigs</vt:lpstr>
      <vt:lpstr>Bay of Pigs (Cont.)</vt:lpstr>
      <vt:lpstr>The Berlin Wall</vt:lpstr>
      <vt:lpstr>Slide 9</vt:lpstr>
      <vt:lpstr>Slide 10</vt:lpstr>
      <vt:lpstr>The Cuban Missile Crisis (1962)</vt:lpstr>
      <vt:lpstr>Cuban Missile Crisis</vt:lpstr>
      <vt:lpstr>Cuban Missile Crisis (Cont.)</vt:lpstr>
      <vt:lpstr>V. Trying to Ease Tensions</vt:lpstr>
    </vt:vector>
  </TitlesOfParts>
  <Company>Windom School District 177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JFK and the Cold War</dc:title>
  <dc:creator>Administrator</dc:creator>
  <cp:lastModifiedBy>Eisd</cp:lastModifiedBy>
  <cp:revision>17</cp:revision>
  <dcterms:created xsi:type="dcterms:W3CDTF">2006-04-30T22:10:11Z</dcterms:created>
  <dcterms:modified xsi:type="dcterms:W3CDTF">2016-03-22T15:23:52Z</dcterms:modified>
</cp:coreProperties>
</file>