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embeddedFontLst>
    <p:embeddedFont>
      <p:font typeface="Times" panose="02020603050405020304" pitchFamily="18" charset="0"/>
      <p:regular r:id="rId20"/>
      <p:bold r:id="rId21"/>
      <p:italic r:id="rId22"/>
      <p:boldItalic r:id="rId23"/>
    </p:embeddedFont>
    <p:embeddedFont>
      <p:font typeface="Arial Narrow" panose="020B060602020203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00709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9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4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4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20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8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  <a:defRPr sz="1600" b="1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1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16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hyperlink" Target="#slide=id.p5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12" Type="http://schemas.openxmlformats.org/officeDocument/2006/relationships/hyperlink" Target="#slide=id.p7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11" Type="http://schemas.openxmlformats.org/officeDocument/2006/relationships/hyperlink" Target="#slide=id.p6"/><Relationship Id="rId5" Type="http://schemas.openxmlformats.org/officeDocument/2006/relationships/image" Target="../media/image4.jpg"/><Relationship Id="rId10" Type="http://schemas.openxmlformats.org/officeDocument/2006/relationships/hyperlink" Target="#slide=id.p8"/><Relationship Id="rId4" Type="http://schemas.openxmlformats.org/officeDocument/2006/relationships/image" Target="../media/image3.jp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7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7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7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#slide=id.p19"/><Relationship Id="rId3" Type="http://schemas.openxmlformats.org/officeDocument/2006/relationships/image" Target="../media/image2.jpg"/><Relationship Id="rId7" Type="http://schemas.openxmlformats.org/officeDocument/2006/relationships/hyperlink" Target="#slide=id.p3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hyperlink" Target="#slide=id.p21"/><Relationship Id="rId5" Type="http://schemas.openxmlformats.org/officeDocument/2006/relationships/image" Target="../media/image1.jpg"/><Relationship Id="rId10" Type="http://schemas.openxmlformats.org/officeDocument/2006/relationships/hyperlink" Target="#slide=id.p20"/><Relationship Id="rId4" Type="http://schemas.openxmlformats.org/officeDocument/2006/relationships/image" Target="../media/image3.jpg"/><Relationship Id="rId9" Type="http://schemas.openxmlformats.org/officeDocument/2006/relationships/hyperlink" Target="#slide=id.p22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8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8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8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8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hyperlink" Target="#slide=id.p3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ristykeeler.com/EducationalVirtualMuseums.html" TargetMode="External"/><Relationship Id="rId5" Type="http://schemas.openxmlformats.org/officeDocument/2006/relationships/hyperlink" Target="http://www.keelers.com/christy" TargetMode="External"/><Relationship Id="rId4" Type="http://schemas.openxmlformats.org/officeDocument/2006/relationships/hyperlink" Target="http://www.hatboro-horsham.org/4067362111456/FileLib/browse.asp?A=374&amp;BMDRN=2000&amp;BCOB=0&amp;C=5154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slide=id.p11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#slide=id.p3"/><Relationship Id="rId11" Type="http://schemas.openxmlformats.org/officeDocument/2006/relationships/hyperlink" Target="#slide=id.p6"/><Relationship Id="rId5" Type="http://schemas.openxmlformats.org/officeDocument/2006/relationships/image" Target="../media/image1.jpg"/><Relationship Id="rId10" Type="http://schemas.openxmlformats.org/officeDocument/2006/relationships/image" Target="../media/image8.jpg"/><Relationship Id="rId4" Type="http://schemas.openxmlformats.org/officeDocument/2006/relationships/image" Target="../media/image3.jpg"/><Relationship Id="rId9" Type="http://schemas.openxmlformats.org/officeDocument/2006/relationships/hyperlink" Target="#slide=id.p12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6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6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6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6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#slide=id.p15"/><Relationship Id="rId3" Type="http://schemas.openxmlformats.org/officeDocument/2006/relationships/image" Target="../media/image2.jpg"/><Relationship Id="rId7" Type="http://schemas.openxmlformats.org/officeDocument/2006/relationships/hyperlink" Target="#slide=id.p3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hyperlink" Target="#slide=id.p17"/><Relationship Id="rId5" Type="http://schemas.openxmlformats.org/officeDocument/2006/relationships/image" Target="../media/image1.jpg"/><Relationship Id="rId10" Type="http://schemas.openxmlformats.org/officeDocument/2006/relationships/hyperlink" Target="#slide=id.p16"/><Relationship Id="rId4" Type="http://schemas.openxmlformats.org/officeDocument/2006/relationships/image" Target="../media/image3.jpg"/><Relationship Id="rId9" Type="http://schemas.openxmlformats.org/officeDocument/2006/relationships/hyperlink" Target="#slide=id.p18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#slide=id.p7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76275" y="2286000"/>
            <a:ext cx="7772400" cy="1143000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Museum Entrance</a:t>
            </a:r>
          </a:p>
        </p:txBody>
      </p:sp>
      <p:grpSp>
        <p:nvGrpSpPr>
          <p:cNvPr id="85" name="Shape 85"/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sp>
          <p:nvSpPr>
            <p:cNvPr id="86" name="Shape 86" descr="Recycled paper"/>
            <p:cNvSpPr txBox="1"/>
            <p:nvPr/>
          </p:nvSpPr>
          <p:spPr>
            <a:xfrm>
              <a:off x="0" y="0"/>
              <a:ext cx="9144000" cy="21336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87" name="Shape 87" descr="Oak"/>
            <p:cNvSpPr txBox="1"/>
            <p:nvPr/>
          </p:nvSpPr>
          <p:spPr>
            <a:xfrm>
              <a:off x="0" y="2133600"/>
              <a:ext cx="9144000" cy="358616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88" name="Shape 88" descr="White marble"/>
            <p:cNvSpPr/>
            <p:nvPr/>
          </p:nvSpPr>
          <p:spPr>
            <a:xfrm rot="10800000">
              <a:off x="944562" y="5732462"/>
              <a:ext cx="7294562" cy="4937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5822" y="120000"/>
                  </a:lnTo>
                  <a:lnTo>
                    <a:pt x="114177" y="120000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3946525" y="1966912"/>
              <a:ext cx="1225550" cy="776287"/>
            </a:xfrm>
            <a:prstGeom prst="rect">
              <a:avLst/>
            </a:prstGeom>
            <a:solidFill>
              <a:srgbClr val="FFF1D7"/>
            </a:solid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0" name="Shape 90" descr="Stationery"/>
            <p:cNvSpPr/>
            <p:nvPr/>
          </p:nvSpPr>
          <p:spPr>
            <a:xfrm>
              <a:off x="989012" y="295275"/>
              <a:ext cx="2970212" cy="5867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19871" y="34285"/>
                  </a:lnTo>
                  <a:lnTo>
                    <a:pt x="120000" y="54512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1" name="Shape 91" descr="Stationery"/>
            <p:cNvSpPr/>
            <p:nvPr/>
          </p:nvSpPr>
          <p:spPr>
            <a:xfrm>
              <a:off x="5180012" y="282575"/>
              <a:ext cx="3040062" cy="58896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0" y="34285"/>
                  </a:lnTo>
                  <a:lnTo>
                    <a:pt x="0" y="54448"/>
                  </a:lnTo>
                  <a:lnTo>
                    <a:pt x="120000" y="119999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2" name="Shape 92" descr="Parchment"/>
            <p:cNvSpPr/>
            <p:nvPr/>
          </p:nvSpPr>
          <p:spPr>
            <a:xfrm>
              <a:off x="1909762" y="1398587"/>
              <a:ext cx="777875" cy="35655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244" y="0"/>
                  </a:lnTo>
                  <a:lnTo>
                    <a:pt x="120000" y="6385"/>
                  </a:lnTo>
                  <a:lnTo>
                    <a:pt x="119020" y="97694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3" name="Shape 93" descr="Stationery"/>
            <p:cNvSpPr txBox="1"/>
            <p:nvPr/>
          </p:nvSpPr>
          <p:spPr>
            <a:xfrm>
              <a:off x="8208962" y="304800"/>
              <a:ext cx="935037" cy="58674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4" name="Shape 94" descr="Stationery"/>
            <p:cNvSpPr txBox="1"/>
            <p:nvPr/>
          </p:nvSpPr>
          <p:spPr>
            <a:xfrm>
              <a:off x="1908175" y="1636712"/>
              <a:ext cx="779462" cy="270192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5" name="Shape 95" descr="Oak"/>
            <p:cNvSpPr/>
            <p:nvPr/>
          </p:nvSpPr>
          <p:spPr>
            <a:xfrm>
              <a:off x="1911350" y="4335462"/>
              <a:ext cx="776287" cy="8588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0"/>
                  </a:lnTo>
                  <a:lnTo>
                    <a:pt x="120000" y="0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6" name="Shape 96" descr="Parchment"/>
            <p:cNvSpPr/>
            <p:nvPr/>
          </p:nvSpPr>
          <p:spPr>
            <a:xfrm>
              <a:off x="2895600" y="1752600"/>
              <a:ext cx="527050" cy="2362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0"/>
                  </a:lnTo>
                  <a:lnTo>
                    <a:pt x="119999" y="8709"/>
                  </a:lnTo>
                  <a:lnTo>
                    <a:pt x="119999" y="91209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7" name="Shape 97" descr="Stationery"/>
            <p:cNvSpPr/>
            <p:nvPr/>
          </p:nvSpPr>
          <p:spPr>
            <a:xfrm>
              <a:off x="2903537" y="1931987"/>
              <a:ext cx="515937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0" y="0"/>
                  </a:lnTo>
                  <a:lnTo>
                    <a:pt x="362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8" name="Shape 98" descr="Oak"/>
            <p:cNvSpPr/>
            <p:nvPr/>
          </p:nvSpPr>
          <p:spPr>
            <a:xfrm>
              <a:off x="2900362" y="3546475"/>
              <a:ext cx="542925" cy="5730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0"/>
                  </a:lnTo>
                  <a:lnTo>
                    <a:pt x="120000" y="0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99" name="Shape 99" descr="Parchment"/>
            <p:cNvSpPr/>
            <p:nvPr/>
          </p:nvSpPr>
          <p:spPr>
            <a:xfrm flipH="1">
              <a:off x="6605587" y="1547812"/>
              <a:ext cx="777875" cy="35052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244" y="0"/>
                  </a:lnTo>
                  <a:lnTo>
                    <a:pt x="120000" y="6385"/>
                  </a:lnTo>
                  <a:lnTo>
                    <a:pt x="119020" y="97694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0" name="Shape 100" descr="Stationery"/>
            <p:cNvSpPr txBox="1"/>
            <p:nvPr/>
          </p:nvSpPr>
          <p:spPr>
            <a:xfrm>
              <a:off x="6604000" y="1741487"/>
              <a:ext cx="777875" cy="2728912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1" name="Shape 101" descr="Oak"/>
            <p:cNvSpPr/>
            <p:nvPr/>
          </p:nvSpPr>
          <p:spPr>
            <a:xfrm>
              <a:off x="6580187" y="4456112"/>
              <a:ext cx="804862" cy="8747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763" y="120000"/>
                  </a:moveTo>
                  <a:lnTo>
                    <a:pt x="120000" y="0"/>
                  </a:lnTo>
                  <a:lnTo>
                    <a:pt x="0" y="0"/>
                  </a:lnTo>
                  <a:lnTo>
                    <a:pt x="119763" y="1200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2" name="Shape 102" descr="Parchment"/>
            <p:cNvSpPr/>
            <p:nvPr/>
          </p:nvSpPr>
          <p:spPr>
            <a:xfrm flipH="1">
              <a:off x="5691187" y="1776412"/>
              <a:ext cx="539750" cy="18399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0"/>
                  </a:lnTo>
                  <a:lnTo>
                    <a:pt x="119999" y="8709"/>
                  </a:lnTo>
                  <a:lnTo>
                    <a:pt x="119999" y="91209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3" name="Shape 103" descr="Stationery"/>
            <p:cNvSpPr/>
            <p:nvPr/>
          </p:nvSpPr>
          <p:spPr>
            <a:xfrm flipH="1">
              <a:off x="5681662" y="1955800"/>
              <a:ext cx="542925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0" y="0"/>
                  </a:lnTo>
                  <a:lnTo>
                    <a:pt x="362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4" name="Shape 104" descr="Oak"/>
            <p:cNvSpPr/>
            <p:nvPr/>
          </p:nvSpPr>
          <p:spPr>
            <a:xfrm flipH="1">
              <a:off x="5707062" y="3560762"/>
              <a:ext cx="530225" cy="5000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lnTo>
                    <a:pt x="0" y="0"/>
                  </a:lnTo>
                  <a:lnTo>
                    <a:pt x="120000" y="0"/>
                  </a:lnTo>
                  <a:lnTo>
                    <a:pt x="0" y="1200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/>
              </a:stretch>
            </a:blip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5" name="Shape 105"/>
            <p:cNvSpPr txBox="1"/>
            <p:nvPr/>
          </p:nvSpPr>
          <p:spPr>
            <a:xfrm flipH="1">
              <a:off x="3201987" y="0"/>
              <a:ext cx="42862" cy="246062"/>
            </a:xfrm>
            <a:prstGeom prst="rect">
              <a:avLst/>
            </a:prstGeom>
            <a:solidFill>
              <a:srgbClr val="643E33"/>
            </a:solid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6" name="Shape 106"/>
            <p:cNvSpPr txBox="1"/>
            <p:nvPr/>
          </p:nvSpPr>
          <p:spPr>
            <a:xfrm flipH="1">
              <a:off x="6024562" y="0"/>
              <a:ext cx="42862" cy="246062"/>
            </a:xfrm>
            <a:prstGeom prst="rect">
              <a:avLst/>
            </a:prstGeom>
            <a:solidFill>
              <a:srgbClr val="643E33"/>
            </a:solid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7" name="Shape 107" descr="Stationery"/>
            <p:cNvSpPr txBox="1"/>
            <p:nvPr/>
          </p:nvSpPr>
          <p:spPr>
            <a:xfrm>
              <a:off x="0" y="304800"/>
              <a:ext cx="990600" cy="5845175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8" name="Shape 108" descr="Walnut"/>
            <p:cNvSpPr txBox="1"/>
            <p:nvPr/>
          </p:nvSpPr>
          <p:spPr>
            <a:xfrm rot="900000">
              <a:off x="1033462" y="4565650"/>
              <a:ext cx="719137" cy="100012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09" name="Shape 109" descr="Walnut"/>
            <p:cNvSpPr txBox="1"/>
            <p:nvPr/>
          </p:nvSpPr>
          <p:spPr>
            <a:xfrm rot="-660000">
              <a:off x="7423150" y="4567237"/>
              <a:ext cx="719137" cy="100012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0" name="Shape 110" descr="Stationery"/>
            <p:cNvSpPr/>
            <p:nvPr/>
          </p:nvSpPr>
          <p:spPr>
            <a:xfrm>
              <a:off x="3956050" y="1968500"/>
              <a:ext cx="1225550" cy="1444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6994" y="120000"/>
                  </a:lnTo>
                  <a:lnTo>
                    <a:pt x="113005" y="120000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1" name="Shape 111" descr="Stationery"/>
            <p:cNvSpPr/>
            <p:nvPr/>
          </p:nvSpPr>
          <p:spPr>
            <a:xfrm rot="-5400000" flipH="1">
              <a:off x="3614737" y="2322512"/>
              <a:ext cx="979487" cy="293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7516" y="120000"/>
                  </a:lnTo>
                  <a:lnTo>
                    <a:pt x="102483" y="120000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2" name="Shape 112" descr="Stationery"/>
            <p:cNvSpPr/>
            <p:nvPr/>
          </p:nvSpPr>
          <p:spPr>
            <a:xfrm rot="5400000">
              <a:off x="4572000" y="2349500"/>
              <a:ext cx="977900" cy="2317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6944" y="120000"/>
                  </a:lnTo>
                  <a:lnTo>
                    <a:pt x="103055" y="120000"/>
                  </a:lnTo>
                  <a:lnTo>
                    <a:pt x="120000" y="0"/>
                  </a:lnTo>
                  <a:close/>
                </a:path>
              </a:pathLst>
            </a:custGeom>
            <a:blipFill rotWithShape="1">
              <a:blip r:embed="rId6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3" name="Shape 113" descr="Oak"/>
            <p:cNvSpPr txBox="1"/>
            <p:nvPr/>
          </p:nvSpPr>
          <p:spPr>
            <a:xfrm>
              <a:off x="4246562" y="2511425"/>
              <a:ext cx="693737" cy="9842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4" name="Shape 114" descr="White marble"/>
            <p:cNvSpPr txBox="1"/>
            <p:nvPr/>
          </p:nvSpPr>
          <p:spPr>
            <a:xfrm>
              <a:off x="4246562" y="2581275"/>
              <a:ext cx="703262" cy="119062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pic>
          <p:nvPicPr>
            <p:cNvPr id="115" name="Shape 115" descr="rug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3800475" y="3670300"/>
              <a:ext cx="1541507" cy="12776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6" name="Shape 116"/>
            <p:cNvSpPr txBox="1"/>
            <p:nvPr/>
          </p:nvSpPr>
          <p:spPr>
            <a:xfrm>
              <a:off x="8208962" y="298450"/>
              <a:ext cx="935037" cy="5867400"/>
            </a:xfrm>
            <a:prstGeom prst="rect">
              <a:avLst/>
            </a:prstGeom>
            <a:solidFill>
              <a:srgbClr val="CB986E">
                <a:alpha val="17647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7" name="Shape 117"/>
            <p:cNvSpPr txBox="1"/>
            <p:nvPr/>
          </p:nvSpPr>
          <p:spPr>
            <a:xfrm>
              <a:off x="0" y="298450"/>
              <a:ext cx="990600" cy="5845175"/>
            </a:xfrm>
            <a:prstGeom prst="rect">
              <a:avLst/>
            </a:prstGeom>
            <a:solidFill>
              <a:srgbClr val="CB986E">
                <a:alpha val="17647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8" name="Shape 118"/>
            <p:cNvSpPr/>
            <p:nvPr/>
          </p:nvSpPr>
          <p:spPr>
            <a:xfrm>
              <a:off x="3960812" y="1962150"/>
              <a:ext cx="1225550" cy="1444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6994" y="120000"/>
                  </a:lnTo>
                  <a:lnTo>
                    <a:pt x="113005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C8BB9B">
                <a:alpha val="50588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19" name="Shape 119"/>
            <p:cNvSpPr/>
            <p:nvPr/>
          </p:nvSpPr>
          <p:spPr>
            <a:xfrm rot="-5400000" flipH="1">
              <a:off x="3613943" y="2345531"/>
              <a:ext cx="968375" cy="293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7516" y="120000"/>
                  </a:lnTo>
                  <a:lnTo>
                    <a:pt x="102483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C8BB9B">
                <a:alpha val="50588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0" name="Shape 120"/>
            <p:cNvSpPr/>
            <p:nvPr/>
          </p:nvSpPr>
          <p:spPr>
            <a:xfrm rot="5400000">
              <a:off x="4576762" y="2343150"/>
              <a:ext cx="977900" cy="2317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6944" y="120000"/>
                  </a:lnTo>
                  <a:lnTo>
                    <a:pt x="103055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C8BB9B">
                <a:alpha val="50588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1" name="Shape 121"/>
            <p:cNvSpPr txBox="1"/>
            <p:nvPr/>
          </p:nvSpPr>
          <p:spPr>
            <a:xfrm>
              <a:off x="1909762" y="1641475"/>
              <a:ext cx="781050" cy="2701925"/>
            </a:xfrm>
            <a:prstGeom prst="rect">
              <a:avLst/>
            </a:prstGeom>
            <a:solidFill>
              <a:srgbClr val="CB986E">
                <a:alpha val="33725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2905125" y="1936750"/>
              <a:ext cx="515937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0" y="0"/>
                  </a:lnTo>
                  <a:lnTo>
                    <a:pt x="362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CB986E">
                <a:alpha val="33725"/>
              </a:srgbClr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3" name="Shape 123"/>
            <p:cNvSpPr txBox="1"/>
            <p:nvPr/>
          </p:nvSpPr>
          <p:spPr>
            <a:xfrm rot="5399409">
              <a:off x="6132973" y="2525700"/>
              <a:ext cx="1743600" cy="725700"/>
            </a:xfrm>
            <a:prstGeom prst="rect">
              <a:avLst/>
            </a:prstGeom>
            <a:solidFill>
              <a:srgbClr val="CB986E">
                <a:alpha val="33725"/>
              </a:srgbClr>
            </a:solidFill>
            <a:ln>
              <a:noFill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400" b="1" u="sng">
                  <a:solidFill>
                    <a:schemeClr val="hlink"/>
                  </a:solidFill>
                  <a:latin typeface="Arial Narrow"/>
                  <a:ea typeface="Arial Narrow"/>
                  <a:cs typeface="Arial Narrow"/>
                  <a:sym typeface="Arial Narrow"/>
                  <a:hlinkClick r:id="rId10"/>
                </a:rPr>
                <a:t>Room Three</a:t>
              </a:r>
            </a:p>
          </p:txBody>
        </p:sp>
        <p:sp>
          <p:nvSpPr>
            <p:cNvPr id="124" name="Shape 124"/>
            <p:cNvSpPr/>
            <p:nvPr/>
          </p:nvSpPr>
          <p:spPr>
            <a:xfrm flipH="1">
              <a:off x="5683250" y="1960562"/>
              <a:ext cx="542925" cy="1614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lnTo>
                    <a:pt x="0" y="0"/>
                  </a:lnTo>
                  <a:lnTo>
                    <a:pt x="362" y="120000"/>
                  </a:lnTo>
                  <a:lnTo>
                    <a:pt x="120000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CB986E">
                <a:alpha val="33725"/>
              </a:srgbClr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5" name="Shape 125" descr="White marble"/>
            <p:cNvSpPr txBox="1"/>
            <p:nvPr/>
          </p:nvSpPr>
          <p:spPr>
            <a:xfrm>
              <a:off x="4165600" y="2700337"/>
              <a:ext cx="841375" cy="13493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6" name="Shape 126" descr="White marble"/>
            <p:cNvSpPr/>
            <p:nvPr/>
          </p:nvSpPr>
          <p:spPr>
            <a:xfrm>
              <a:off x="4144962" y="2651125"/>
              <a:ext cx="874712" cy="88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090"/>
                  </a:moveTo>
                  <a:lnTo>
                    <a:pt x="9936" y="0"/>
                  </a:lnTo>
                  <a:lnTo>
                    <a:pt x="115414" y="0"/>
                  </a:lnTo>
                  <a:lnTo>
                    <a:pt x="120000" y="120000"/>
                  </a:lnTo>
                  <a:lnTo>
                    <a:pt x="0" y="10909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sp>
          <p:nvSpPr>
            <p:cNvPr id="127" name="Shape 127" descr="White marble"/>
            <p:cNvSpPr/>
            <p:nvPr/>
          </p:nvSpPr>
          <p:spPr>
            <a:xfrm>
              <a:off x="4214812" y="2540000"/>
              <a:ext cx="757237" cy="889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090"/>
                  </a:moveTo>
                  <a:lnTo>
                    <a:pt x="9936" y="0"/>
                  </a:lnTo>
                  <a:lnTo>
                    <a:pt x="115414" y="0"/>
                  </a:lnTo>
                  <a:lnTo>
                    <a:pt x="120000" y="120000"/>
                  </a:lnTo>
                  <a:lnTo>
                    <a:pt x="0" y="109090"/>
                  </a:lnTo>
                  <a:close/>
                </a:path>
              </a:pathLst>
            </a:custGeom>
            <a:blipFill rotWithShape="1">
              <a:blip r:embed="rId5">
                <a:alphaModFix/>
              </a:blip>
              <a:stretch>
                <a:fillRect/>
              </a:stretch>
            </a:blipFill>
            <a:ln w="9525" cap="flat" cmpd="sng">
              <a:solidFill>
                <a:srgbClr val="643E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endParaRPr>
            </a:p>
          </p:txBody>
        </p:sp>
        <p:grpSp>
          <p:nvGrpSpPr>
            <p:cNvPr id="128" name="Shape 128"/>
            <p:cNvGrpSpPr/>
            <p:nvPr/>
          </p:nvGrpSpPr>
          <p:grpSpPr>
            <a:xfrm>
              <a:off x="0" y="4610100"/>
              <a:ext cx="9144000" cy="2247899"/>
              <a:chOff x="0" y="4610100"/>
              <a:chExt cx="9144000" cy="2247899"/>
            </a:xfrm>
          </p:grpSpPr>
          <p:sp>
            <p:nvSpPr>
              <p:cNvPr id="129" name="Shape 129" descr="White marble"/>
              <p:cNvSpPr txBox="1"/>
              <p:nvPr/>
            </p:nvSpPr>
            <p:spPr>
              <a:xfrm>
                <a:off x="0" y="6157912"/>
                <a:ext cx="9144000" cy="700087"/>
              </a:xfrm>
              <a:prstGeom prst="rect">
                <a:avLst/>
              </a:prstGeom>
              <a:blipFill rotWithShape="1">
                <a:blip r:embed="rId5">
                  <a:alphaModFix/>
                </a:blip>
                <a:stretch>
                  <a:fillRect/>
                </a:stretch>
              </a:blipFill>
              <a:ln>
                <a:noFill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>
                  <a:solidFill>
                    <a:schemeClr val="dk1"/>
                  </a:solidFill>
                  <a:latin typeface="Times"/>
                  <a:ea typeface="Times"/>
                  <a:cs typeface="Times"/>
                  <a:sym typeface="Times"/>
                </a:endParaRPr>
              </a:p>
            </p:txBody>
          </p:sp>
          <p:cxnSp>
            <p:nvCxnSpPr>
              <p:cNvPr id="130" name="Shape 130"/>
              <p:cNvCxnSpPr/>
              <p:nvPr/>
            </p:nvCxnSpPr>
            <p:spPr>
              <a:xfrm>
                <a:off x="1179512" y="4610100"/>
                <a:ext cx="0" cy="100012"/>
              </a:xfrm>
              <a:prstGeom prst="straightConnector1">
                <a:avLst/>
              </a:prstGeom>
              <a:noFill/>
              <a:ln w="38100" cap="flat" cmpd="sng">
                <a:solidFill>
                  <a:srgbClr val="643E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1" name="Shape 131"/>
              <p:cNvCxnSpPr/>
              <p:nvPr/>
            </p:nvCxnSpPr>
            <p:spPr>
              <a:xfrm>
                <a:off x="1571625" y="4692650"/>
                <a:ext cx="0" cy="100012"/>
              </a:xfrm>
              <a:prstGeom prst="straightConnector1">
                <a:avLst/>
              </a:prstGeom>
              <a:noFill/>
              <a:ln w="38100" cap="flat" cmpd="sng">
                <a:solidFill>
                  <a:srgbClr val="643E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2" name="Shape 132"/>
              <p:cNvCxnSpPr/>
              <p:nvPr/>
            </p:nvCxnSpPr>
            <p:spPr>
              <a:xfrm>
                <a:off x="7932737" y="4643437"/>
                <a:ext cx="0" cy="100012"/>
              </a:xfrm>
              <a:prstGeom prst="straightConnector1">
                <a:avLst/>
              </a:prstGeom>
              <a:noFill/>
              <a:ln w="38100" cap="flat" cmpd="sng">
                <a:solidFill>
                  <a:srgbClr val="643E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  <p:cxnSp>
            <p:nvCxnSpPr>
              <p:cNvPr id="133" name="Shape 133"/>
              <p:cNvCxnSpPr/>
              <p:nvPr/>
            </p:nvCxnSpPr>
            <p:spPr>
              <a:xfrm>
                <a:off x="7593012" y="4691062"/>
                <a:ext cx="0" cy="100012"/>
              </a:xfrm>
              <a:prstGeom prst="straightConnector1">
                <a:avLst/>
              </a:prstGeom>
              <a:noFill/>
              <a:ln w="38100" cap="flat" cmpd="sng">
                <a:solidFill>
                  <a:srgbClr val="643E33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</p:cxnSp>
        </p:grpSp>
      </p:grpSp>
      <p:sp>
        <p:nvSpPr>
          <p:cNvPr id="134" name="Shape 134"/>
          <p:cNvSpPr txBox="1"/>
          <p:nvPr/>
        </p:nvSpPr>
        <p:spPr>
          <a:xfrm rot="-5400000" flipH="1">
            <a:off x="963612" y="2655887"/>
            <a:ext cx="2673350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3E33"/>
              </a:buClr>
              <a:buSzPct val="100000"/>
              <a:buFont typeface="Arial Narrow"/>
              <a:buNone/>
            </a:pPr>
            <a:r>
              <a:rPr lang="en-US" sz="2400" b="1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Room 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1" i="0" u="none">
              <a:solidFill>
                <a:srgbClr val="643E33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5" name="Shape 135"/>
          <p:cNvSpPr txBox="1"/>
          <p:nvPr/>
        </p:nvSpPr>
        <p:spPr>
          <a:xfrm rot="-5400000" flipH="1">
            <a:off x="2302587" y="2512299"/>
            <a:ext cx="1670100" cy="36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3E33"/>
              </a:buClr>
              <a:buSzPct val="100000"/>
              <a:buFont typeface="Arial Narrow"/>
              <a:buNone/>
            </a:pPr>
            <a:r>
              <a:rPr lang="en-US" sz="1800" b="1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2"/>
              </a:rPr>
              <a:t>Room Two</a:t>
            </a:r>
          </a:p>
        </p:txBody>
      </p:sp>
      <p:sp>
        <p:nvSpPr>
          <p:cNvPr id="136" name="Shape 136"/>
          <p:cNvSpPr txBox="1"/>
          <p:nvPr/>
        </p:nvSpPr>
        <p:spPr>
          <a:xfrm rot="5400000" flipH="1">
            <a:off x="5142706" y="2615406"/>
            <a:ext cx="1568450" cy="3667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3E33"/>
              </a:buClr>
              <a:buFont typeface="Arial"/>
              <a:buNone/>
            </a:pP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2667000" y="228600"/>
            <a:ext cx="3810000" cy="712787"/>
          </a:xfrm>
          <a:prstGeom prst="rect">
            <a:avLst/>
          </a:prstGeom>
          <a:solidFill>
            <a:srgbClr val="DDCDA9"/>
          </a:solidFill>
          <a:ln w="5715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3E33"/>
              </a:buClr>
              <a:buSzPct val="100000"/>
              <a:buFont typeface="Arial Narrow"/>
              <a:buNone/>
            </a:pPr>
            <a:r>
              <a:rPr lang="en-US" sz="2400" b="0" i="0" u="none">
                <a:solidFill>
                  <a:srgbClr val="643E33"/>
                </a:solidFill>
                <a:latin typeface="Arial Narrow"/>
                <a:ea typeface="Arial Narrow"/>
                <a:cs typeface="Arial Narrow"/>
                <a:sym typeface="Arial Narrow"/>
              </a:rPr>
              <a:t>Welcome to the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3E33"/>
              </a:buClr>
              <a:buSzPct val="100000"/>
              <a:buFont typeface="Arial Narrow"/>
              <a:buNone/>
            </a:pPr>
            <a:r>
              <a:rPr lang="en-US" sz="2400" b="0" i="0" u="none">
                <a:solidFill>
                  <a:srgbClr val="643E33"/>
                </a:solidFill>
                <a:latin typeface="Arial Narrow"/>
                <a:ea typeface="Arial Narrow"/>
                <a:cs typeface="Arial Narrow"/>
                <a:sym typeface="Arial Narrow"/>
              </a:rPr>
              <a:t>Museum of</a:t>
            </a:r>
            <a:r>
              <a:rPr lang="en-US"/>
              <a:t> </a:t>
            </a:r>
            <a:r>
              <a:rPr lang="en-US" sz="2400">
                <a:solidFill>
                  <a:srgbClr val="643E33"/>
                </a:solidFill>
                <a:latin typeface="Arial Narrow"/>
                <a:ea typeface="Arial Narrow"/>
                <a:cs typeface="Arial Narrow"/>
                <a:sym typeface="Arial Narrow"/>
              </a:rPr>
              <a:t>Islam</a:t>
            </a:r>
          </a:p>
        </p:txBody>
      </p:sp>
      <p:sp>
        <p:nvSpPr>
          <p:cNvPr id="138" name="Shape 138">
            <a:hlinkClick r:id="rId13"/>
          </p:cNvPr>
          <p:cNvSpPr/>
          <p:nvPr/>
        </p:nvSpPr>
        <p:spPr>
          <a:xfrm>
            <a:off x="8358475" y="2537399"/>
            <a:ext cx="641400" cy="1878300"/>
          </a:xfrm>
          <a:prstGeom prst="rightArrow">
            <a:avLst>
              <a:gd name="adj1" fmla="val 15396"/>
              <a:gd name="adj2" fmla="val 41093"/>
            </a:avLst>
          </a:prstGeom>
          <a:solidFill>
            <a:srgbClr val="DDCDA9"/>
          </a:solidFill>
          <a:ln w="38100" cap="flat" cmpd="sng">
            <a:solidFill>
              <a:srgbClr val="602407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43E33"/>
              </a:buClr>
              <a:buFont typeface="Arial Narrow"/>
              <a:buNone/>
            </a:pPr>
            <a:endParaRPr/>
          </a:p>
        </p:txBody>
      </p:sp>
      <p:sp>
        <p:nvSpPr>
          <p:cNvPr id="139" name="Shape 139"/>
          <p:cNvSpPr txBox="1"/>
          <p:nvPr/>
        </p:nvSpPr>
        <p:spPr>
          <a:xfrm>
            <a:off x="8264125" y="1789500"/>
            <a:ext cx="830100" cy="496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643E33"/>
              </a:buClr>
              <a:buSzPct val="83333"/>
              <a:buFont typeface="Arial Narrow"/>
              <a:buNone/>
            </a:pPr>
            <a:r>
              <a:rPr lang="en-US" sz="1200" b="1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3"/>
              </a:rPr>
              <a:t>Curator’s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1200" b="1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3"/>
              </a:rPr>
              <a:t> Offices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Shape 259"/>
          <p:cNvCxnSpPr/>
          <p:nvPr/>
        </p:nvCxnSpPr>
        <p:spPr>
          <a:xfrm>
            <a:off x="7016750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60" name="Shape 260"/>
          <p:cNvCxnSpPr/>
          <p:nvPr/>
        </p:nvCxnSpPr>
        <p:spPr>
          <a:xfrm>
            <a:off x="6883400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61" name="Shape 261"/>
          <p:cNvSpPr txBox="1"/>
          <p:nvPr/>
        </p:nvSpPr>
        <p:spPr>
          <a:xfrm>
            <a:off x="5341937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262" name="Shape 262" descr="Parchment"/>
          <p:cNvSpPr txBox="1"/>
          <p:nvPr/>
        </p:nvSpPr>
        <p:spPr>
          <a:xfrm>
            <a:off x="742950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5448300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64" name="Shape 264" descr="Parchment"/>
          <p:cNvSpPr txBox="1"/>
          <p:nvPr/>
        </p:nvSpPr>
        <p:spPr>
          <a:xfrm>
            <a:off x="5365750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265" name="Shape 265" descr="Parchment">
            <a:hlinkClick r:id="rId4"/>
          </p:cNvPr>
          <p:cNvSpPr txBox="1"/>
          <p:nvPr/>
        </p:nvSpPr>
        <p:spPr>
          <a:xfrm>
            <a:off x="6477000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266" name="Shape 266" descr="Parchment"/>
          <p:cNvSpPr txBox="1">
            <a:spLocks noGrp="1"/>
          </p:cNvSpPr>
          <p:nvPr>
            <p:ph type="title"/>
          </p:nvPr>
        </p:nvSpPr>
        <p:spPr>
          <a:xfrm>
            <a:off x="742950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Shape 271"/>
          <p:cNvCxnSpPr/>
          <p:nvPr/>
        </p:nvCxnSpPr>
        <p:spPr>
          <a:xfrm>
            <a:off x="7016750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72" name="Shape 272"/>
          <p:cNvCxnSpPr/>
          <p:nvPr/>
        </p:nvCxnSpPr>
        <p:spPr>
          <a:xfrm>
            <a:off x="6883400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73" name="Shape 273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274" name="Shape 274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76" name="Shape 276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277" name="Shape 277" descr="Parchment">
            <a:hlinkClick r:id="rId4"/>
          </p:cNvPr>
          <p:cNvSpPr txBox="1"/>
          <p:nvPr/>
        </p:nvSpPr>
        <p:spPr>
          <a:xfrm>
            <a:off x="6477000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278" name="Shape 278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7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3" name="Shape 283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84" name="Shape 284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85" name="Shape 285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286" name="Shape 286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88" name="Shape 288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289" name="Shape 289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290" name="Shape 290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8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4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Room 3</a:t>
            </a:r>
          </a:p>
        </p:txBody>
      </p:sp>
      <p:sp>
        <p:nvSpPr>
          <p:cNvPr id="296" name="Shape 296" descr="Recycled paper"/>
          <p:cNvSpPr txBox="1"/>
          <p:nvPr/>
        </p:nvSpPr>
        <p:spPr>
          <a:xfrm>
            <a:off x="0" y="0"/>
            <a:ext cx="9144000" cy="1371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97" name="Shape 297" descr="Oak"/>
          <p:cNvSpPr txBox="1"/>
          <p:nvPr/>
        </p:nvSpPr>
        <p:spPr>
          <a:xfrm>
            <a:off x="0" y="3581400"/>
            <a:ext cx="9144000" cy="3276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98" name="Shape 298" descr="Stationery"/>
          <p:cNvSpPr/>
          <p:nvPr/>
        </p:nvSpPr>
        <p:spPr>
          <a:xfrm>
            <a:off x="2590800" y="990600"/>
            <a:ext cx="39624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99" name="Shape 299" descr="Stationery"/>
          <p:cNvSpPr/>
          <p:nvPr/>
        </p:nvSpPr>
        <p:spPr>
          <a:xfrm>
            <a:off x="0" y="190500"/>
            <a:ext cx="2590800" cy="643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26" y="14881"/>
                </a:lnTo>
                <a:lnTo>
                  <a:pt x="120000" y="66035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00" name="Shape 300" descr="Stationery"/>
          <p:cNvSpPr/>
          <p:nvPr/>
        </p:nvSpPr>
        <p:spPr>
          <a:xfrm>
            <a:off x="6551612" y="228600"/>
            <a:ext cx="2592300" cy="643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14171"/>
                </a:lnTo>
                <a:lnTo>
                  <a:pt x="0" y="65325"/>
                </a:lnTo>
                <a:lnTo>
                  <a:pt x="120000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01" name="Shape 301" descr="Parchment"/>
          <p:cNvSpPr/>
          <p:nvPr/>
        </p:nvSpPr>
        <p:spPr>
          <a:xfrm>
            <a:off x="4002087" y="5832475"/>
            <a:ext cx="1449387" cy="865187"/>
          </a:xfrm>
          <a:prstGeom prst="downArrow">
            <a:avLst>
              <a:gd name="adj1" fmla="val 50000"/>
              <a:gd name="adj2" fmla="val 50000"/>
            </a:avLst>
          </a:prstGeom>
          <a:blipFill rotWithShape="1">
            <a:blip r:embed="rId6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Return </a:t>
            </a:r>
          </a:p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to </a:t>
            </a:r>
          </a:p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Entry</a:t>
            </a:r>
          </a:p>
        </p:txBody>
      </p:sp>
      <p:sp>
        <p:nvSpPr>
          <p:cNvPr id="302" name="Shape 302" descr="Parchment"/>
          <p:cNvSpPr/>
          <p:nvPr/>
        </p:nvSpPr>
        <p:spPr>
          <a:xfrm rot="-5400000">
            <a:off x="45243" y="1415256"/>
            <a:ext cx="2630487" cy="1619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23750" y="120000"/>
                </a:lnTo>
                <a:lnTo>
                  <a:pt x="96250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 txBox="1"/>
          <p:nvPr/>
        </p:nvSpPr>
        <p:spPr>
          <a:xfrm>
            <a:off x="550844" y="909632"/>
            <a:ext cx="1619250" cy="26304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9</a:t>
            </a:r>
          </a:p>
        </p:txBody>
      </p:sp>
      <p:sp>
        <p:nvSpPr>
          <p:cNvPr id="304" name="Shape 304" descr="Parchment"/>
          <p:cNvSpPr/>
          <p:nvPr/>
        </p:nvSpPr>
        <p:spPr>
          <a:xfrm rot="5400000" flipH="1">
            <a:off x="6215856" y="1653381"/>
            <a:ext cx="3001962" cy="157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28488" y="120000"/>
                </a:lnTo>
                <a:lnTo>
                  <a:pt x="91511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 txBox="1"/>
          <p:nvPr/>
        </p:nvSpPr>
        <p:spPr>
          <a:xfrm flipH="1">
            <a:off x="6929478" y="939769"/>
            <a:ext cx="1574700" cy="300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9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9"/>
              </a:rPr>
              <a:t>12</a:t>
            </a:r>
          </a:p>
        </p:txBody>
      </p:sp>
      <p:sp>
        <p:nvSpPr>
          <p:cNvPr id="306" name="Shape 306" descr="Parchment"/>
          <p:cNvSpPr txBox="1"/>
          <p:nvPr/>
        </p:nvSpPr>
        <p:spPr>
          <a:xfrm>
            <a:off x="2922587" y="1336675"/>
            <a:ext cx="1752600" cy="131603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0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0"/>
              </a:rPr>
              <a:t>10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3146425" y="0"/>
            <a:ext cx="114300" cy="246062"/>
          </a:xfrm>
          <a:prstGeom prst="rect">
            <a:avLst/>
          </a:prstGeom>
          <a:solidFill>
            <a:srgbClr val="643E33"/>
          </a:solidFill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5969000" y="0"/>
            <a:ext cx="114300" cy="246062"/>
          </a:xfrm>
          <a:prstGeom prst="rect">
            <a:avLst/>
          </a:prstGeom>
          <a:solidFill>
            <a:srgbClr val="643E33"/>
          </a:solidFill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09" name="Shape 309" descr="Parchment"/>
          <p:cNvSpPr txBox="1"/>
          <p:nvPr/>
        </p:nvSpPr>
        <p:spPr>
          <a:xfrm>
            <a:off x="2667000" y="228600"/>
            <a:ext cx="3810000" cy="522287"/>
          </a:xfrm>
          <a:prstGeom prst="rect">
            <a:avLst/>
          </a:prstGeom>
          <a:blipFill rotWithShape="1">
            <a:blip r:embed="rId6">
              <a:alphaModFix/>
            </a:blip>
            <a:tile tx="0" ty="0" sx="100000" sy="100000" flip="none" algn="tl"/>
          </a:blipFill>
          <a:ln w="5715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[</a:t>
            </a:r>
            <a:r>
              <a:rPr lang="en-US" sz="2400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Golden Age of Islam</a:t>
            </a:r>
            <a:r>
              <a:rPr lang="en-US" sz="2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] Room</a:t>
            </a:r>
          </a:p>
        </p:txBody>
      </p:sp>
      <p:sp>
        <p:nvSpPr>
          <p:cNvPr id="310" name="Shape 310" descr="Parchment"/>
          <p:cNvSpPr txBox="1"/>
          <p:nvPr/>
        </p:nvSpPr>
        <p:spPr>
          <a:xfrm>
            <a:off x="4922837" y="2032000"/>
            <a:ext cx="1404937" cy="112395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11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5" name="Shape 315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17" name="Shape 317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318" name="Shape 318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20" name="Shape 320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321" name="Shape 321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322" name="Shape 322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7" name="Shape 327"/>
          <p:cNvCxnSpPr/>
          <p:nvPr/>
        </p:nvCxnSpPr>
        <p:spPr>
          <a:xfrm>
            <a:off x="7016750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28" name="Shape 328"/>
          <p:cNvCxnSpPr/>
          <p:nvPr/>
        </p:nvCxnSpPr>
        <p:spPr>
          <a:xfrm>
            <a:off x="6883400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29" name="Shape 329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330" name="Shape 330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32" name="Shape 332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333" name="Shape 333" descr="Parchment">
            <a:hlinkClick r:id="rId4"/>
          </p:cNvPr>
          <p:cNvSpPr txBox="1"/>
          <p:nvPr/>
        </p:nvSpPr>
        <p:spPr>
          <a:xfrm>
            <a:off x="6477000" y="5133975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334" name="Shape 334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" name="Shape 339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0" name="Shape 340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41" name="Shape 341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342" name="Shape 342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43" name="Shape 343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44" name="Shape 344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345" name="Shape 345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346" name="Shape 346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11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1" name="Shape 351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354" name="Shape 354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355" name="Shape 355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356" name="Shape 356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357" name="Shape 357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358" name="Shape 358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Curator’s Office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5507037" y="4406900"/>
            <a:ext cx="2730500" cy="2444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0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Contact me at [Your linked email address]</a:t>
            </a:r>
          </a:p>
        </p:txBody>
      </p:sp>
      <p:sp>
        <p:nvSpPr>
          <p:cNvPr id="146" name="Shape 146" descr="Parchment"/>
          <p:cNvSpPr txBox="1"/>
          <p:nvPr/>
        </p:nvSpPr>
        <p:spPr>
          <a:xfrm>
            <a:off x="1058862" y="1720850"/>
            <a:ext cx="3981450" cy="30511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Describe yourself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7" name="Shape 147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" name="Shape 148" descr="Parchment"/>
          <p:cNvSpPr txBox="1"/>
          <p:nvPr/>
        </p:nvSpPr>
        <p:spPr>
          <a:xfrm>
            <a:off x="5435600" y="1727200"/>
            <a:ext cx="2697162" cy="258445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9" name="Shape 149" descr="Parchment"/>
          <p:cNvSpPr txBox="1"/>
          <p:nvPr/>
        </p:nvSpPr>
        <p:spPr>
          <a:xfrm>
            <a:off x="1049337" y="654050"/>
            <a:ext cx="7086600" cy="9048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Curator’s Name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922962" y="2259012"/>
            <a:ext cx="1887537" cy="6413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143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413023"/>
                </a:solidFill>
                <a:latin typeface="Arial Narrow"/>
                <a:ea typeface="Arial Narrow"/>
                <a:cs typeface="Arial Narrow"/>
                <a:sym typeface="Arial Narrow"/>
              </a:rPr>
              <a:t>Place your picture here.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979487" y="5626100"/>
            <a:ext cx="5257800" cy="5492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0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Note: Virtual museums were first introduced by educators at </a:t>
            </a:r>
            <a:r>
              <a:rPr lang="en-US" sz="1000" b="0" i="0" u="sng">
                <a:solidFill>
                  <a:schemeClr val="hlink"/>
                </a:solidFill>
                <a:latin typeface="Times"/>
                <a:ea typeface="Times"/>
                <a:cs typeface="Times"/>
                <a:sym typeface="Times"/>
                <a:hlinkClick r:id="rId4"/>
              </a:rPr>
              <a:t>Keith Valley Middle School</a:t>
            </a:r>
            <a:r>
              <a:rPr lang="en-US" sz="10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 in Horsham, Pennsylvania. This template was designed by </a:t>
            </a:r>
            <a:r>
              <a:rPr lang="en-US" sz="1000" b="0" i="0" u="sng">
                <a:solidFill>
                  <a:schemeClr val="hlink"/>
                </a:solidFill>
                <a:latin typeface="Times"/>
                <a:ea typeface="Times"/>
                <a:cs typeface="Times"/>
                <a:sym typeface="Times"/>
                <a:hlinkClick r:id="rId5"/>
              </a:rPr>
              <a:t>Dr. Christy Keeler</a:t>
            </a:r>
            <a:r>
              <a:rPr lang="en-US" sz="10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. View the </a:t>
            </a:r>
            <a:r>
              <a:rPr lang="en-US" sz="1000" b="0" i="0" u="sng">
                <a:solidFill>
                  <a:schemeClr val="hlink"/>
                </a:solidFill>
                <a:latin typeface="Times"/>
                <a:ea typeface="Times"/>
                <a:cs typeface="Times"/>
                <a:sym typeface="Times"/>
                <a:hlinkClick r:id="rId6"/>
              </a:rPr>
              <a:t>Educational Virtual Museums</a:t>
            </a:r>
            <a:r>
              <a:rPr lang="en-US" sz="10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 website for more information on this instructional technique.</a:t>
            </a:r>
          </a:p>
        </p:txBody>
      </p:sp>
      <p:cxnSp>
        <p:nvCxnSpPr>
          <p:cNvPr id="152" name="Shape 152"/>
          <p:cNvCxnSpPr/>
          <p:nvPr/>
        </p:nvCxnSpPr>
        <p:spPr>
          <a:xfrm>
            <a:off x="6867525" y="545306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3" name="Shape 153" descr="Parchment"/>
          <p:cNvSpPr txBox="1"/>
          <p:nvPr/>
        </p:nvSpPr>
        <p:spPr>
          <a:xfrm>
            <a:off x="6326187" y="5011737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Return to Entry</a:t>
            </a:r>
          </a:p>
        </p:txBody>
      </p:sp>
      <p:cxnSp>
        <p:nvCxnSpPr>
          <p:cNvPr id="154" name="Shape 154"/>
          <p:cNvCxnSpPr/>
          <p:nvPr/>
        </p:nvCxnSpPr>
        <p:spPr>
          <a:xfrm>
            <a:off x="6732587" y="604678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Room 1</a:t>
            </a:r>
          </a:p>
        </p:txBody>
      </p:sp>
      <p:sp>
        <p:nvSpPr>
          <p:cNvPr id="160" name="Shape 160" descr="Recycled paper"/>
          <p:cNvSpPr txBox="1"/>
          <p:nvPr/>
        </p:nvSpPr>
        <p:spPr>
          <a:xfrm>
            <a:off x="0" y="0"/>
            <a:ext cx="9144000" cy="1371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1" name="Shape 161" descr="Oak"/>
          <p:cNvSpPr txBox="1"/>
          <p:nvPr/>
        </p:nvSpPr>
        <p:spPr>
          <a:xfrm>
            <a:off x="0" y="3581400"/>
            <a:ext cx="9144000" cy="3276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2" name="Shape 162" descr="Stationery"/>
          <p:cNvSpPr/>
          <p:nvPr/>
        </p:nvSpPr>
        <p:spPr>
          <a:xfrm>
            <a:off x="2590800" y="990600"/>
            <a:ext cx="39624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3" name="Shape 163" descr="Stationery"/>
          <p:cNvSpPr/>
          <p:nvPr/>
        </p:nvSpPr>
        <p:spPr>
          <a:xfrm>
            <a:off x="0" y="190500"/>
            <a:ext cx="2590800" cy="643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26" y="14881"/>
                </a:lnTo>
                <a:lnTo>
                  <a:pt x="120000" y="66035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4" name="Shape 164" descr="Stationery"/>
          <p:cNvSpPr/>
          <p:nvPr/>
        </p:nvSpPr>
        <p:spPr>
          <a:xfrm>
            <a:off x="6551612" y="228600"/>
            <a:ext cx="2592387" cy="643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14171"/>
                </a:lnTo>
                <a:lnTo>
                  <a:pt x="0" y="65325"/>
                </a:lnTo>
                <a:lnTo>
                  <a:pt x="120000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5" name="Shape 165" descr="Parchment">
            <a:hlinkClick r:id="rId6"/>
          </p:cNvPr>
          <p:cNvSpPr/>
          <p:nvPr/>
        </p:nvSpPr>
        <p:spPr>
          <a:xfrm>
            <a:off x="4002087" y="5832475"/>
            <a:ext cx="1449387" cy="865187"/>
          </a:xfrm>
          <a:prstGeom prst="downArrow">
            <a:avLst>
              <a:gd name="adj1" fmla="val 50000"/>
              <a:gd name="adj2" fmla="val 50000"/>
            </a:avLst>
          </a:prstGeom>
          <a:blipFill rotWithShape="1">
            <a:blip r:embed="rId7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</a:t>
            </a:r>
          </a:p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to </a:t>
            </a:r>
          </a:p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Entry</a:t>
            </a:r>
          </a:p>
        </p:txBody>
      </p:sp>
      <p:sp>
        <p:nvSpPr>
          <p:cNvPr id="166" name="Shape 166" descr="Parchment"/>
          <p:cNvSpPr/>
          <p:nvPr/>
        </p:nvSpPr>
        <p:spPr>
          <a:xfrm rot="-5400000">
            <a:off x="45243" y="1415256"/>
            <a:ext cx="2630487" cy="1619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23750" y="120000"/>
                </a:lnTo>
                <a:lnTo>
                  <a:pt x="96250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550844" y="909632"/>
            <a:ext cx="1619250" cy="26304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Artifact 1</a:t>
            </a:r>
            <a:r>
              <a:rPr lang="en-US" sz="2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Font typeface="Arial Narrow"/>
              <a:buNone/>
            </a:pPr>
            <a:endParaRPr/>
          </a:p>
        </p:txBody>
      </p:sp>
      <p:sp>
        <p:nvSpPr>
          <p:cNvPr id="168" name="Shape 168" descr="Parchment"/>
          <p:cNvSpPr/>
          <p:nvPr/>
        </p:nvSpPr>
        <p:spPr>
          <a:xfrm rot="5400000" flipH="1">
            <a:off x="6215856" y="1653381"/>
            <a:ext cx="3001962" cy="157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28488" y="120000"/>
                </a:lnTo>
                <a:lnTo>
                  <a:pt x="91511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/>
          <p:nvPr/>
        </p:nvSpPr>
        <p:spPr>
          <a:xfrm flipH="1">
            <a:off x="6929531" y="939794"/>
            <a:ext cx="1574700" cy="30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4</a:t>
            </a:r>
          </a:p>
        </p:txBody>
      </p:sp>
      <p:sp>
        <p:nvSpPr>
          <p:cNvPr id="170" name="Shape 170" descr="Parchment"/>
          <p:cNvSpPr txBox="1"/>
          <p:nvPr/>
        </p:nvSpPr>
        <p:spPr>
          <a:xfrm>
            <a:off x="2922587" y="1336675"/>
            <a:ext cx="1752600" cy="1316037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9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9"/>
              </a:rPr>
              <a:t>2</a:t>
            </a:r>
          </a:p>
        </p:txBody>
      </p:sp>
      <p:sp>
        <p:nvSpPr>
          <p:cNvPr id="171" name="Shape 171" descr="Brown marble"/>
          <p:cNvSpPr txBox="1"/>
          <p:nvPr/>
        </p:nvSpPr>
        <p:spPr>
          <a:xfrm>
            <a:off x="3146425" y="0"/>
            <a:ext cx="114300" cy="246062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2" name="Shape 172" descr="Brown marble"/>
          <p:cNvSpPr txBox="1"/>
          <p:nvPr/>
        </p:nvSpPr>
        <p:spPr>
          <a:xfrm>
            <a:off x="5969000" y="0"/>
            <a:ext cx="114300" cy="246062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3" name="Shape 173" descr="Parchment"/>
          <p:cNvSpPr txBox="1"/>
          <p:nvPr/>
        </p:nvSpPr>
        <p:spPr>
          <a:xfrm>
            <a:off x="2446175" y="228600"/>
            <a:ext cx="4510200" cy="522300"/>
          </a:xfrm>
          <a:prstGeom prst="rect">
            <a:avLst/>
          </a:prstGeom>
          <a:blipFill rotWithShape="1">
            <a:blip r:embed="rId7">
              <a:alphaModFix/>
            </a:blip>
            <a:tile tx="0" ty="0" sx="100000" sy="100000" flip="none" algn="tl"/>
          </a:blipFill>
          <a:ln w="5715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[</a:t>
            </a:r>
            <a:r>
              <a:rPr lang="en-US" sz="2400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Revelations to Muhammad</a:t>
            </a:r>
            <a:r>
              <a:rPr lang="en-US" sz="2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] Room</a:t>
            </a:r>
          </a:p>
        </p:txBody>
      </p:sp>
      <p:sp>
        <p:nvSpPr>
          <p:cNvPr id="174" name="Shape 174" descr="Parchment"/>
          <p:cNvSpPr txBox="1"/>
          <p:nvPr/>
        </p:nvSpPr>
        <p:spPr>
          <a:xfrm>
            <a:off x="4922837" y="2044700"/>
            <a:ext cx="1404900" cy="112410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Shape 179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80" name="Shape 180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413023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182" name="Shape 182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4" name="Shape 184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185" name="Shape 185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186" name="Shape 186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1" name="Shape 191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2" name="Shape 192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3" name="Shape 193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194" name="Shape 194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6" name="Shape 196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197" name="Shape 197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198" name="Shape 198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3" name="Shape 203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4" name="Shape 204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5" name="Shape 205"/>
          <p:cNvSpPr txBox="1"/>
          <p:nvPr/>
        </p:nvSpPr>
        <p:spPr>
          <a:xfrm>
            <a:off x="5332412" y="4565650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206" name="Shape 206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8" name="Shape 208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209" name="Shape 209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210" name="Shape 210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" name="Shape 215"/>
          <p:cNvCxnSpPr/>
          <p:nvPr/>
        </p:nvCxnSpPr>
        <p:spPr>
          <a:xfrm>
            <a:off x="7007225" y="5700712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6" name="Shape 216"/>
          <p:cNvCxnSpPr/>
          <p:nvPr/>
        </p:nvCxnSpPr>
        <p:spPr>
          <a:xfrm>
            <a:off x="6873875" y="6294437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17" name="Shape 217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218" name="Shape 218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0" name="Shape 220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221" name="Shape 221" descr="Parchment">
            <a:hlinkClick r:id="rId4"/>
          </p:cNvPr>
          <p:cNvSpPr txBox="1"/>
          <p:nvPr/>
        </p:nvSpPr>
        <p:spPr>
          <a:xfrm>
            <a:off x="6467475" y="512445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222" name="Shape 222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79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 Narrow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 Narrow"/>
                <a:ea typeface="Arial Narrow"/>
                <a:cs typeface="Arial Narrow"/>
                <a:sym typeface="Arial Narrow"/>
              </a:rPr>
              <a:t>Room 2</a:t>
            </a:r>
          </a:p>
        </p:txBody>
      </p:sp>
      <p:sp>
        <p:nvSpPr>
          <p:cNvPr id="228" name="Shape 228" descr="Recycled paper"/>
          <p:cNvSpPr txBox="1"/>
          <p:nvPr/>
        </p:nvSpPr>
        <p:spPr>
          <a:xfrm>
            <a:off x="0" y="0"/>
            <a:ext cx="9144000" cy="13716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9" name="Shape 229" descr="Oak"/>
          <p:cNvSpPr txBox="1"/>
          <p:nvPr/>
        </p:nvSpPr>
        <p:spPr>
          <a:xfrm>
            <a:off x="0" y="3581400"/>
            <a:ext cx="9144000" cy="32766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0" name="Shape 230" descr="Stationery"/>
          <p:cNvSpPr/>
          <p:nvPr/>
        </p:nvSpPr>
        <p:spPr>
          <a:xfrm>
            <a:off x="2590800" y="990600"/>
            <a:ext cx="39624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1" name="Shape 231" descr="Stationery"/>
          <p:cNvSpPr/>
          <p:nvPr/>
        </p:nvSpPr>
        <p:spPr>
          <a:xfrm>
            <a:off x="0" y="190500"/>
            <a:ext cx="2590800" cy="643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19926" y="14881"/>
                </a:lnTo>
                <a:lnTo>
                  <a:pt x="120000" y="66035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2" name="Shape 232" descr="Stationery"/>
          <p:cNvSpPr/>
          <p:nvPr/>
        </p:nvSpPr>
        <p:spPr>
          <a:xfrm>
            <a:off x="6551612" y="228600"/>
            <a:ext cx="2592300" cy="6438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14171"/>
                </a:lnTo>
                <a:lnTo>
                  <a:pt x="0" y="65325"/>
                </a:lnTo>
                <a:lnTo>
                  <a:pt x="120000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/>
            </a:stretch>
          </a:blip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3" name="Shape 233" descr="Parchment"/>
          <p:cNvSpPr/>
          <p:nvPr/>
        </p:nvSpPr>
        <p:spPr>
          <a:xfrm>
            <a:off x="4002087" y="5832475"/>
            <a:ext cx="1449387" cy="865187"/>
          </a:xfrm>
          <a:prstGeom prst="downArrow">
            <a:avLst>
              <a:gd name="adj1" fmla="val 50000"/>
              <a:gd name="adj2" fmla="val 50000"/>
            </a:avLst>
          </a:prstGeom>
          <a:blipFill rotWithShape="1">
            <a:blip r:embed="rId6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Return </a:t>
            </a:r>
          </a:p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to </a:t>
            </a:r>
          </a:p>
          <a:p>
            <a:pPr marL="0" marR="0" lvl="0" indent="-88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1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7"/>
              </a:rPr>
              <a:t>Entry</a:t>
            </a:r>
          </a:p>
        </p:txBody>
      </p:sp>
      <p:sp>
        <p:nvSpPr>
          <p:cNvPr id="234" name="Shape 234" descr="Parchment"/>
          <p:cNvSpPr/>
          <p:nvPr/>
        </p:nvSpPr>
        <p:spPr>
          <a:xfrm rot="-5400000">
            <a:off x="45243" y="1415256"/>
            <a:ext cx="2630487" cy="16192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23750" y="120000"/>
                </a:lnTo>
                <a:lnTo>
                  <a:pt x="96250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/>
          <p:nvPr/>
        </p:nvSpPr>
        <p:spPr>
          <a:xfrm>
            <a:off x="550844" y="909632"/>
            <a:ext cx="1619250" cy="26304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8"/>
              </a:rPr>
              <a:t>5</a:t>
            </a:r>
          </a:p>
        </p:txBody>
      </p:sp>
      <p:sp>
        <p:nvSpPr>
          <p:cNvPr id="236" name="Shape 236" descr="Parchment"/>
          <p:cNvSpPr/>
          <p:nvPr/>
        </p:nvSpPr>
        <p:spPr>
          <a:xfrm rot="5400000" flipH="1">
            <a:off x="6215856" y="1653381"/>
            <a:ext cx="3001962" cy="157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28488" y="120000"/>
                </a:lnTo>
                <a:lnTo>
                  <a:pt x="91511" y="120000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 txBox="1"/>
          <p:nvPr/>
        </p:nvSpPr>
        <p:spPr>
          <a:xfrm flipH="1">
            <a:off x="6929464" y="939827"/>
            <a:ext cx="1574700" cy="300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9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9"/>
              </a:rPr>
              <a:t>8</a:t>
            </a:r>
          </a:p>
        </p:txBody>
      </p:sp>
      <p:sp>
        <p:nvSpPr>
          <p:cNvPr id="238" name="Shape 238" descr="Parchment"/>
          <p:cNvSpPr txBox="1"/>
          <p:nvPr/>
        </p:nvSpPr>
        <p:spPr>
          <a:xfrm>
            <a:off x="2922587" y="1336675"/>
            <a:ext cx="1752600" cy="131603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0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0"/>
              </a:rPr>
              <a:t>6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3146425" y="0"/>
            <a:ext cx="114300" cy="246062"/>
          </a:xfrm>
          <a:prstGeom prst="rect">
            <a:avLst/>
          </a:prstGeom>
          <a:solidFill>
            <a:srgbClr val="643E33"/>
          </a:solidFill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0" name="Shape 240"/>
          <p:cNvSpPr txBox="1"/>
          <p:nvPr/>
        </p:nvSpPr>
        <p:spPr>
          <a:xfrm>
            <a:off x="5969000" y="0"/>
            <a:ext cx="114300" cy="246062"/>
          </a:xfrm>
          <a:prstGeom prst="rect">
            <a:avLst/>
          </a:prstGeom>
          <a:solidFill>
            <a:srgbClr val="643E33"/>
          </a:solidFill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1" name="Shape 241" descr="Parchment"/>
          <p:cNvSpPr txBox="1"/>
          <p:nvPr/>
        </p:nvSpPr>
        <p:spPr>
          <a:xfrm>
            <a:off x="2667000" y="228600"/>
            <a:ext cx="3810000" cy="522287"/>
          </a:xfrm>
          <a:prstGeom prst="rect">
            <a:avLst/>
          </a:prstGeom>
          <a:blipFill rotWithShape="1">
            <a:blip r:embed="rId6">
              <a:alphaModFix/>
            </a:blip>
            <a:tile tx="0" ty="0" sx="100000" sy="100000" flip="none" algn="tl"/>
          </a:blipFill>
          <a:ln w="5715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none">
                <a:solidFill>
                  <a:srgbClr val="413023"/>
                </a:solidFill>
                <a:latin typeface="Arial Narrow"/>
                <a:ea typeface="Arial Narrow"/>
                <a:cs typeface="Arial Narrow"/>
                <a:sym typeface="Arial Narrow"/>
              </a:rPr>
              <a:t>[Islamic </a:t>
            </a:r>
            <a:r>
              <a:rPr lang="en-US" sz="2400">
                <a:solidFill>
                  <a:srgbClr val="413023"/>
                </a:solidFill>
                <a:latin typeface="Arial Narrow"/>
                <a:ea typeface="Arial Narrow"/>
                <a:cs typeface="Arial Narrow"/>
                <a:sym typeface="Arial Narrow"/>
              </a:rPr>
              <a:t>Caliphates</a:t>
            </a:r>
            <a:r>
              <a:rPr lang="en-US" sz="2400" b="0" i="0" u="none">
                <a:solidFill>
                  <a:srgbClr val="413023"/>
                </a:solidFill>
                <a:latin typeface="Arial Narrow"/>
                <a:ea typeface="Arial Narrow"/>
                <a:cs typeface="Arial Narrow"/>
                <a:sym typeface="Arial Narrow"/>
              </a:rPr>
              <a:t>] Room</a:t>
            </a:r>
          </a:p>
        </p:txBody>
      </p:sp>
      <p:sp>
        <p:nvSpPr>
          <p:cNvPr id="242" name="Shape 242" descr="Parchment"/>
          <p:cNvSpPr txBox="1"/>
          <p:nvPr/>
        </p:nvSpPr>
        <p:spPr>
          <a:xfrm>
            <a:off x="4922837" y="2044700"/>
            <a:ext cx="1404900" cy="11241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Artifact </a:t>
            </a:r>
          </a:p>
          <a:p>
            <a:pPr marL="0" marR="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3023"/>
              </a:buClr>
              <a:buSzPct val="100000"/>
              <a:buFont typeface="Arial Narrow"/>
              <a:buNone/>
            </a:pPr>
            <a:r>
              <a:rPr lang="en-US" sz="2400" b="0" i="0" u="sng">
                <a:solidFill>
                  <a:schemeClr val="hlink"/>
                </a:solidFill>
                <a:latin typeface="Arial Narrow"/>
                <a:ea typeface="Arial Narrow"/>
                <a:cs typeface="Arial Narrow"/>
                <a:sym typeface="Arial Narrow"/>
                <a:hlinkClick r:id="rId11"/>
              </a:rPr>
              <a:t>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7" name="Shape 247"/>
          <p:cNvCxnSpPr/>
          <p:nvPr/>
        </p:nvCxnSpPr>
        <p:spPr>
          <a:xfrm>
            <a:off x="7007225" y="5710237"/>
            <a:ext cx="0" cy="58420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48" name="Shape 248"/>
          <p:cNvCxnSpPr/>
          <p:nvPr/>
        </p:nvCxnSpPr>
        <p:spPr>
          <a:xfrm>
            <a:off x="6873875" y="6303962"/>
            <a:ext cx="268287" cy="0"/>
          </a:xfrm>
          <a:prstGeom prst="straightConnector1">
            <a:avLst/>
          </a:prstGeom>
          <a:noFill/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9" name="Shape 249"/>
          <p:cNvSpPr txBox="1"/>
          <p:nvPr/>
        </p:nvSpPr>
        <p:spPr>
          <a:xfrm>
            <a:off x="5332412" y="4575175"/>
            <a:ext cx="3349625" cy="274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76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2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Linked citation goes here</a:t>
            </a:r>
          </a:p>
        </p:txBody>
      </p:sp>
      <p:sp>
        <p:nvSpPr>
          <p:cNvPr id="250" name="Shape 250" descr="Parchment"/>
          <p:cNvSpPr txBox="1"/>
          <p:nvPr/>
        </p:nvSpPr>
        <p:spPr>
          <a:xfrm>
            <a:off x="733425" y="1390650"/>
            <a:ext cx="4138612" cy="3875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57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9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8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Text goes here.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"/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5D4034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1" name="Shape 251"/>
          <p:cNvSpPr txBox="1"/>
          <p:nvPr/>
        </p:nvSpPr>
        <p:spPr>
          <a:xfrm>
            <a:off x="5438775" y="1933575"/>
            <a:ext cx="2732087" cy="2392362"/>
          </a:xfrm>
          <a:prstGeom prst="rect">
            <a:avLst/>
          </a:prstGeom>
          <a:noFill/>
          <a:ln w="9525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52" name="Shape 252" descr="Parchment"/>
          <p:cNvSpPr txBox="1"/>
          <p:nvPr/>
        </p:nvSpPr>
        <p:spPr>
          <a:xfrm>
            <a:off x="5356225" y="1368425"/>
            <a:ext cx="3302000" cy="298926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Paste artifact here</a:t>
            </a:r>
          </a:p>
        </p:txBody>
      </p:sp>
      <p:sp>
        <p:nvSpPr>
          <p:cNvPr id="253" name="Shape 253" descr="Parchment">
            <a:hlinkClick r:id="rId4"/>
          </p:cNvPr>
          <p:cNvSpPr txBox="1"/>
          <p:nvPr/>
        </p:nvSpPr>
        <p:spPr>
          <a:xfrm>
            <a:off x="6467475" y="5143500"/>
            <a:ext cx="1081087" cy="5556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381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88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1400" b="0" i="0" u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Return to Exhibit</a:t>
            </a:r>
          </a:p>
        </p:txBody>
      </p:sp>
      <p:sp>
        <p:nvSpPr>
          <p:cNvPr id="254" name="Shape 254" descr="Parchment"/>
          <p:cNvSpPr txBox="1">
            <a:spLocks noGrp="1"/>
          </p:cNvSpPr>
          <p:nvPr>
            <p:ph type="title"/>
          </p:nvPr>
        </p:nvSpPr>
        <p:spPr>
          <a:xfrm>
            <a:off x="733425" y="193675"/>
            <a:ext cx="7905750" cy="9286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76200" cap="flat" cmpd="sng">
            <a:solidFill>
              <a:srgbClr val="643E33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254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4034"/>
              </a:buClr>
              <a:buSzPct val="100000"/>
              <a:buFont typeface="Arial Narrow"/>
              <a:buNone/>
            </a:pPr>
            <a:r>
              <a:rPr lang="en-US" sz="4000" b="0" i="0" u="none" strike="noStrike" cap="none">
                <a:solidFill>
                  <a:srgbClr val="5D4034"/>
                </a:solidFill>
                <a:latin typeface="Arial Narrow"/>
                <a:ea typeface="Arial Narrow"/>
                <a:cs typeface="Arial Narrow"/>
                <a:sym typeface="Arial Narrow"/>
              </a:rPr>
              <a:t>Artifact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On-screen Show (4:3)</PresentationFormat>
  <Paragraphs>253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</vt:lpstr>
      <vt:lpstr>Arial Narrow</vt:lpstr>
      <vt:lpstr>Blank Presentation</vt:lpstr>
      <vt:lpstr>Museum Entrance</vt:lpstr>
      <vt:lpstr>Curator’s Office</vt:lpstr>
      <vt:lpstr>Room 1</vt:lpstr>
      <vt:lpstr>Artifact 1</vt:lpstr>
      <vt:lpstr>Artifact 2</vt:lpstr>
      <vt:lpstr>Artifact 3</vt:lpstr>
      <vt:lpstr>Artifact 4</vt:lpstr>
      <vt:lpstr>Room 2</vt:lpstr>
      <vt:lpstr>Artifact 5</vt:lpstr>
      <vt:lpstr>Artifact 6</vt:lpstr>
      <vt:lpstr>Artifact 7</vt:lpstr>
      <vt:lpstr>Artifact 8</vt:lpstr>
      <vt:lpstr>Room 3</vt:lpstr>
      <vt:lpstr>Artifact 9</vt:lpstr>
      <vt:lpstr>Artifact 10</vt:lpstr>
      <vt:lpstr>Artifact 11</vt:lpstr>
      <vt:lpstr>Artifact 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Museum Entrance</dc:title>
  <dc:creator>Albert Bennett</dc:creator>
  <cp:lastModifiedBy>ALBERT BENNETT</cp:lastModifiedBy>
  <cp:revision>1</cp:revision>
  <dcterms:modified xsi:type="dcterms:W3CDTF">2017-11-01T14:39:56Z</dcterms:modified>
</cp:coreProperties>
</file>