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71" r:id="rId13"/>
    <p:sldId id="275" r:id="rId14"/>
    <p:sldId id="266" r:id="rId15"/>
    <p:sldId id="267" r:id="rId16"/>
    <p:sldId id="268" r:id="rId17"/>
    <p:sldId id="276" r:id="rId18"/>
    <p:sldId id="269" r:id="rId19"/>
    <p:sldId id="273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3721"/>
  </p:normalViewPr>
  <p:slideViewPr>
    <p:cSldViewPr snapToGrid="0" snapToObjects="1">
      <p:cViewPr varScale="1">
        <p:scale>
          <a:sx n="73" d="100"/>
          <a:sy n="73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008EF-CD0A-5C47-A457-6CBA3329135B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2D783-815B-DB41-94AB-2914A22CF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32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9pPr>
          </a:lstStyle>
          <a:p>
            <a:fld id="{983B8752-E1A2-FF46-85CE-D3AFBE8819BB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87922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60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554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080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77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108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877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441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480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292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63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1CA1-F059-BB44-BC43-9D5BFCEEA872}" type="datetimeFigureOut">
              <a:rPr lang="en-US" smtClean="0"/>
              <a:pPr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BC8A9-80FB-B043-B2FC-1057B967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69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hyperlink" Target="https://connected.mcgraw-hill.com/media/repository/protected_content/COMPOUND/50000083/17/83/WHG_SC_C02_L3_ii01/network_frame.html?mghCourseID=MXEGHMKJVSDTFS3CW4JVT1E9NO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onnected.mcgraw-hill.com/media/repository/protected_content/COMPOUND/50000083/17/81/WHG_SC_C02_L3_ii04/network_frame.html?mghCourseID=MXEGHMKJVSDTFS3CW4JVT1E9NO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nnected.mcgraw-hill.com/media/repository/protected_content/COMPOUND/50000083/17/82/WHG_SC_C02_L3_ii02/network_frame.html?mghCourseID=MXEGHMKJVSDTFS3CW4JVT1E9N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064" y="0"/>
            <a:ext cx="9737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907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1905000" y="304800"/>
          <a:ext cx="2057400" cy="603250"/>
        </p:xfrm>
        <a:graphic>
          <a:graphicData uri="http://schemas.openxmlformats.org/presentationml/2006/ole">
            <p:oleObj spid="_x0000_s3078" name="Image" r:id="rId3" imgW="2057927" imgH="603352" progId="">
              <p:embed/>
            </p:oleObj>
          </a:graphicData>
        </a:graphic>
      </p:graphicFrame>
      <p:pic>
        <p:nvPicPr>
          <p:cNvPr id="15365" name="Picture 5" descr="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066800"/>
            <a:ext cx="44196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609601"/>
            <a:ext cx="39624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6324600" y="3276600"/>
            <a:ext cx="411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 b="1"/>
              <a:t>One of 8 public wells found so far</a:t>
            </a:r>
          </a:p>
        </p:txBody>
      </p:sp>
      <p:pic>
        <p:nvPicPr>
          <p:cNvPr id="15370" name="Picture 10" descr="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4114801"/>
            <a:ext cx="41910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2" descr="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3650" y="4094164"/>
            <a:ext cx="401955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86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2057400" y="219076"/>
          <a:ext cx="3494088" cy="695325"/>
        </p:xfrm>
        <a:graphic>
          <a:graphicData uri="http://schemas.openxmlformats.org/presentationml/2006/ole">
            <p:oleObj spid="_x0000_s4102" name="Image" r:id="rId3" imgW="3493902" imgH="694769" progId="">
              <p:embed/>
            </p:oleObj>
          </a:graphicData>
        </a:graphic>
      </p:graphicFrame>
      <p:pic>
        <p:nvPicPr>
          <p:cNvPr id="16392" name="Picture 8" descr="Mohenjo-daro Ba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987425"/>
            <a:ext cx="381000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GZ0017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533401"/>
            <a:ext cx="44196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2" descr="AL0279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1" y="3733800"/>
            <a:ext cx="2843213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4" descr="AL0279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1" y="3962400"/>
            <a:ext cx="2568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6" descr="CJ004990"/>
          <p:cNvPicPr>
            <a:picLocks noChangeAspect="1" noChangeArrowheads="1"/>
          </p:cNvPicPr>
          <p:nvPr/>
        </p:nvPicPr>
        <p:blipFill>
          <a:blip r:embed="rId8" cstate="print"/>
          <a:srcRect t="11667" b="8333"/>
          <a:stretch>
            <a:fillRect/>
          </a:stretch>
        </p:blipFill>
        <p:spPr bwMode="auto">
          <a:xfrm>
            <a:off x="4837113" y="3733800"/>
            <a:ext cx="24939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4561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C:\Users\rakesh.jawale\Desktop\HSGEO15_TC_C07_L1_ls04\Image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5" y="27158"/>
            <a:ext cx="12179175" cy="6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2" descr="left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374" y="6353442"/>
            <a:ext cx="238701" cy="32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14">
            <a:hlinkClick r:id="" action="ppaction://hlinkshowjump?jump=previousslide"/>
          </p:cNvPr>
          <p:cNvSpPr txBox="1">
            <a:spLocks noChangeArrowheads="1"/>
          </p:cNvSpPr>
          <p:nvPr/>
        </p:nvSpPr>
        <p:spPr bwMode="auto">
          <a:xfrm>
            <a:off x="4248148" y="642857"/>
            <a:ext cx="7943851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ts val="1080"/>
              </a:spcBef>
              <a:spcAft>
                <a:spcPts val="540"/>
              </a:spcAft>
            </a:pPr>
            <a:r>
              <a:rPr lang="en-US" altLang="en-US" dirty="0" smtClean="0">
                <a:latin typeface="Georgia" charset="0"/>
                <a:ea typeface="Georgia" charset="0"/>
                <a:cs typeface="Georgia" charset="0"/>
              </a:rPr>
              <a:t>Divine </a:t>
            </a:r>
            <a:r>
              <a:rPr lang="en-US" altLang="en-US" dirty="0">
                <a:latin typeface="Georgia" charset="0"/>
                <a:ea typeface="Georgia" charset="0"/>
                <a:cs typeface="Georgia" charset="0"/>
              </a:rPr>
              <a:t>Rule </a:t>
            </a:r>
          </a:p>
          <a:p>
            <a:pPr lvl="1">
              <a:spcBef>
                <a:spcPts val="1080"/>
              </a:spcBef>
              <a:spcAft>
                <a:spcPts val="540"/>
              </a:spcAft>
            </a:pPr>
            <a:r>
              <a:rPr lang="en-US" altLang="en-US" dirty="0">
                <a:latin typeface="Georgia" charset="0"/>
                <a:ea typeface="Georgia" charset="0"/>
                <a:cs typeface="Georgia" charset="0"/>
              </a:rPr>
              <a:t>•   As in Egypt and Mesopotamia, religion and political power were linked. Royal palaces also served as temples, and rulers based their power on a belief in </a:t>
            </a:r>
            <a:r>
              <a:rPr lang="en-US" altLang="en-US" dirty="0" smtClean="0">
                <a:latin typeface="Georgia" charset="0"/>
                <a:ea typeface="Georgia" charset="0"/>
                <a:cs typeface="Georgia" charset="0"/>
              </a:rPr>
              <a:t>divine right. </a:t>
            </a:r>
            <a:endParaRPr lang="en-US" altLang="en-US" dirty="0">
              <a:latin typeface="Georgia" charset="0"/>
              <a:ea typeface="Georgia" charset="0"/>
              <a:cs typeface="Georgia" charset="0"/>
            </a:endParaRPr>
          </a:p>
          <a:p>
            <a:pPr>
              <a:spcBef>
                <a:spcPts val="1080"/>
              </a:spcBef>
              <a:spcAft>
                <a:spcPts val="540"/>
              </a:spcAft>
            </a:pPr>
            <a:r>
              <a:rPr lang="en-US" altLang="en-US" dirty="0">
                <a:latin typeface="Georgia" charset="0"/>
                <a:ea typeface="Georgia" charset="0"/>
                <a:cs typeface="Georgia" charset="0"/>
              </a:rPr>
              <a:t>Economy </a:t>
            </a:r>
          </a:p>
          <a:p>
            <a:pPr lvl="1">
              <a:spcBef>
                <a:spcPts val="1080"/>
              </a:spcBef>
              <a:spcAft>
                <a:spcPts val="540"/>
              </a:spcAft>
            </a:pPr>
            <a:r>
              <a:rPr lang="en-US" altLang="en-US" dirty="0">
                <a:latin typeface="Georgia" charset="0"/>
                <a:ea typeface="Georgia" charset="0"/>
                <a:cs typeface="Georgia" charset="0"/>
              </a:rPr>
              <a:t>•   </a:t>
            </a:r>
            <a:r>
              <a:rPr lang="en-US" u="sng" dirty="0" smtClean="0">
                <a:latin typeface="Georgia" charset="0"/>
                <a:ea typeface="Georgia" charset="0"/>
                <a:cs typeface="Georgia" charset="0"/>
              </a:rPr>
              <a:t>Their economy was based on agriculture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, including wheat, barely, and peas.  They probably </a:t>
            </a:r>
            <a:r>
              <a:rPr lang="en-US" u="sng" dirty="0" smtClean="0">
                <a:latin typeface="Georgia" charset="0"/>
                <a:ea typeface="Georgia" charset="0"/>
                <a:cs typeface="Georgia" charset="0"/>
              </a:rPr>
              <a:t>traded with other city states in Mesopotamia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 by sailing across the Persian Gulf. They traded copper, lumber, gemstones, and luxury goods for Textiles and food. </a:t>
            </a:r>
            <a:r>
              <a:rPr lang="en-US" b="1" dirty="0" smtClean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Trade may have also gone over land through the Khyber pass </a:t>
            </a:r>
            <a:r>
              <a:rPr lang="en-US" altLang="en-US" dirty="0" smtClean="0">
                <a:latin typeface="Georgia" charset="0"/>
                <a:ea typeface="Georgia" charset="0"/>
                <a:cs typeface="Georgia" charset="0"/>
              </a:rPr>
              <a:t>Indus </a:t>
            </a:r>
            <a:r>
              <a:rPr lang="en-US" altLang="en-US" dirty="0">
                <a:latin typeface="Georgia" charset="0"/>
                <a:ea typeface="Georgia" charset="0"/>
                <a:cs typeface="Georgia" charset="0"/>
              </a:rPr>
              <a:t>Valley goods and raw materials were traded as far away as </a:t>
            </a:r>
            <a:r>
              <a:rPr lang="en-US" altLang="en-US" u="sng" dirty="0">
                <a:latin typeface="Georgia" charset="0"/>
                <a:ea typeface="Georgia" charset="0"/>
                <a:cs typeface="Georgia" charset="0"/>
              </a:rPr>
              <a:t>Mesopotamia</a:t>
            </a:r>
            <a:r>
              <a:rPr lang="en-US" altLang="en-US" dirty="0">
                <a:latin typeface="Georgia" charset="0"/>
                <a:ea typeface="Georgia" charset="0"/>
                <a:cs typeface="Georgia" charset="0"/>
              </a:rPr>
              <a:t>.</a:t>
            </a:r>
          </a:p>
        </p:txBody>
      </p:sp>
      <p:sp>
        <p:nvSpPr>
          <p:cNvPr id="2053" name="Text Box 3">
            <a:hlinkClick r:id="" action="ppaction://hlinkshowjump?jump=previousslide"/>
          </p:cNvPr>
          <p:cNvSpPr txBox="1">
            <a:spLocks noChangeArrowheads="1"/>
          </p:cNvSpPr>
          <p:nvPr/>
        </p:nvSpPr>
        <p:spPr bwMode="auto">
          <a:xfrm>
            <a:off x="1632870" y="27158"/>
            <a:ext cx="8584649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9pPr>
          </a:lstStyle>
          <a:p>
            <a:r>
              <a:rPr lang="en-US" altLang="en-US" sz="1801" b="1">
                <a:solidFill>
                  <a:schemeClr val="bg1"/>
                </a:solidFill>
                <a:latin typeface="Verdana" charset="0"/>
              </a:rPr>
              <a:t>Urban Planning and the Economy of the Indus Valley Civilization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2" y="3710581"/>
            <a:ext cx="4183327" cy="3002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37" y="874923"/>
            <a:ext cx="3848100" cy="2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57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3" y="1087805"/>
            <a:ext cx="6077197" cy="4393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34100" y="160794"/>
            <a:ext cx="60578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 smtClean="0">
                <a:solidFill>
                  <a:srgbClr val="000000"/>
                </a:solidFill>
                <a:effectLst/>
                <a:latin typeface="Georgia" charset="0"/>
                <a:ea typeface="Georgia" charset="0"/>
                <a:cs typeface="Georgia" charset="0"/>
              </a:rPr>
              <a:t>A seal is a stone or other solid object with a design carved into it. When the stone is pressed against clay, wax, or another soft material, the design is imprinted onto the material. The image here shows a seal from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Georgia" charset="0"/>
                <a:ea typeface="Georgia" charset="0"/>
                <a:cs typeface="Georgia" charset="0"/>
              </a:rPr>
              <a:t>Mohenjo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Georgia" charset="0"/>
                <a:ea typeface="Georgia" charset="0"/>
                <a:cs typeface="Georgia" charset="0"/>
              </a:rPr>
              <a:t>Daro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Georgia" charset="0"/>
                <a:ea typeface="Georgia" charset="0"/>
                <a:cs typeface="Georgia" charset="0"/>
              </a:rPr>
              <a:t>, most likely used as an amulet (a charm or ornament thought to protect against evil) and a way to identify merchandise. The Indus Valley produced many of these seals, often with animals pictured on them. Unicorns were the most common animals on seals.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sz="2400" dirty="0" smtClean="0">
                <a:latin typeface="Georgia" charset="0"/>
                <a:ea typeface="Georgia" charset="0"/>
                <a:cs typeface="Georgia" charset="0"/>
              </a:rPr>
            </a:b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/>
            </a:r>
            <a:br>
              <a:rPr lang="en-US" sz="2400" dirty="0" smtClean="0">
                <a:latin typeface="Georgia" charset="0"/>
                <a:ea typeface="Georgia" charset="0"/>
                <a:cs typeface="Georgia" charset="0"/>
              </a:rPr>
            </a:br>
            <a:r>
              <a:rPr lang="en-US" sz="2200" b="0" i="0" dirty="0" smtClean="0">
                <a:solidFill>
                  <a:srgbClr val="000000"/>
                </a:solidFill>
                <a:effectLst/>
                <a:latin typeface="Georgia" charset="0"/>
                <a:ea typeface="Georgia" charset="0"/>
                <a:cs typeface="Georgia" charset="0"/>
              </a:rPr>
              <a:t>The seal pictured here is part of the collection of Pakistan’s National Museum in the city of Karachi. The actual object measures about 2 inches (5 cm) on each side.</a:t>
            </a:r>
            <a:endParaRPr lang="en-US" sz="22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34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38150" y="216644"/>
            <a:ext cx="71056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dirty="0"/>
              <a:t>The Aryan Invasion Theory of India</a:t>
            </a:r>
          </a:p>
          <a:p>
            <a:r>
              <a:rPr lang="en-US" sz="2400" u="sng" dirty="0"/>
              <a:t>Historians are not exactly sure what brought an end to the Indus Valley Civilizations</a:t>
            </a:r>
            <a:r>
              <a:rPr lang="en-US" sz="2400" dirty="0"/>
              <a:t>.  It may have been a natural disaster, climate change or a change in the course of the Indus River. </a:t>
            </a:r>
          </a:p>
          <a:p>
            <a:endParaRPr lang="en-US" sz="2400" dirty="0"/>
          </a:p>
        </p:txBody>
      </p:sp>
      <p:pic>
        <p:nvPicPr>
          <p:cNvPr id="19462" name="Picture 6" descr="AryanInvasion-In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0939" y="50650"/>
            <a:ext cx="4881061" cy="298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438150" y="3034248"/>
            <a:ext cx="106584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1500 B.C</a:t>
            </a:r>
            <a:r>
              <a:rPr lang="en-US" sz="2400" dirty="0"/>
              <a:t>.: In this year many historians believe a group of </a:t>
            </a:r>
            <a:r>
              <a:rPr lang="en-US" sz="2400" u="sng" dirty="0"/>
              <a:t>Indo-European nomads began to move out of C. Asia.  These people were known as the </a:t>
            </a:r>
            <a:r>
              <a:rPr lang="en-US" sz="2400" b="1" u="sng" dirty="0"/>
              <a:t>Aryans</a:t>
            </a:r>
            <a:r>
              <a:rPr lang="en-US" sz="2400" u="sng" dirty="0"/>
              <a:t>.</a:t>
            </a:r>
          </a:p>
          <a:p>
            <a:r>
              <a:rPr lang="en-US" sz="2400" dirty="0"/>
              <a:t>It is thought that they </a:t>
            </a:r>
            <a:r>
              <a:rPr lang="en-US" sz="2400" u="sng" dirty="0"/>
              <a:t>migrated south through the Hindu Kush using the Khyber pass. </a:t>
            </a:r>
          </a:p>
          <a:p>
            <a:endParaRPr lang="en-US" sz="2400" u="sng" dirty="0"/>
          </a:p>
          <a:p>
            <a:r>
              <a:rPr lang="en-US" sz="2400" b="1" dirty="0"/>
              <a:t>Arrival in India</a:t>
            </a:r>
            <a:r>
              <a:rPr lang="en-US" sz="2400" dirty="0"/>
              <a:t>: </a:t>
            </a:r>
            <a:r>
              <a:rPr lang="en-US" sz="2400" u="sng" dirty="0"/>
              <a:t>Advanced East from the Indus Valley, eventually occupying almost all of India. </a:t>
            </a:r>
            <a:r>
              <a:rPr lang="en-US" sz="2400" dirty="0"/>
              <a:t>Some theorize that the </a:t>
            </a:r>
            <a:r>
              <a:rPr lang="en-US" sz="2400" b="1" u="sng" dirty="0"/>
              <a:t>Dravidians (The original people of India)</a:t>
            </a:r>
            <a:r>
              <a:rPr lang="en-US" sz="2400" dirty="0"/>
              <a:t> recognized the advanced technology of the Aryans and eventually assimilated into Aryan culture and were not forced to migrate south.</a:t>
            </a:r>
            <a:endParaRPr lang="en-US" sz="2400" u="sng" dirty="0"/>
          </a:p>
          <a:p>
            <a:endParaRPr lang="en-US" sz="2400" u="sng" dirty="0"/>
          </a:p>
          <a:p>
            <a:r>
              <a:rPr lang="en-US" sz="2400" b="1" dirty="0"/>
              <a:t>Warfare</a:t>
            </a:r>
            <a:r>
              <a:rPr lang="en-US" sz="2400" dirty="0"/>
              <a:t>: </a:t>
            </a:r>
            <a:r>
              <a:rPr lang="en-US" sz="2400" u="sng" dirty="0"/>
              <a:t>Were advanced fighters</a:t>
            </a:r>
            <a:r>
              <a:rPr lang="en-US" sz="24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xmlns="" val="8193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38150" y="784415"/>
            <a:ext cx="119062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400" b="1" dirty="0" smtClean="0">
                <a:latin typeface="Georgia" charset="0"/>
                <a:ea typeface="Georgia" charset="0"/>
                <a:cs typeface="Georgia" charset="0"/>
              </a:rPr>
              <a:t>Agriculture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: Tools and irrigation made it possible for the people to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clear the jungle around the Ganges and create a rich farming region</a:t>
            </a:r>
            <a:r>
              <a:rPr lang="en-US" sz="2400" u="sng" dirty="0" smtClean="0">
                <a:latin typeface="Georgia" charset="0"/>
                <a:ea typeface="Georgia" charset="0"/>
                <a:cs typeface="Georgia" charset="0"/>
              </a:rPr>
              <a:t>.</a:t>
            </a:r>
            <a:endParaRPr lang="en-US" sz="2400" u="sng" dirty="0">
              <a:latin typeface="Georgia" charset="0"/>
              <a:ea typeface="Georgia" charset="0"/>
              <a:cs typeface="Georgia" charset="0"/>
            </a:endParaRPr>
          </a:p>
          <a:p>
            <a:pPr eaLnBrk="0" hangingPunct="0"/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Basic crops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 in the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north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 were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grains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, and in the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south rice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 was common. People also began to grow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cotton and spices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. 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438150" y="3130540"/>
            <a:ext cx="64960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dirty="0">
                <a:latin typeface="Georgia" charset="0"/>
                <a:ea typeface="Georgia" charset="0"/>
                <a:cs typeface="Georgia" charset="0"/>
                <a:hlinkClick r:id="rId2"/>
              </a:rPr>
              <a:t>Sanskrit: </a:t>
            </a:r>
            <a:r>
              <a:rPr lang="en-US" sz="2400" b="1" dirty="0">
                <a:latin typeface="Georgia" charset="0"/>
                <a:ea typeface="Georgia" charset="0"/>
                <a:cs typeface="Georgia" charset="0"/>
              </a:rPr>
              <a:t>1000 B.C: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The written language known as Sanskrit enabled the peoples to write down their stories and religious chants and rituals</a:t>
            </a:r>
            <a:r>
              <a:rPr lang="en-US" sz="2400" b="1" dirty="0">
                <a:latin typeface="Georgia" charset="0"/>
                <a:ea typeface="Georgia" charset="0"/>
                <a:cs typeface="Georgia" charset="0"/>
              </a:rPr>
              <a:t>. 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These eventually became the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sacred texts of Hinduism, the </a:t>
            </a:r>
            <a:r>
              <a:rPr lang="en-US" sz="2400" i="1" u="sng" dirty="0">
                <a:latin typeface="Georgia" charset="0"/>
                <a:ea typeface="Georgia" charset="0"/>
                <a:cs typeface="Georgia" charset="0"/>
              </a:rPr>
              <a:t>Vedas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.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 </a:t>
            </a:r>
          </a:p>
          <a:p>
            <a:pPr eaLnBrk="0" hangingPunct="0"/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pPr eaLnBrk="0" hangingPunct="0"/>
            <a:r>
              <a:rPr lang="en-US" sz="2400" b="1" dirty="0">
                <a:latin typeface="Georgia" charset="0"/>
                <a:ea typeface="Georgia" charset="0"/>
                <a:cs typeface="Georgia" charset="0"/>
              </a:rPr>
              <a:t>Rajas: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Princes of the Aryans, 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warring chieftains who fought each other seizing territory and prisoners.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2855916"/>
            <a:ext cx="4927600" cy="36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78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742950" y="4058265"/>
            <a:ext cx="626745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500" b="1" dirty="0"/>
              <a:t>Status of Women</a:t>
            </a:r>
            <a:r>
              <a:rPr lang="en-US" sz="2500" dirty="0"/>
              <a:t>: Women had very </a:t>
            </a:r>
            <a:r>
              <a:rPr lang="en-US" sz="2500" u="sng" dirty="0"/>
              <a:t>low social status</a:t>
            </a:r>
            <a:r>
              <a:rPr lang="en-US" sz="2500" dirty="0"/>
              <a:t>.</a:t>
            </a:r>
          </a:p>
          <a:p>
            <a:r>
              <a:rPr lang="en-US" sz="2500" dirty="0"/>
              <a:t>There was a ritual of </a:t>
            </a:r>
            <a:r>
              <a:rPr lang="en-US" sz="2500" b="1" u="sng" dirty="0"/>
              <a:t>Suttee (Sati)</a:t>
            </a:r>
            <a:r>
              <a:rPr lang="en-US" sz="2500" dirty="0"/>
              <a:t> where </a:t>
            </a:r>
            <a:r>
              <a:rPr lang="en-US" sz="2500" u="sng" dirty="0"/>
              <a:t>women were expected to throw themselves on the crematory fires of their dead husbands.  </a:t>
            </a:r>
          </a:p>
          <a:p>
            <a:r>
              <a:rPr lang="en-US" sz="2500" dirty="0"/>
              <a:t>If they refused they were disgraced. </a:t>
            </a:r>
            <a:endParaRPr lang="en-US" sz="2500" dirty="0">
              <a:latin typeface="Arial" charset="0"/>
            </a:endParaRPr>
          </a:p>
        </p:txBody>
      </p:sp>
      <p:pic>
        <p:nvPicPr>
          <p:cNvPr id="22534" name="Picture 6" descr="HT0102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99675"/>
            <a:ext cx="4831996" cy="350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742950" y="304801"/>
            <a:ext cx="96964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Family Life in Ancient India</a:t>
            </a:r>
          </a:p>
          <a:p>
            <a:r>
              <a:rPr lang="en-US" sz="2400" u="sng" dirty="0"/>
              <a:t>Family was the most basic unit of Indian society</a:t>
            </a:r>
            <a:r>
              <a:rPr lang="en-US" sz="2400" dirty="0"/>
              <a:t>.  There was an ideal of an </a:t>
            </a:r>
            <a:r>
              <a:rPr lang="en-US" sz="2400" u="sng" dirty="0"/>
              <a:t>extended family</a:t>
            </a:r>
            <a:r>
              <a:rPr lang="en-US" sz="2400" dirty="0"/>
              <a:t> including multiple generations living together.</a:t>
            </a:r>
            <a:r>
              <a:rPr lang="en-US" sz="2400" b="1" dirty="0"/>
              <a:t> </a:t>
            </a:r>
          </a:p>
          <a:p>
            <a:endParaRPr lang="en-US" sz="2400" dirty="0"/>
          </a:p>
          <a:p>
            <a:r>
              <a:rPr lang="en-US" sz="2400" b="1" dirty="0"/>
              <a:t>Patriarchal</a:t>
            </a:r>
            <a:r>
              <a:rPr lang="en-US" sz="2400" dirty="0"/>
              <a:t>: Indian society was </a:t>
            </a:r>
            <a:r>
              <a:rPr lang="en-US" sz="2400" u="sng" dirty="0"/>
              <a:t>male dominated</a:t>
            </a:r>
            <a:r>
              <a:rPr lang="en-US" sz="2400" dirty="0"/>
              <a:t>. Only men could inherit property and </a:t>
            </a:r>
            <a:r>
              <a:rPr lang="en-US" sz="2400" u="sng" dirty="0"/>
              <a:t>only boys were educated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b="1" dirty="0"/>
              <a:t>Arranged Marriages: </a:t>
            </a:r>
            <a:r>
              <a:rPr lang="en-US" sz="2400" dirty="0"/>
              <a:t>Parents usually arranged marriages for political and economic reasons when children were very young. </a:t>
            </a:r>
          </a:p>
        </p:txBody>
      </p:sp>
    </p:spTree>
    <p:extLst>
      <p:ext uri="{BB962C8B-B14F-4D97-AF65-F5344CB8AC3E}">
        <p14:creationId xmlns:p14="http://schemas.microsoft.com/office/powerpoint/2010/main" xmlns="" val="2365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82" y="0"/>
            <a:ext cx="11602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2564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-59623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The Caste System</a:t>
            </a:r>
          </a:p>
          <a:p>
            <a:pPr algn="ctr"/>
            <a:r>
              <a:rPr lang="en-US" sz="2400"/>
              <a:t>The Caste System is a </a:t>
            </a:r>
            <a:r>
              <a:rPr lang="en-US" sz="2400" u="sng"/>
              <a:t>system of social division in India.</a:t>
            </a:r>
          </a:p>
          <a:p>
            <a:pPr algn="ctr"/>
            <a:r>
              <a:rPr lang="en-US" sz="2400"/>
              <a:t>There is some debate as to it origins, but it is made up of four main castes and several sub-castes.  </a:t>
            </a:r>
            <a:r>
              <a:rPr lang="en-US" sz="2400" u="sng"/>
              <a:t>You are born into your caste and may not change your caste within your lifetime</a:t>
            </a:r>
            <a:r>
              <a:rPr lang="en-US" sz="2400"/>
              <a:t>. 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23850" y="1614158"/>
            <a:ext cx="56007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Brahmins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u="sng" dirty="0"/>
              <a:t>The top caste, the priests</a:t>
            </a:r>
            <a:r>
              <a:rPr lang="en-US" sz="2400" dirty="0"/>
              <a:t>.  They are the </a:t>
            </a:r>
            <a:r>
              <a:rPr lang="en-US" sz="2400" u="sng" dirty="0"/>
              <a:t>closest to Brahman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23850" y="2739902"/>
            <a:ext cx="63817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/>
              <a:t>Kshatryias</a:t>
            </a:r>
            <a:endParaRPr lang="en-US" sz="2400" b="1" dirty="0"/>
          </a:p>
          <a:p>
            <a:r>
              <a:rPr lang="en-US" sz="2400" dirty="0"/>
              <a:t>Second Caste, the w</a:t>
            </a:r>
            <a:r>
              <a:rPr lang="en-US" sz="2400" u="sng" dirty="0" smtClean="0"/>
              <a:t>arriors </a:t>
            </a:r>
            <a:r>
              <a:rPr lang="en-US" sz="2400" u="sng" dirty="0"/>
              <a:t>and princes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23850" y="3625952"/>
            <a:ext cx="5245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/>
              <a:t>Vaishya</a:t>
            </a:r>
          </a:p>
          <a:p>
            <a:r>
              <a:rPr lang="en-US" sz="2400" u="sng" dirty="0"/>
              <a:t>Merchants, artisans and landowners</a:t>
            </a:r>
          </a:p>
          <a:p>
            <a:r>
              <a:rPr lang="en-US" sz="2400" u="sng" dirty="0"/>
              <a:t>(Skilled workers) 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23850" y="4881334"/>
            <a:ext cx="45487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/>
              <a:t>Shudra</a:t>
            </a:r>
          </a:p>
          <a:p>
            <a:r>
              <a:rPr lang="en-US" sz="2400" u="sng" dirty="0"/>
              <a:t>The workers, the lowest caste.</a:t>
            </a:r>
          </a:p>
          <a:p>
            <a:r>
              <a:rPr lang="en-US" sz="2400" u="sng" dirty="0"/>
              <a:t>(unskilled workers</a:t>
            </a:r>
            <a:r>
              <a:rPr lang="en-US" sz="2400" dirty="0"/>
              <a:t>) </a:t>
            </a:r>
          </a:p>
        </p:txBody>
      </p:sp>
      <p:pic>
        <p:nvPicPr>
          <p:cNvPr id="38914" name="Picture 2" descr="http://atrocitynews.files.wordpress.com/2007/07/cast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2254306"/>
            <a:ext cx="6447102" cy="3371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112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  <p:bldP spid="26630" grpId="0"/>
      <p:bldP spid="26631" grpId="0"/>
      <p:bldP spid="266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2" y="0"/>
            <a:ext cx="11832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823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514350" y="1364794"/>
            <a:ext cx="748665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600" b="1" dirty="0" smtClean="0"/>
              <a:t>India </a:t>
            </a:r>
            <a:r>
              <a:rPr lang="en-US" sz="2600" b="1" dirty="0"/>
              <a:t>is a land of great</a:t>
            </a:r>
            <a:r>
              <a:rPr lang="en-US" sz="2600" dirty="0"/>
              <a:t>: </a:t>
            </a:r>
            <a:r>
              <a:rPr lang="en-US" sz="2600" u="sng" dirty="0"/>
              <a:t>Diversity</a:t>
            </a:r>
          </a:p>
          <a:p>
            <a:r>
              <a:rPr lang="en-US" sz="2600" dirty="0"/>
              <a:t>India has over 110 different languages with over 1100 dialects spoken.  Its geography ranges from fertile forests, to desert, to high mountains. </a:t>
            </a:r>
          </a:p>
          <a:p>
            <a:endParaRPr lang="en-US" sz="2600" dirty="0"/>
          </a:p>
          <a:p>
            <a:r>
              <a:rPr lang="en-US" sz="2600" b="1" dirty="0"/>
              <a:t>Indian Subcontinent</a:t>
            </a:r>
            <a:r>
              <a:rPr lang="en-US" sz="2600" dirty="0">
                <a:latin typeface="Arial" charset="0"/>
              </a:rPr>
              <a:t>:</a:t>
            </a:r>
            <a:r>
              <a:rPr lang="en-US" sz="2600" dirty="0"/>
              <a:t> A </a:t>
            </a:r>
            <a:r>
              <a:rPr lang="en-US" sz="2600" u="sng" dirty="0"/>
              <a:t>landmass that is smaller than a continent. India is a subcontinent of Asia</a:t>
            </a:r>
            <a:r>
              <a:rPr lang="en-US" sz="2600" dirty="0"/>
              <a:t>.  It is </a:t>
            </a:r>
            <a:r>
              <a:rPr lang="en-US" sz="2600" u="sng" dirty="0"/>
              <a:t>divided</a:t>
            </a:r>
            <a:r>
              <a:rPr lang="en-US" sz="2600" dirty="0"/>
              <a:t> from Asia </a:t>
            </a:r>
            <a:r>
              <a:rPr lang="en-US" sz="2600" u="sng" dirty="0"/>
              <a:t>by</a:t>
            </a:r>
            <a:r>
              <a:rPr lang="en-US" sz="2600" dirty="0"/>
              <a:t> the </a:t>
            </a:r>
            <a:r>
              <a:rPr lang="en-US" sz="2600" u="sng" dirty="0"/>
              <a:t>Himalaya and Hindu Kush</a:t>
            </a:r>
            <a:r>
              <a:rPr lang="en-US" sz="2600" dirty="0"/>
              <a:t> mountain ranges. </a:t>
            </a:r>
            <a:endParaRPr lang="en-US" sz="2600" dirty="0" smtClean="0"/>
          </a:p>
          <a:p>
            <a:endParaRPr lang="en-US" sz="2600" dirty="0">
              <a:latin typeface="Arial" charset="0"/>
            </a:endParaRPr>
          </a:p>
          <a:p>
            <a:r>
              <a:rPr lang="en-US" sz="2600" b="1" dirty="0" smtClean="0">
                <a:latin typeface="Arial" charset="0"/>
                <a:hlinkClick r:id="rId2"/>
              </a:rPr>
              <a:t>MAP</a:t>
            </a:r>
            <a:endParaRPr lang="en-US" sz="2600" b="1" dirty="0">
              <a:latin typeface="Arial" charset="0"/>
            </a:endParaRPr>
          </a:p>
        </p:txBody>
      </p:sp>
      <p:pic>
        <p:nvPicPr>
          <p:cNvPr id="3080" name="Picture 8" descr="physic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0628" y="2019300"/>
            <a:ext cx="3438922" cy="343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38450" y="288925"/>
            <a:ext cx="71224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Georgia" charset="0"/>
                <a:ea typeface="Georgia" charset="0"/>
                <a:cs typeface="Georgia" charset="0"/>
              </a:rPr>
              <a:t>Chapter 2 Section 3: Ancient India </a:t>
            </a:r>
            <a:endParaRPr lang="en-US" sz="35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0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C:\Users\rakesh.jawale\Desktop\HSGEO15_TC_C07_L1_ls04\Image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30"/>
            <a:ext cx="10857865" cy="67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3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632869" y="1430"/>
            <a:ext cx="903632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9pPr>
          </a:lstStyle>
          <a:p>
            <a:r>
              <a:rPr lang="en-US" altLang="en-US" sz="26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Decline of the Indus Valley Civilization</a:t>
            </a:r>
          </a:p>
        </p:txBody>
      </p:sp>
      <p:sp>
        <p:nvSpPr>
          <p:cNvPr id="1028" name="Text Box 14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567197" y="2268372"/>
            <a:ext cx="7163880" cy="431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ts val="540"/>
              </a:spcBef>
              <a:spcAft>
                <a:spcPts val="1080"/>
              </a:spcAft>
            </a:pPr>
            <a:r>
              <a:rPr lang="en-US" altLang="en-US" sz="2600" dirty="0">
                <a:latin typeface="Georgia" charset="0"/>
                <a:ea typeface="Georgia" charset="0"/>
                <a:cs typeface="Georgia" charset="0"/>
              </a:rPr>
              <a:t>•   Flooding</a:t>
            </a:r>
          </a:p>
          <a:p>
            <a:pPr>
              <a:spcBef>
                <a:spcPts val="540"/>
              </a:spcBef>
              <a:spcAft>
                <a:spcPts val="1080"/>
              </a:spcAft>
            </a:pPr>
            <a:r>
              <a:rPr lang="en-US" altLang="en-US" sz="2600" dirty="0">
                <a:latin typeface="Georgia" charset="0"/>
                <a:ea typeface="Georgia" charset="0"/>
                <a:cs typeface="Georgia" charset="0"/>
              </a:rPr>
              <a:t>•   Earthquake</a:t>
            </a:r>
          </a:p>
          <a:p>
            <a:pPr>
              <a:spcBef>
                <a:spcPts val="540"/>
              </a:spcBef>
              <a:spcAft>
                <a:spcPts val="1080"/>
              </a:spcAft>
            </a:pPr>
            <a:r>
              <a:rPr lang="en-US" altLang="en-US" sz="2600" dirty="0">
                <a:latin typeface="Georgia" charset="0"/>
                <a:ea typeface="Georgia" charset="0"/>
                <a:cs typeface="Georgia" charset="0"/>
              </a:rPr>
              <a:t>•   Change in climate</a:t>
            </a:r>
          </a:p>
          <a:p>
            <a:pPr>
              <a:spcBef>
                <a:spcPts val="540"/>
              </a:spcBef>
              <a:spcAft>
                <a:spcPts val="1080"/>
              </a:spcAft>
            </a:pPr>
            <a:r>
              <a:rPr lang="en-US" altLang="en-US" sz="2600" dirty="0">
                <a:latin typeface="Georgia" charset="0"/>
                <a:ea typeface="Georgia" charset="0"/>
                <a:cs typeface="Georgia" charset="0"/>
              </a:rPr>
              <a:t>•   Environmental change caused by human settlement</a:t>
            </a:r>
          </a:p>
          <a:p>
            <a:pPr>
              <a:spcBef>
                <a:spcPts val="540"/>
              </a:spcBef>
              <a:spcAft>
                <a:spcPts val="1080"/>
              </a:spcAft>
            </a:pPr>
            <a:r>
              <a:rPr lang="en-US" altLang="en-US" sz="2600" dirty="0">
                <a:latin typeface="Georgia" charset="0"/>
                <a:ea typeface="Georgia" charset="0"/>
                <a:cs typeface="Georgia" charset="0"/>
              </a:rPr>
              <a:t>•   Change in the course of the Indus River</a:t>
            </a:r>
          </a:p>
          <a:p>
            <a:pPr>
              <a:spcBef>
                <a:spcPts val="540"/>
              </a:spcBef>
              <a:spcAft>
                <a:spcPts val="1080"/>
              </a:spcAft>
            </a:pPr>
            <a:r>
              <a:rPr lang="en-US" altLang="en-US" sz="2600" dirty="0">
                <a:latin typeface="Georgia" charset="0"/>
                <a:ea typeface="Georgia" charset="0"/>
                <a:cs typeface="Georgia" charset="0"/>
              </a:rPr>
              <a:t>•   Influx of nomadic Aryan people from central Asia</a:t>
            </a:r>
          </a:p>
        </p:txBody>
      </p:sp>
      <p:sp>
        <p:nvSpPr>
          <p:cNvPr id="1029" name="Text Box 14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567197" y="816224"/>
            <a:ext cx="75240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ts val="540"/>
              </a:spcBef>
              <a:spcAft>
                <a:spcPts val="1080"/>
              </a:spcAft>
            </a:pPr>
            <a:r>
              <a:rPr lang="en-US" altLang="en-US" sz="2600" dirty="0">
                <a:latin typeface="Georgia" charset="0"/>
                <a:ea typeface="Georgia" charset="0"/>
                <a:cs typeface="Georgia" charset="0"/>
              </a:rPr>
              <a:t>Although the way the Indus civilization ended remains a mystery, archaeologists have identified these factors in its decline:</a:t>
            </a:r>
          </a:p>
        </p:txBody>
      </p:sp>
    </p:spTree>
    <p:extLst>
      <p:ext uri="{BB962C8B-B14F-4D97-AF65-F5344CB8AC3E}">
        <p14:creationId xmlns:p14="http://schemas.microsoft.com/office/powerpoint/2010/main" xmlns="" val="7097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19342" t="2264" r="2155" b="4918"/>
          <a:stretch>
            <a:fillRect/>
          </a:stretch>
        </p:blipFill>
        <p:spPr bwMode="auto">
          <a:xfrm>
            <a:off x="1676400" y="338138"/>
            <a:ext cx="6324600" cy="5986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8077200" y="427038"/>
            <a:ext cx="36957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latin typeface="Georgia" charset="0"/>
                <a:ea typeface="Georgia" charset="0"/>
                <a:cs typeface="Georgia" charset="0"/>
              </a:rPr>
              <a:t>Himalaya</a:t>
            </a:r>
          </a:p>
          <a:p>
            <a:r>
              <a:rPr lang="en-US" sz="2600" u="sng" dirty="0">
                <a:latin typeface="Georgia" charset="0"/>
                <a:ea typeface="Georgia" charset="0"/>
                <a:cs typeface="Georgia" charset="0"/>
              </a:rPr>
              <a:t>Tallest mountains in the world</a:t>
            </a:r>
            <a:r>
              <a:rPr lang="en-US" sz="2600" dirty="0">
                <a:latin typeface="Georgia" charset="0"/>
                <a:ea typeface="Georgia" charset="0"/>
                <a:cs typeface="Georgia" charset="0"/>
              </a:rPr>
              <a:t>. (29, 035 ft.)</a:t>
            </a:r>
          </a:p>
        </p:txBody>
      </p:sp>
      <p:sp>
        <p:nvSpPr>
          <p:cNvPr id="4102" name="WordArt 6"/>
          <p:cNvSpPr>
            <a:spLocks noChangeArrowheads="1" noChangeShapeType="1" noTextEdit="1"/>
          </p:cNvSpPr>
          <p:nvPr/>
        </p:nvSpPr>
        <p:spPr bwMode="auto">
          <a:xfrm rot="727130">
            <a:off x="5286376" y="2200276"/>
            <a:ext cx="1266825" cy="771525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omic Sans MS"/>
              </a:rPr>
              <a:t>Himalaya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8153400" y="2168227"/>
            <a:ext cx="36957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600" b="1" dirty="0">
                <a:latin typeface="Georgia" charset="0"/>
                <a:ea typeface="Georgia" charset="0"/>
                <a:cs typeface="Georgia" charset="0"/>
              </a:rPr>
              <a:t>Hindu Kush</a:t>
            </a:r>
          </a:p>
          <a:p>
            <a:r>
              <a:rPr lang="en-US" sz="2600" u="sng" dirty="0">
                <a:latin typeface="Georgia" charset="0"/>
                <a:ea typeface="Georgia" charset="0"/>
                <a:cs typeface="Georgia" charset="0"/>
              </a:rPr>
              <a:t>To the NW</a:t>
            </a:r>
            <a:r>
              <a:rPr lang="en-US" sz="2600" dirty="0">
                <a:latin typeface="Georgia" charset="0"/>
                <a:ea typeface="Georgia" charset="0"/>
                <a:cs typeface="Georgia" charset="0"/>
              </a:rPr>
              <a:t>, above the Indus river. </a:t>
            </a:r>
          </a:p>
        </p:txBody>
      </p:sp>
      <p:sp>
        <p:nvSpPr>
          <p:cNvPr id="4104" name="WordArt 8"/>
          <p:cNvSpPr>
            <a:spLocks noChangeArrowheads="1" noChangeShapeType="1" noTextEdit="1"/>
          </p:cNvSpPr>
          <p:nvPr/>
        </p:nvSpPr>
        <p:spPr bwMode="auto">
          <a:xfrm rot="-719038">
            <a:off x="2514600" y="1447800"/>
            <a:ext cx="1295400" cy="685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omic Sans MS"/>
              </a:rPr>
              <a:t>Hindu Kush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8153400" y="3724750"/>
            <a:ext cx="36195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latin typeface="Georgia" charset="0"/>
                <a:ea typeface="Georgia" charset="0"/>
                <a:cs typeface="Georgia" charset="0"/>
              </a:rPr>
              <a:t>Khyber Pass</a:t>
            </a:r>
          </a:p>
          <a:p>
            <a:r>
              <a:rPr lang="en-US" sz="2600" u="sng" dirty="0">
                <a:latin typeface="Georgia" charset="0"/>
                <a:ea typeface="Georgia" charset="0"/>
                <a:cs typeface="Georgia" charset="0"/>
              </a:rPr>
              <a:t>Mountain pass</a:t>
            </a:r>
            <a:r>
              <a:rPr lang="en-US" sz="2600" dirty="0">
                <a:latin typeface="Georgia" charset="0"/>
                <a:ea typeface="Georgia" charset="0"/>
                <a:cs typeface="Georgia" charset="0"/>
              </a:rPr>
              <a:t> in the </a:t>
            </a:r>
            <a:r>
              <a:rPr lang="en-US" sz="2600" u="sng" dirty="0">
                <a:latin typeface="Georgia" charset="0"/>
                <a:ea typeface="Georgia" charset="0"/>
                <a:cs typeface="Georgia" charset="0"/>
              </a:rPr>
              <a:t>Hindu Kush</a:t>
            </a:r>
            <a:r>
              <a:rPr lang="en-US" sz="2600" dirty="0">
                <a:latin typeface="Georgia" charset="0"/>
                <a:ea typeface="Georgia" charset="0"/>
                <a:cs typeface="Georgia" charset="0"/>
              </a:rPr>
              <a:t>.</a:t>
            </a:r>
          </a:p>
          <a:p>
            <a:r>
              <a:rPr lang="en-US" sz="2600" dirty="0">
                <a:latin typeface="Georgia" charset="0"/>
                <a:ea typeface="Georgia" charset="0"/>
                <a:cs typeface="Georgia" charset="0"/>
              </a:rPr>
              <a:t>This was the </a:t>
            </a:r>
            <a:r>
              <a:rPr lang="en-US" sz="2600" u="sng" dirty="0">
                <a:latin typeface="Georgia" charset="0"/>
                <a:ea typeface="Georgia" charset="0"/>
                <a:cs typeface="Georgia" charset="0"/>
              </a:rPr>
              <a:t>passage for invaders who entered India</a:t>
            </a:r>
            <a:r>
              <a:rPr lang="en-US" sz="2600" dirty="0">
                <a:latin typeface="Georgia" charset="0"/>
                <a:ea typeface="Georgia" charset="0"/>
                <a:cs typeface="Georgia" charset="0"/>
              </a:rPr>
              <a:t>. </a:t>
            </a:r>
          </a:p>
        </p:txBody>
      </p:sp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2971800" y="533400"/>
            <a:ext cx="1733550" cy="5715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omic Sans MS"/>
              </a:rPr>
              <a:t>Khyber Pass</a:t>
            </a: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3886200" y="9906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97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4104" grpId="0" animBg="1"/>
      <p:bldP spid="4106" grpId="0" animBg="1"/>
      <p:bldP spid="4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219950" y="689786"/>
            <a:ext cx="497205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dirty="0">
                <a:latin typeface="Georgia" charset="0"/>
                <a:ea typeface="Georgia" charset="0"/>
                <a:cs typeface="Georgia" charset="0"/>
              </a:rPr>
              <a:t>Ganges River</a:t>
            </a:r>
          </a:p>
          <a:p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Most sacred river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 of India.</a:t>
            </a:r>
          </a:p>
          <a:p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400" b="1" dirty="0">
                <a:latin typeface="Georgia" charset="0"/>
                <a:ea typeface="Georgia" charset="0"/>
                <a:cs typeface="Georgia" charset="0"/>
              </a:rPr>
              <a:t>Indus River</a:t>
            </a:r>
          </a:p>
          <a:p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Site of the first Indian Civilization</a:t>
            </a:r>
          </a:p>
          <a:p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400" b="1" dirty="0">
                <a:latin typeface="Georgia" charset="0"/>
                <a:ea typeface="Georgia" charset="0"/>
                <a:cs typeface="Georgia" charset="0"/>
              </a:rPr>
              <a:t>Deccan Plateau</a:t>
            </a:r>
          </a:p>
          <a:p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Triangular region in central India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 between E. and W. Ghats.</a:t>
            </a:r>
          </a:p>
          <a:p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Is very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arid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.</a:t>
            </a:r>
          </a:p>
          <a:p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400" b="1" dirty="0">
                <a:latin typeface="Georgia" charset="0"/>
                <a:ea typeface="Georgia" charset="0"/>
                <a:cs typeface="Georgia" charset="0"/>
              </a:rPr>
              <a:t>Eastern and Western Ghats</a:t>
            </a:r>
          </a:p>
          <a:p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Mountains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frame the Deccan, have fertile coastal plains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447936"/>
            <a:ext cx="6915150" cy="593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91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1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 l="19342" t="2264" r="2155" b="4918"/>
          <a:stretch>
            <a:fillRect/>
          </a:stretch>
        </p:blipFill>
        <p:spPr bwMode="auto">
          <a:xfrm>
            <a:off x="685800" y="304801"/>
            <a:ext cx="6324600" cy="59864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153276" y="325188"/>
            <a:ext cx="4706884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latin typeface="Georgia" charset="0"/>
                <a:ea typeface="Georgia" charset="0"/>
                <a:cs typeface="Georgia" charset="0"/>
              </a:rPr>
              <a:t>Monsoons</a:t>
            </a:r>
          </a:p>
          <a:p>
            <a:r>
              <a:rPr lang="en-US" sz="2600" dirty="0">
                <a:latin typeface="Georgia" charset="0"/>
                <a:ea typeface="Georgia" charset="0"/>
                <a:cs typeface="Georgia" charset="0"/>
              </a:rPr>
              <a:t>Monsoons are </a:t>
            </a:r>
            <a:r>
              <a:rPr lang="en-US" sz="2600" u="sng" dirty="0">
                <a:latin typeface="Georgia" charset="0"/>
                <a:ea typeface="Georgia" charset="0"/>
                <a:cs typeface="Georgia" charset="0"/>
              </a:rPr>
              <a:t>seasonal winds</a:t>
            </a:r>
            <a:r>
              <a:rPr lang="en-US" sz="2600" dirty="0">
                <a:latin typeface="Georgia" charset="0"/>
                <a:ea typeface="Georgia" charset="0"/>
                <a:cs typeface="Georgia" charset="0"/>
              </a:rPr>
              <a:t>.  These winds </a:t>
            </a:r>
            <a:r>
              <a:rPr lang="en-US" sz="2600" u="sng" dirty="0">
                <a:latin typeface="Georgia" charset="0"/>
                <a:ea typeface="Georgia" charset="0"/>
                <a:cs typeface="Georgia" charset="0"/>
              </a:rPr>
              <a:t>blow from different directions during different times of the year. 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924692" y="3657601"/>
            <a:ext cx="9639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Arabian </a:t>
            </a:r>
          </a:p>
          <a:p>
            <a:pPr algn="ctr"/>
            <a:r>
              <a:rPr lang="en-US"/>
              <a:t>Sea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5241926" y="4343401"/>
            <a:ext cx="1311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Bay of </a:t>
            </a:r>
          </a:p>
          <a:p>
            <a:pPr algn="ctr"/>
            <a:r>
              <a:rPr lang="en-US"/>
              <a:t>Bengal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2895600" y="5943600"/>
            <a:ext cx="1422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Indian Ocean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7169791" y="2811215"/>
            <a:ext cx="443865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latin typeface="Georgia" charset="0"/>
                <a:ea typeface="Georgia" charset="0"/>
                <a:cs typeface="Georgia" charset="0"/>
              </a:rPr>
              <a:t>Summer Monsoon</a:t>
            </a:r>
          </a:p>
          <a:p>
            <a:r>
              <a:rPr lang="en-US" sz="2600" u="sng" dirty="0">
                <a:latin typeface="Georgia" charset="0"/>
                <a:ea typeface="Georgia" charset="0"/>
                <a:cs typeface="Georgia" charset="0"/>
              </a:rPr>
              <a:t>Blows over the Arabian Sea and Indian Ocean bringing rain to India. 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7153276" y="4989732"/>
            <a:ext cx="381535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latin typeface="Georgia" charset="0"/>
                <a:ea typeface="Georgia" charset="0"/>
                <a:cs typeface="Georgia" charset="0"/>
              </a:rPr>
              <a:t>Winter Monsoon</a:t>
            </a:r>
          </a:p>
          <a:p>
            <a:r>
              <a:rPr lang="en-US" sz="2600" u="sng" dirty="0">
                <a:latin typeface="Georgia" charset="0"/>
                <a:ea typeface="Georgia" charset="0"/>
                <a:cs typeface="Georgia" charset="0"/>
              </a:rPr>
              <a:t>Blows over land and is dry</a:t>
            </a:r>
            <a:r>
              <a:rPr lang="en-US" sz="2600" dirty="0">
                <a:latin typeface="Georgia" charset="0"/>
                <a:ea typeface="Georgia" charset="0"/>
                <a:cs typeface="Georgia" charset="0"/>
              </a:rPr>
              <a:t>.</a:t>
            </a:r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 rot="-2927724">
            <a:off x="1368425" y="4794250"/>
            <a:ext cx="2362200" cy="304800"/>
          </a:xfrm>
          <a:prstGeom prst="rightArrow">
            <a:avLst>
              <a:gd name="adj1" fmla="val 50000"/>
              <a:gd name="adj2" fmla="val 19375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 rot="-2927724">
            <a:off x="2171700" y="4686300"/>
            <a:ext cx="2362200" cy="304800"/>
          </a:xfrm>
          <a:prstGeom prst="rightArrow">
            <a:avLst>
              <a:gd name="adj1" fmla="val 50000"/>
              <a:gd name="adj2" fmla="val 19375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 rot="7799913">
            <a:off x="3771900" y="2171700"/>
            <a:ext cx="2362200" cy="304800"/>
          </a:xfrm>
          <a:prstGeom prst="rightArrow">
            <a:avLst>
              <a:gd name="adj1" fmla="val 50000"/>
              <a:gd name="adj2" fmla="val 19375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 rot="7799913">
            <a:off x="3848100" y="2781300"/>
            <a:ext cx="2362200" cy="304800"/>
          </a:xfrm>
          <a:prstGeom prst="rightArrow">
            <a:avLst>
              <a:gd name="adj1" fmla="val 50000"/>
              <a:gd name="adj2" fmla="val 19375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948703" y="4724401"/>
            <a:ext cx="10807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Summer</a:t>
            </a:r>
          </a:p>
          <a:p>
            <a:pPr algn="ctr"/>
            <a:r>
              <a:rPr lang="en-US"/>
              <a:t>Monsoon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5742953" y="1219201"/>
            <a:ext cx="10807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Winter</a:t>
            </a:r>
          </a:p>
          <a:p>
            <a:pPr algn="ctr"/>
            <a:r>
              <a:rPr lang="en-US"/>
              <a:t>Monsoon</a:t>
            </a:r>
          </a:p>
        </p:txBody>
      </p:sp>
    </p:spTree>
    <p:extLst>
      <p:ext uri="{BB962C8B-B14F-4D97-AF65-F5344CB8AC3E}">
        <p14:creationId xmlns:p14="http://schemas.microsoft.com/office/powerpoint/2010/main" xmlns="" val="151070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 animBg="1"/>
      <p:bldP spid="11277" grpId="0" animBg="1"/>
      <p:bldP spid="11278" grpId="0" animBg="1"/>
      <p:bldP spid="11279" grpId="0" animBg="1"/>
      <p:bldP spid="11280" grpId="0"/>
      <p:bldP spid="112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2787650" y="152400"/>
          <a:ext cx="6508750" cy="6629400"/>
        </p:xfrm>
        <a:graphic>
          <a:graphicData uri="http://schemas.openxmlformats.org/presentationml/2006/ole">
            <p:oleObj spid="_x0000_s2054" name="Image" r:id="rId3" imgW="4522866" imgH="4605183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3781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74" y="171449"/>
            <a:ext cx="2390775" cy="397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1638301" y="21013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581400" y="479377"/>
            <a:ext cx="82105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dirty="0">
                <a:latin typeface="Georgia" charset="0"/>
                <a:ea typeface="Georgia" charset="0"/>
                <a:cs typeface="Georgia" charset="0"/>
              </a:rPr>
              <a:t>Began in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: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3000 B.C. to 1500 B.C. in the Indus River Valley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. It is thought that a civilization existed here that reached hundreds of miles from the Himalaya mountains to the shore of the Arabian Sea. 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762000" y="4400551"/>
            <a:ext cx="60007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dirty="0">
                <a:latin typeface="Georgia" charset="0"/>
                <a:ea typeface="Georgia" charset="0"/>
                <a:cs typeface="Georgia" charset="0"/>
              </a:rPr>
              <a:t>Harappa and Mohenjo-Daro</a:t>
            </a:r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pPr eaLnBrk="0" hangingPunct="0"/>
            <a:r>
              <a:rPr lang="en-US" sz="2400" b="1" dirty="0">
                <a:latin typeface="Georgia" charset="0"/>
                <a:ea typeface="Georgia" charset="0"/>
                <a:cs typeface="Georgia" charset="0"/>
              </a:rPr>
              <a:t>Population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: It is thought that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Harappa had up to 35,000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 people at its height and that </a:t>
            </a:r>
            <a:r>
              <a:rPr lang="en-US" sz="2400" u="sng" dirty="0">
                <a:latin typeface="Georgia" charset="0"/>
                <a:ea typeface="Georgia" charset="0"/>
                <a:cs typeface="Georgia" charset="0"/>
              </a:rPr>
              <a:t>Mohenjo-Daro has between 35,000-40,000 people. </a:t>
            </a:r>
          </a:p>
        </p:txBody>
      </p:sp>
      <p:pic>
        <p:nvPicPr>
          <p:cNvPr id="13324" name="Picture 12" descr="pakistan-Moenjodaro-IndusValley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9550" y="3341410"/>
            <a:ext cx="3962400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7718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66700" y="166002"/>
            <a:ext cx="117729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500" b="1" dirty="0">
                <a:latin typeface="Georgia" charset="0"/>
                <a:ea typeface="Georgia" charset="0"/>
                <a:cs typeface="Georgia" charset="0"/>
              </a:rPr>
              <a:t>Features</a:t>
            </a:r>
            <a:r>
              <a:rPr lang="en-US" sz="2500" dirty="0">
                <a:latin typeface="Georgia" charset="0"/>
                <a:ea typeface="Georgia" charset="0"/>
                <a:cs typeface="Georgia" charset="0"/>
              </a:rPr>
              <a:t>: There is evidence of </a:t>
            </a:r>
            <a:r>
              <a:rPr lang="en-US" sz="2500" u="sng" dirty="0">
                <a:latin typeface="Georgia" charset="0"/>
                <a:ea typeface="Georgia" charset="0"/>
                <a:cs typeface="Georgia" charset="0"/>
              </a:rPr>
              <a:t>streets</a:t>
            </a:r>
            <a:r>
              <a:rPr lang="en-US" sz="2500" dirty="0">
                <a:latin typeface="Georgia" charset="0"/>
                <a:ea typeface="Georgia" charset="0"/>
                <a:cs typeface="Georgia" charset="0"/>
              </a:rPr>
              <a:t> laid out in grids, walled neighborhoods, multi-story buildings, </a:t>
            </a:r>
            <a:r>
              <a:rPr lang="en-US" sz="2500" u="sng" dirty="0">
                <a:latin typeface="Georgia" charset="0"/>
                <a:ea typeface="Georgia" charset="0"/>
                <a:cs typeface="Georgia" charset="0"/>
              </a:rPr>
              <a:t>water and sanitation systems</a:t>
            </a:r>
            <a:r>
              <a:rPr lang="en-US" sz="2500" dirty="0">
                <a:latin typeface="Georgia" charset="0"/>
                <a:ea typeface="Georgia" charset="0"/>
                <a:cs typeface="Georgia" charset="0"/>
              </a:rPr>
              <a:t>, garbage chutes that took trash from houses to street-level garbage bins. </a:t>
            </a:r>
          </a:p>
          <a:p>
            <a:endParaRPr lang="en-US" sz="25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500" u="sng" dirty="0">
                <a:latin typeface="Georgia" charset="0"/>
                <a:ea typeface="Georgia" charset="0"/>
                <a:cs typeface="Georgia" charset="0"/>
              </a:rPr>
              <a:t>Houses were made of mud bricks baked in ovens</a:t>
            </a:r>
            <a:r>
              <a:rPr lang="en-US" sz="2500" dirty="0">
                <a:latin typeface="Georgia" charset="0"/>
                <a:ea typeface="Georgia" charset="0"/>
                <a:cs typeface="Georgia" charset="0"/>
              </a:rPr>
              <a:t> are were square forming a grid pattern.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2951380"/>
            <a:ext cx="9182100" cy="377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966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C:\Users\rakesh.jawale\Desktop\HSGEO15_TC_C07_L1_ls04\Image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" y="-12864"/>
            <a:ext cx="11982450" cy="6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3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632870" y="27158"/>
            <a:ext cx="8584649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Myriad Pro" charset="0"/>
                <a:ea typeface="Geneva" charset="0"/>
                <a:cs typeface="Geneva" charset="0"/>
              </a:defRPr>
            </a:lvl9pPr>
          </a:lstStyle>
          <a:p>
            <a:r>
              <a:rPr lang="en-US" altLang="en-US" sz="1801" b="1">
                <a:solidFill>
                  <a:schemeClr val="bg1"/>
                </a:solidFill>
                <a:latin typeface="Verdana" charset="0"/>
              </a:rPr>
              <a:t>Urban Planning and the Economy of the Indus Valley Civilization</a:t>
            </a:r>
          </a:p>
        </p:txBody>
      </p:sp>
      <p:pic>
        <p:nvPicPr>
          <p:cNvPr id="1028" name="Picture 12" descr="lef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3119" y="6350584"/>
            <a:ext cx="241559" cy="32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4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561598" y="773690"/>
            <a:ext cx="11478001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080"/>
              </a:spcBef>
              <a:spcAft>
                <a:spcPts val="540"/>
              </a:spcAft>
              <a:defRPr/>
            </a:pP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The Indus or </a:t>
            </a:r>
            <a:r>
              <a:rPr lang="en-US" altLang="en-US" sz="2400" dirty="0" err="1">
                <a:latin typeface="Georgia" charset="0"/>
                <a:ea typeface="Georgia" charset="0"/>
                <a:cs typeface="Georgia" charset="0"/>
              </a:rPr>
              <a:t>Harappan</a:t>
            </a: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 civilization (3000–1500 B.C.) included more than a thousand settlements. Among them were the </a:t>
            </a:r>
            <a:r>
              <a:rPr lang="en-US" altLang="en-US" sz="2400" u="sng" dirty="0">
                <a:latin typeface="Georgia" charset="0"/>
                <a:ea typeface="Georgia" charset="0"/>
                <a:cs typeface="Georgia" charset="0"/>
              </a:rPr>
              <a:t>planned communities </a:t>
            </a: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of Harappa and </a:t>
            </a:r>
            <a:r>
              <a:rPr lang="en-US" altLang="en-US" sz="2400" dirty="0" err="1">
                <a:latin typeface="Georgia" charset="0"/>
                <a:ea typeface="Georgia" charset="0"/>
                <a:cs typeface="Georgia" charset="0"/>
              </a:rPr>
              <a:t>Mohenjo</a:t>
            </a: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altLang="en-US" sz="2400" dirty="0" err="1">
                <a:latin typeface="Georgia" charset="0"/>
                <a:ea typeface="Georgia" charset="0"/>
                <a:cs typeface="Georgia" charset="0"/>
              </a:rPr>
              <a:t>Daro</a:t>
            </a: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. </a:t>
            </a:r>
          </a:p>
          <a:p>
            <a:pPr marL="411663" indent="-411663">
              <a:spcBef>
                <a:spcPts val="1080"/>
              </a:spcBef>
              <a:spcAft>
                <a:spcPts val="540"/>
              </a:spcAft>
              <a:defRPr/>
            </a:pP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Urban Planning in Harappa and </a:t>
            </a:r>
            <a:r>
              <a:rPr lang="en-US" altLang="en-US" sz="2400" dirty="0" err="1">
                <a:latin typeface="Georgia" charset="0"/>
                <a:ea typeface="Georgia" charset="0"/>
                <a:cs typeface="Georgia" charset="0"/>
                <a:hlinkClick r:id="rId4"/>
              </a:rPr>
              <a:t>Mohenjo</a:t>
            </a:r>
            <a:r>
              <a:rPr lang="en-US" altLang="en-US" sz="2400" dirty="0">
                <a:latin typeface="Georgia" charset="0"/>
                <a:ea typeface="Georgia" charset="0"/>
                <a:cs typeface="Georgia" charset="0"/>
                <a:hlinkClick r:id="rId4"/>
              </a:rPr>
              <a:t> </a:t>
            </a:r>
            <a:r>
              <a:rPr lang="en-US" altLang="en-US" sz="2400" dirty="0" err="1">
                <a:latin typeface="Georgia" charset="0"/>
                <a:ea typeface="Georgia" charset="0"/>
                <a:cs typeface="Georgia" charset="0"/>
                <a:hlinkClick r:id="rId4"/>
              </a:rPr>
              <a:t>Daro</a:t>
            </a:r>
            <a:endParaRPr lang="en-US" altLang="en-US" sz="2400" dirty="0">
              <a:latin typeface="Georgia" charset="0"/>
              <a:ea typeface="Georgia" charset="0"/>
              <a:cs typeface="Georgia" charset="0"/>
            </a:endParaRPr>
          </a:p>
          <a:p>
            <a:pPr marL="823326" lvl="1" indent="-411663">
              <a:spcBef>
                <a:spcPts val="1080"/>
              </a:spcBef>
              <a:spcAft>
                <a:spcPts val="540"/>
              </a:spcAft>
              <a:defRPr/>
            </a:pP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•   All houses were built to the same plan—a square courtyard surrounded by rooms—though they varied in size. </a:t>
            </a:r>
          </a:p>
          <a:p>
            <a:pPr marL="823326" lvl="1" indent="-411663">
              <a:spcBef>
                <a:spcPts val="1080"/>
              </a:spcBef>
              <a:spcAft>
                <a:spcPts val="540"/>
              </a:spcAft>
              <a:defRPr/>
            </a:pP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•   Streets were laid out in a </a:t>
            </a:r>
            <a:r>
              <a:rPr lang="en-US" altLang="en-US" sz="2400" u="sng" dirty="0">
                <a:latin typeface="Georgia" charset="0"/>
                <a:ea typeface="Georgia" charset="0"/>
                <a:cs typeface="Georgia" charset="0"/>
              </a:rPr>
              <a:t>grid pattern</a:t>
            </a: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. Main streets running north-south were crossed by smaller east-west roads. </a:t>
            </a:r>
          </a:p>
          <a:p>
            <a:pPr marL="823326" lvl="1" indent="-411663">
              <a:spcBef>
                <a:spcPts val="1080"/>
              </a:spcBef>
              <a:spcAft>
                <a:spcPts val="540"/>
              </a:spcAft>
              <a:defRPr/>
            </a:pP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•   Public wells supplied all residents with fresh water</a:t>
            </a:r>
            <a:r>
              <a:rPr lang="en-US" altLang="en-US" sz="2400" dirty="0" smtClean="0">
                <a:latin typeface="Georgia" charset="0"/>
                <a:ea typeface="Georgia" charset="0"/>
                <a:cs typeface="Georgia" charset="0"/>
              </a:rPr>
              <a:t>.</a:t>
            </a: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 </a:t>
            </a:r>
            <a:endParaRPr lang="en-US" altLang="en-US" sz="2400" dirty="0" smtClean="0">
              <a:latin typeface="Georgia" charset="0"/>
              <a:ea typeface="Georgia" charset="0"/>
              <a:cs typeface="Georgia" charset="0"/>
            </a:endParaRPr>
          </a:p>
          <a:p>
            <a:pPr marL="823326" lvl="1" indent="-411663">
              <a:spcBef>
                <a:spcPts val="1080"/>
              </a:spcBef>
              <a:spcAft>
                <a:spcPts val="540"/>
              </a:spcAft>
              <a:defRPr/>
            </a:pPr>
            <a:r>
              <a:rPr lang="en-US" altLang="en-US" sz="2400" dirty="0" smtClean="0">
                <a:latin typeface="Georgia" charset="0"/>
                <a:ea typeface="Georgia" charset="0"/>
                <a:cs typeface="Georgia" charset="0"/>
              </a:rPr>
              <a:t>•   </a:t>
            </a: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An advanced </a:t>
            </a:r>
            <a:r>
              <a:rPr lang="en-US" altLang="en-US" sz="2400" u="sng" dirty="0">
                <a:latin typeface="Georgia" charset="0"/>
                <a:ea typeface="Georgia" charset="0"/>
                <a:cs typeface="Georgia" charset="0"/>
              </a:rPr>
              <a:t>drainage system </a:t>
            </a:r>
            <a:r>
              <a:rPr lang="en-US" altLang="en-US" sz="2400" dirty="0">
                <a:latin typeface="Georgia" charset="0"/>
                <a:ea typeface="Georgia" charset="0"/>
                <a:cs typeface="Georgia" charset="0"/>
              </a:rPr>
              <a:t>moved   wastewater from bathrooms to sewage pits beyond the city walls. </a:t>
            </a:r>
          </a:p>
          <a:p>
            <a:pPr marL="823326" lvl="1" indent="-411663">
              <a:spcBef>
                <a:spcPts val="1080"/>
              </a:spcBef>
              <a:spcAft>
                <a:spcPts val="540"/>
              </a:spcAft>
              <a:defRPr/>
            </a:pPr>
            <a:endParaRPr lang="en-US" altLang="en-US" sz="24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5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1199</Words>
  <Application>Microsoft Office PowerPoint</Application>
  <PresentationFormat>Custom</PresentationFormat>
  <Paragraphs>108</Paragraphs>
  <Slides>20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Pagano</dc:creator>
  <cp:lastModifiedBy>Eisd</cp:lastModifiedBy>
  <cp:revision>7</cp:revision>
  <dcterms:created xsi:type="dcterms:W3CDTF">2017-08-29T18:36:16Z</dcterms:created>
  <dcterms:modified xsi:type="dcterms:W3CDTF">2017-09-05T00:35:22Z</dcterms:modified>
</cp:coreProperties>
</file>