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99" r:id="rId2"/>
    <p:sldId id="295" r:id="rId3"/>
    <p:sldId id="364" r:id="rId4"/>
    <p:sldId id="400" r:id="rId5"/>
    <p:sldId id="365" r:id="rId6"/>
    <p:sldId id="268" r:id="rId7"/>
    <p:sldId id="263" r:id="rId8"/>
    <p:sldId id="366" r:id="rId9"/>
    <p:sldId id="288" r:id="rId10"/>
    <p:sldId id="370" r:id="rId11"/>
    <p:sldId id="371" r:id="rId12"/>
    <p:sldId id="372" r:id="rId13"/>
    <p:sldId id="367" r:id="rId14"/>
    <p:sldId id="348" r:id="rId15"/>
    <p:sldId id="368" r:id="rId16"/>
    <p:sldId id="369" r:id="rId17"/>
    <p:sldId id="315" r:id="rId18"/>
    <p:sldId id="379" r:id="rId19"/>
    <p:sldId id="380" r:id="rId20"/>
    <p:sldId id="286" r:id="rId21"/>
    <p:sldId id="302" r:id="rId22"/>
    <p:sldId id="326" r:id="rId23"/>
    <p:sldId id="402" r:id="rId24"/>
    <p:sldId id="289" r:id="rId25"/>
    <p:sldId id="346" r:id="rId26"/>
    <p:sldId id="401" r:id="rId27"/>
    <p:sldId id="354" r:id="rId28"/>
    <p:sldId id="403" r:id="rId29"/>
  </p:sldIdLst>
  <p:sldSz cx="9144000" cy="6858000" type="screen4x3"/>
  <p:notesSz cx="6858000" cy="9144000"/>
  <p:embeddedFontLst>
    <p:embeddedFont>
      <p:font typeface="Comic Sans MS" pitchFamily="66" charset="0"/>
      <p:regular r:id="rId31"/>
      <p:bold r:id="rId32"/>
    </p:embeddedFont>
    <p:embeddedFont>
      <p:font typeface="Rockwell" pitchFamily="18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8F8F8"/>
    <a:srgbClr val="000000"/>
    <a:srgbClr val="009900"/>
    <a:srgbClr val="333333"/>
    <a:srgbClr val="000064"/>
    <a:srgbClr val="000099"/>
    <a:srgbClr val="E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1" autoAdjust="0"/>
    <p:restoredTop sz="94630" autoAdjust="0"/>
  </p:normalViewPr>
  <p:slideViewPr>
    <p:cSldViewPr>
      <p:cViewPr>
        <p:scale>
          <a:sx n="110" d="100"/>
          <a:sy n="110" d="100"/>
        </p:scale>
        <p:origin x="-216" y="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343DE3-AADF-4B23-91E2-D5C564F64776}" type="datetimeFigureOut">
              <a:rPr lang="en-US"/>
              <a:pPr>
                <a:defRPr/>
              </a:pPr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5C243B-F8D9-4CDA-8FF5-57931C6B3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7" name="Picture 21" descr="ussmaine"/>
          <p:cNvPicPr>
            <a:picLocks noChangeAspect="1" noChangeArrowheads="1"/>
          </p:cNvPicPr>
          <p:nvPr userDrawn="1"/>
        </p:nvPicPr>
        <p:blipFill>
          <a:blip r:embed="rId13" cstate="print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971800" y="152400"/>
            <a:ext cx="7772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4860C8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marle Demo" pitchFamily="2" charset="0"/>
              </a:rPr>
              <a:t>The Cuban “Melodrama”</a:t>
            </a:r>
          </a:p>
        </p:txBody>
      </p:sp>
      <p:pic>
        <p:nvPicPr>
          <p:cNvPr id="2051" name="Picture 3" descr="pol_cartoon-The Cuban Melodrama"/>
          <p:cNvPicPr>
            <a:picLocks noChangeAspect="1" noChangeArrowheads="1"/>
          </p:cNvPicPr>
          <p:nvPr/>
        </p:nvPicPr>
        <p:blipFill>
          <a:blip r:embed="rId2" cstate="print"/>
          <a:srcRect l="13498" t="20940" r="14639" b="20085"/>
          <a:stretch>
            <a:fillRect/>
          </a:stretch>
        </p:blipFill>
        <p:spPr bwMode="auto">
          <a:xfrm>
            <a:off x="4114800" y="914400"/>
            <a:ext cx="48006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667000" y="6172200"/>
            <a:ext cx="7772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4AA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Spanish-American War:  1898</a:t>
            </a: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228600" y="914400"/>
            <a:ext cx="3048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– Author</a:t>
            </a:r>
          </a:p>
          <a:p>
            <a:endParaRPr lang="en-US"/>
          </a:p>
          <a:p>
            <a:r>
              <a:rPr lang="en-US"/>
              <a:t>P – Place &amp; Time</a:t>
            </a:r>
          </a:p>
          <a:p>
            <a:endParaRPr lang="en-US"/>
          </a:p>
          <a:p>
            <a:r>
              <a:rPr lang="en-US"/>
              <a:t>P – Prior Knowledge</a:t>
            </a:r>
          </a:p>
          <a:p>
            <a:endParaRPr lang="en-US"/>
          </a:p>
          <a:p>
            <a:r>
              <a:rPr lang="en-US"/>
              <a:t>A- Audience</a:t>
            </a:r>
          </a:p>
          <a:p>
            <a:endParaRPr lang="en-US"/>
          </a:p>
          <a:p>
            <a:r>
              <a:rPr lang="en-US"/>
              <a:t>R – Reason</a:t>
            </a:r>
          </a:p>
          <a:p>
            <a:endParaRPr lang="en-US"/>
          </a:p>
          <a:p>
            <a:r>
              <a:rPr lang="en-US"/>
              <a:t>T – The Main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smtClean="0"/>
              <a:t>Sensationalism</a:t>
            </a:r>
            <a:r>
              <a:rPr lang="en-US" sz="3600" smtClean="0"/>
              <a:t> – Yellow Journalism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268" name="Picture 4" descr="NY Journal 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143000"/>
            <a:ext cx="3765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ny World Ma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143000"/>
            <a:ext cx="40608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92" name="Picture 4" descr="MaineHead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609600"/>
            <a:ext cx="4468812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MaineHeadli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838200"/>
            <a:ext cx="362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316" name="Picture 6" descr="NY journal ma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-19050"/>
            <a:ext cx="533400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1000" y="5105400"/>
            <a:ext cx="8534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Hearst to Frederick Remington: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“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 furnish the pictures,</a:t>
            </a:r>
            <a:b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and I’ll furnish the war!”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De Lome Letter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340" name="Picture 4" descr="del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1447800"/>
            <a:ext cx="35099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pres_mckin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363" y="1524000"/>
            <a:ext cx="3695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1 - De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Lôme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Letter</a:t>
            </a:r>
          </a:p>
        </p:txBody>
      </p:sp>
      <p:pic>
        <p:nvPicPr>
          <p:cNvPr id="15363" name="Picture 5" descr="Du Puy de Lome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1000" y="1600200"/>
            <a:ext cx="3640138" cy="43434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114800" y="1524000"/>
            <a:ext cx="45720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Dupuy de Lôme, Spanish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Ambassador to the U.S.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Criticized President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McKinley as 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weak and a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bidder for the admiration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the crowd, besides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being a would-be politician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who tries to leave a door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open behind himself while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keeping on good terms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the jingoes of his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8" name="Picture 4" descr="Maine exp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9738"/>
            <a:ext cx="807720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2</a:t>
            </a:r>
            <a:r>
              <a:rPr lang="en-US" sz="4000" dirty="0" smtClean="0"/>
              <a:t>.   Sinking of the </a:t>
            </a:r>
            <a:r>
              <a:rPr lang="en-US" sz="4000" i="1" dirty="0" smtClean="0"/>
              <a:t>Maine</a:t>
            </a:r>
            <a:r>
              <a:rPr lang="en-US" sz="4000" dirty="0" smtClean="0"/>
              <a:t> – Feb 1898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A.  American battleship visiting Cuba blown up </a:t>
            </a:r>
            <a:r>
              <a:rPr lang="en-US" b="1" u="sng" dirty="0" smtClean="0">
                <a:solidFill>
                  <a:schemeClr val="tx2"/>
                </a:solidFill>
              </a:rPr>
              <a:t>260</a:t>
            </a:r>
            <a:r>
              <a:rPr lang="en-US" dirty="0" smtClean="0"/>
              <a:t> Americans killed</a:t>
            </a:r>
          </a:p>
          <a:p>
            <a:pPr eaLnBrk="1" hangingPunct="1">
              <a:defRPr/>
            </a:pPr>
            <a:r>
              <a:rPr lang="en-US" dirty="0" smtClean="0"/>
              <a:t>B.   Cause:  probably fire in a coal bin</a:t>
            </a:r>
          </a:p>
          <a:p>
            <a:pPr eaLnBrk="1" hangingPunct="1">
              <a:defRPr/>
            </a:pPr>
            <a:r>
              <a:rPr lang="en-US" dirty="0" smtClean="0"/>
              <a:t>C.   But, American public goaded on by the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    Yellow Press – blames </a:t>
            </a:r>
            <a:r>
              <a:rPr lang="en-US" b="1" u="sng" dirty="0" smtClean="0">
                <a:solidFill>
                  <a:schemeClr val="tx2"/>
                </a:solidFill>
              </a:rPr>
              <a:t>SPAIN</a:t>
            </a:r>
          </a:p>
        </p:txBody>
      </p:sp>
      <p:pic>
        <p:nvPicPr>
          <p:cNvPr id="17412" name="Picture 4" descr="Maine exp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06888"/>
            <a:ext cx="3200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Maine m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397375"/>
            <a:ext cx="36576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Remember the Maine</a:t>
            </a:r>
            <a:b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to Hell with Spain!</a:t>
            </a:r>
          </a:p>
        </p:txBody>
      </p:sp>
      <p:pic>
        <p:nvPicPr>
          <p:cNvPr id="101379" name="Picture 3" descr="funeral for Maine victims in Havan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04800" y="3756025"/>
            <a:ext cx="3733800" cy="2801938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191000" y="5715000"/>
            <a:ext cx="350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40000"/>
                </a:solidFill>
                <a:latin typeface="Comic Sans MS" pitchFamily="66" charset="0"/>
              </a:rPr>
              <a:t>Funeral for </a:t>
            </a:r>
            <a:r>
              <a:rPr lang="en-US" sz="2800" b="1" i="1">
                <a:solidFill>
                  <a:srgbClr val="E40000"/>
                </a:solidFill>
                <a:latin typeface="Comic Sans MS" pitchFamily="66" charset="0"/>
              </a:rPr>
              <a:t>Maine</a:t>
            </a:r>
            <a:r>
              <a:rPr lang="en-US" sz="2800" b="1">
                <a:solidFill>
                  <a:srgbClr val="E40000"/>
                </a:solidFill>
                <a:latin typeface="Comic Sans MS" pitchFamily="66" charset="0"/>
              </a:rPr>
              <a:t> victims in Havana</a:t>
            </a:r>
          </a:p>
        </p:txBody>
      </p:sp>
      <p:pic>
        <p:nvPicPr>
          <p:cNvPr id="18437" name="Picture 5" descr="USS Main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828800" y="1676400"/>
            <a:ext cx="3429000" cy="189071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pic>
        <p:nvPicPr>
          <p:cNvPr id="101382" name="Picture 6" descr="pol_cartoon-Spanish Ape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5638800" y="2209800"/>
            <a:ext cx="3203575" cy="3276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8439" name="Picture 7" descr="Remember the Maine butt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1F6"/>
              </a:clrFrom>
              <a:clrTo>
                <a:srgbClr val="EF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9231">
            <a:off x="7162800" y="228600"/>
            <a:ext cx="1587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Theodore Roosevelt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457200" y="1303338"/>
            <a:ext cx="38862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Assistant Secretary of the Navy in the McKinley administration.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Imperialist and American nationalist.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Criticized President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McKinley as </a:t>
            </a:r>
            <a:r>
              <a:rPr lang="en-US" b="1" i="1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having the backbone of a chocolate éclair!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Resigns his position to fight in Cuba.</a:t>
            </a:r>
          </a:p>
        </p:txBody>
      </p:sp>
      <p:pic>
        <p:nvPicPr>
          <p:cNvPr id="19460" name="Picture 5" descr="Teddy as Naval Undersecretary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648200" y="1219200"/>
            <a:ext cx="4041775" cy="52578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6172200" y="565150"/>
            <a:ext cx="2667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b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“Rough Riders”</a:t>
            </a:r>
          </a:p>
        </p:txBody>
      </p:sp>
      <p:pic>
        <p:nvPicPr>
          <p:cNvPr id="20483" name="Picture 5" descr="Rough Riders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57200" y="569913"/>
            <a:ext cx="5181600" cy="3621087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pic>
        <p:nvPicPr>
          <p:cNvPr id="20484" name="Picture 6" descr="Rough Rider ptg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800600" y="3810000"/>
            <a:ext cx="4038600" cy="266541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 descr="usaflag1-furling"/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5334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E4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MarlboroWide"/>
              </a:rPr>
              <a:t>Cuba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28600" y="196850"/>
            <a:ext cx="8763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Spanish-American War (1898):</a:t>
            </a:r>
            <a:br>
              <a:rPr lang="en-US" sz="3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“That Splendid Little War”</a:t>
            </a:r>
          </a:p>
        </p:txBody>
      </p:sp>
      <p:pic>
        <p:nvPicPr>
          <p:cNvPr id="21507" name="Picture 3" descr="ch20_0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20253" r="50058"/>
          <a:stretch>
            <a:fillRect/>
          </a:stretch>
        </p:blipFill>
        <p:spPr bwMode="auto">
          <a:xfrm>
            <a:off x="2209800" y="1724025"/>
            <a:ext cx="4648200" cy="40671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 descr="usaflag1-furling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6324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E4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MarlboroWide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rgbClr val="E4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MarlboroWide"/>
              </a:rPr>
              <a:t>Philippines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91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Spanish-American War (1898):</a:t>
            </a:r>
            <a:br>
              <a:rPr lang="en-US" sz="3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“That Splendid Little War”</a:t>
            </a:r>
          </a:p>
        </p:txBody>
      </p:sp>
      <p:pic>
        <p:nvPicPr>
          <p:cNvPr id="23555" name="Picture 3" descr="ch20_0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50867" t="20253"/>
          <a:stretch>
            <a:fillRect/>
          </a:stretch>
        </p:blipFill>
        <p:spPr bwMode="auto">
          <a:xfrm>
            <a:off x="1981200" y="1752600"/>
            <a:ext cx="5334000" cy="47434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3400" y="6400800"/>
            <a:ext cx="60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A5CD85-E11A-4AF3-8D8E-9CD94544F8F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Manila Bay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295400"/>
            <a:ext cx="5181600" cy="533400"/>
          </a:xfrm>
          <a:solidFill>
            <a:schemeClr val="tx2"/>
          </a:solidFill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What Happened at Manila Bay?</a:t>
            </a:r>
            <a:endParaRPr lang="en-US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096000" y="2133600"/>
            <a:ext cx="33226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Surprise naval attack sunk the crumbling Spanish Navy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019800" y="52578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Made Americans feel very superior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4583" name="Picture 7" descr="C:\Documents and Settings\elyssa\Desktop\SpanishAmerican\dewey'sshi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54356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Dewey Captures Manila!</a:t>
            </a:r>
          </a:p>
        </p:txBody>
      </p:sp>
      <p:pic>
        <p:nvPicPr>
          <p:cNvPr id="74755" name="Picture 3" descr="newspaper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t="2194" b="3761"/>
          <a:stretch>
            <a:fillRect/>
          </a:stretch>
        </p:blipFill>
        <p:spPr bwMode="auto">
          <a:xfrm>
            <a:off x="3886200" y="1219200"/>
            <a:ext cx="5048250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5604" name="Picture 4" descr="Dewey at Manila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4616"/>
          <a:stretch>
            <a:fillRect/>
          </a:stretch>
        </p:blipFill>
        <p:spPr bwMode="auto">
          <a:xfrm>
            <a:off x="152400" y="1371600"/>
            <a:ext cx="3524250" cy="4724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Our “Sphere of Influence”</a:t>
            </a:r>
          </a:p>
        </p:txBody>
      </p:sp>
      <p:pic>
        <p:nvPicPr>
          <p:cNvPr id="26627" name="Picture 3" descr="pol_cartoon-LAmerica-Our Sphere of Influenc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1450"/>
          <a:stretch>
            <a:fillRect/>
          </a:stretch>
        </p:blipFill>
        <p:spPr bwMode="auto">
          <a:xfrm>
            <a:off x="2209800" y="1295400"/>
            <a:ext cx="4684713" cy="5181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Treaty of Paris:  1898</a:t>
            </a:r>
          </a:p>
        </p:txBody>
      </p:sp>
      <p:pic>
        <p:nvPicPr>
          <p:cNvPr id="27651" name="Picture 4" descr="paris-treaty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953000" y="3314700"/>
            <a:ext cx="3733800" cy="27813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457200" y="1828800"/>
            <a:ext cx="83058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 was freed from Spanish rule.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Spain gave up Puerto Rico and the island of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Guam.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U. S. paid Spain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$20 mil. for the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Philippines.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U. S. becomes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imperial power!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81000" y="990600"/>
            <a:ext cx="8610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sz="2300" b="1" dirty="0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Platt Amendment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(1903)</a:t>
            </a:r>
          </a:p>
          <a:p>
            <a:pPr marL="969963" lvl="1" indent="-3984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AutoNum type="arabicPeriod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 was not to enter into any agreements with foreign powers that would endanger its independence.</a:t>
            </a:r>
          </a:p>
          <a:p>
            <a:pPr marL="969963" lvl="1" indent="-3984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AutoNum type="arabicPeriod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U.S. could intervene in Cuban affairs if necessary to  maintain an efficient, independent govt.</a:t>
            </a:r>
          </a:p>
          <a:p>
            <a:pPr marL="969963" lvl="1" indent="-3984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AutoNum type="arabicPeriod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 must lease </a:t>
            </a:r>
            <a:r>
              <a:rPr lang="en-US" sz="2100" b="1" dirty="0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Guantanamo Bay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the U.S. for naval and coaling station.</a:t>
            </a:r>
          </a:p>
          <a:p>
            <a:pPr marL="969963" lvl="1" indent="-3984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AutoNum type="arabicPeriod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 must not build up an excessive public debt.</a:t>
            </a:r>
          </a:p>
        </p:txBody>
      </p:sp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Cuban Independence?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3124200" y="490855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40000"/>
                </a:solidFill>
                <a:latin typeface="Comic Sans MS" pitchFamily="66" charset="0"/>
              </a:rPr>
              <a:t>Senator </a:t>
            </a:r>
            <a:br>
              <a:rPr lang="en-US" sz="2000" b="1">
                <a:solidFill>
                  <a:srgbClr val="E40000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rgbClr val="E40000"/>
                </a:solidFill>
                <a:latin typeface="Comic Sans MS" pitchFamily="66" charset="0"/>
              </a:rPr>
              <a:t>Orville Platt</a:t>
            </a:r>
          </a:p>
        </p:txBody>
      </p:sp>
      <p:pic>
        <p:nvPicPr>
          <p:cNvPr id="145416" name="Picture 8" descr="Senator Orville Platt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5715000" y="4383088"/>
            <a:ext cx="1277938" cy="17526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772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4860C8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marle Demo" pitchFamily="2" charset="0"/>
              </a:rPr>
              <a:t>What the US Fought For</a:t>
            </a:r>
          </a:p>
        </p:txBody>
      </p:sp>
      <p:pic>
        <p:nvPicPr>
          <p:cNvPr id="29699" name="Picture 3" descr="pol_cartoon-What the US Fought For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3069" t="7991" r="4860" b="1180"/>
          <a:stretch>
            <a:fillRect/>
          </a:stretch>
        </p:blipFill>
        <p:spPr bwMode="auto">
          <a:xfrm>
            <a:off x="2913063" y="990600"/>
            <a:ext cx="4630737" cy="5410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American</a:t>
            </a:r>
            <a:r>
              <a:rPr lang="en-US" sz="3800" dirty="0" smtClean="0"/>
              <a:t> </a:t>
            </a:r>
            <a:r>
              <a:rPr lang="en-US" sz="3800" b="1" u="sng" dirty="0" smtClean="0"/>
              <a:t>Humanitarianism</a:t>
            </a:r>
            <a:r>
              <a:rPr lang="en-US" sz="3800" dirty="0" smtClean="0"/>
              <a:t> </a:t>
            </a:r>
            <a:r>
              <a:rPr lang="en-US" sz="2800" dirty="0" smtClean="0"/>
              <a:t>&amp; </a:t>
            </a:r>
            <a:r>
              <a:rPr lang="en-US" sz="3800" dirty="0" smtClean="0"/>
              <a:t>Cubans effort for independence</a:t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A.  Sympathized with desire for independence of Cubans from Spain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dirty="0" smtClean="0"/>
              <a:t>B.  Outraged when over 200,000 Cubans died in </a:t>
            </a:r>
            <a:r>
              <a:rPr lang="en-US" u="sng" dirty="0" smtClean="0">
                <a:solidFill>
                  <a:schemeClr val="tx2"/>
                </a:solidFill>
              </a:rPr>
              <a:t>concentration camps</a:t>
            </a:r>
            <a:r>
              <a:rPr lang="en-US" dirty="0" smtClean="0"/>
              <a:t> of hunger and disease</a:t>
            </a:r>
          </a:p>
          <a:p>
            <a:pPr eaLnBrk="1" hangingPunct="1">
              <a:defRPr/>
            </a:pPr>
            <a:r>
              <a:rPr lang="en-US" dirty="0" smtClean="0"/>
              <a:t>C. Cubans </a:t>
            </a:r>
            <a:r>
              <a:rPr lang="en-US" dirty="0"/>
              <a:t>were fighting </a:t>
            </a:r>
            <a:r>
              <a:rPr lang="en-US" dirty="0" smtClean="0"/>
              <a:t>a </a:t>
            </a:r>
            <a:r>
              <a:rPr lang="en-US" dirty="0"/>
              <a:t>guerilla war with the Spanish for their independence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4100" name="Picture 4" descr="cuba map span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87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772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4860C8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marle Demo" pitchFamily="2" charset="0"/>
              </a:rPr>
              <a:t>Valeriano Weyler’s </a:t>
            </a:r>
            <a:b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marle Demo" pitchFamily="2" charset="0"/>
              </a:rPr>
            </a:b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marle Demo" pitchFamily="2" charset="0"/>
              </a:rPr>
              <a:t>“Reconcentration” Policy</a:t>
            </a:r>
          </a:p>
        </p:txBody>
      </p:sp>
      <p:pic>
        <p:nvPicPr>
          <p:cNvPr id="23555" name="Picture 3" descr="Weyler policy of reconcentration-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066925" y="1619250"/>
            <a:ext cx="2276475" cy="478155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pic>
        <p:nvPicPr>
          <p:cNvPr id="23556" name="Picture 4" descr="Weyler policy of reconcentration-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284788" y="2057400"/>
            <a:ext cx="3249612" cy="37338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 </a:t>
            </a:r>
            <a:r>
              <a:rPr lang="en-US" sz="4800" b="1" dirty="0" smtClean="0"/>
              <a:t>E</a:t>
            </a:r>
            <a:r>
              <a:rPr lang="en-US" sz="4000" b="1" dirty="0" smtClean="0"/>
              <a:t>CONOMIC </a:t>
            </a:r>
            <a:r>
              <a:rPr lang="en-US" sz="4800" b="1" dirty="0" smtClean="0"/>
              <a:t>I</a:t>
            </a:r>
            <a:r>
              <a:rPr lang="en-US" sz="4000" b="1" dirty="0" smtClean="0"/>
              <a:t>NTERESTS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A. American merchants traded with Cuba to the amount of </a:t>
            </a:r>
            <a:r>
              <a:rPr lang="en-US" b="1" u="sng" dirty="0" smtClean="0">
                <a:solidFill>
                  <a:schemeClr val="tx2"/>
                </a:solidFill>
              </a:rPr>
              <a:t>$100 Million</a:t>
            </a:r>
            <a:r>
              <a:rPr lang="en-US" dirty="0" smtClean="0"/>
              <a:t> a year</a:t>
            </a:r>
          </a:p>
          <a:p>
            <a:pPr eaLnBrk="1" hangingPunct="1">
              <a:defRPr/>
            </a:pPr>
            <a:r>
              <a:rPr lang="en-US" dirty="0" smtClean="0"/>
              <a:t>B.  American investors placed $50 million in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   </a:t>
            </a:r>
            <a:r>
              <a:rPr lang="en-US" b="1" u="sng" dirty="0" smtClean="0">
                <a:solidFill>
                  <a:schemeClr val="tx2"/>
                </a:solidFill>
              </a:rPr>
              <a:t>sugar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chemeClr val="tx2"/>
                </a:solidFill>
              </a:rPr>
              <a:t>tobacco</a:t>
            </a:r>
            <a:r>
              <a:rPr lang="en-US" dirty="0" smtClean="0"/>
              <a:t> plantations.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148" name="Picture 4" descr="sugar Ca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0"/>
            <a:ext cx="36068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cuba_cigar_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08413"/>
            <a:ext cx="35052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Imperialist Tailor</a:t>
            </a:r>
            <a:endParaRPr lang="en-US" sz="40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1" name="Picture 3" descr="pol_cartoon-McKinley as Imperialist Taylor-1900-Puck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209800" y="1143000"/>
            <a:ext cx="4716463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Spanish Misrule in Cuba</a:t>
            </a:r>
          </a:p>
        </p:txBody>
      </p:sp>
      <p:pic>
        <p:nvPicPr>
          <p:cNvPr id="8195" name="Picture 5" descr="pol_cartoon-Spanish Misrule in Cub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09600" y="1447800"/>
            <a:ext cx="8001000" cy="50371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4.  “Yellow Journalism”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4953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-  Both Newspapers sought to increase  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  circulation by sensationalized news stories. 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A.  William Randolph </a:t>
            </a:r>
            <a:r>
              <a:rPr lang="en-US" u="sng" dirty="0" smtClean="0">
                <a:solidFill>
                  <a:schemeClr val="tx2"/>
                </a:solidFill>
              </a:rPr>
              <a:t>Hearst</a:t>
            </a:r>
            <a:r>
              <a:rPr lang="en-US" dirty="0" smtClean="0"/>
              <a:t> – </a:t>
            </a:r>
            <a:r>
              <a:rPr lang="en-US" b="1" i="1" dirty="0" smtClean="0"/>
              <a:t>NY Journal</a:t>
            </a:r>
          </a:p>
          <a:p>
            <a:pPr eaLnBrk="1" hangingPunct="1">
              <a:defRPr/>
            </a:pPr>
            <a:r>
              <a:rPr lang="en-US" dirty="0" smtClean="0"/>
              <a:t>B.  Joseph Pulitzer – </a:t>
            </a:r>
            <a:r>
              <a:rPr lang="en-US" b="1" i="1" dirty="0" smtClean="0"/>
              <a:t>New York World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9220" name="Picture 5" descr="yellow Journa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81500"/>
            <a:ext cx="4572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“Yellow Journalism” &amp; Jingoism</a:t>
            </a:r>
          </a:p>
        </p:txBody>
      </p:sp>
      <p:pic>
        <p:nvPicPr>
          <p:cNvPr id="10243" name="Picture 4" descr="pulitzer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92175" y="1219200"/>
            <a:ext cx="1689100" cy="1981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57200" y="3200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E40000"/>
                </a:solidFill>
                <a:latin typeface="Comic Sans MS" pitchFamily="66" charset="0"/>
              </a:rPr>
              <a:t>Joseph Pulitzer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524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E40000"/>
                </a:solidFill>
                <a:latin typeface="Comic Sans MS" pitchFamily="66" charset="0"/>
              </a:rPr>
              <a:t>William Randolph Hearst</a:t>
            </a:r>
          </a:p>
        </p:txBody>
      </p:sp>
      <p:pic>
        <p:nvPicPr>
          <p:cNvPr id="10246" name="Picture 7" descr="hearst_w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95400" y="4022725"/>
            <a:ext cx="1692275" cy="2133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</p:pic>
      <p:pic>
        <p:nvPicPr>
          <p:cNvPr id="10247" name="Picture 8" descr="hearstpulitzer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3429000" y="1371600"/>
            <a:ext cx="5334000" cy="3525838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2742</TotalTime>
  <Words>408</Words>
  <Application>Microsoft Office PowerPoint</Application>
  <PresentationFormat>On-screen Show (4:3)</PresentationFormat>
  <Paragraphs>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Albemarle Demo</vt:lpstr>
      <vt:lpstr>Comic Sans MS</vt:lpstr>
      <vt:lpstr>MarlboroWide</vt:lpstr>
      <vt:lpstr>Wingdings</vt:lpstr>
      <vt:lpstr>Rockwell</vt:lpstr>
      <vt:lpstr>Times New Roman</vt:lpstr>
      <vt:lpstr>Calibri</vt:lpstr>
      <vt:lpstr>Blank</vt:lpstr>
      <vt:lpstr>Slide 1</vt:lpstr>
      <vt:lpstr>Slide 2</vt:lpstr>
      <vt:lpstr>American Humanitarianism &amp; Cubans effort for independence </vt:lpstr>
      <vt:lpstr>Slide 4</vt:lpstr>
      <vt:lpstr> ECONOMIC INTERESTS</vt:lpstr>
      <vt:lpstr>Slide 6</vt:lpstr>
      <vt:lpstr>Slide 7</vt:lpstr>
      <vt:lpstr>4.  “Yellow Journalism”</vt:lpstr>
      <vt:lpstr>Slide 9</vt:lpstr>
      <vt:lpstr>Sensationalism – Yellow Journalism</vt:lpstr>
      <vt:lpstr>Slide 11</vt:lpstr>
      <vt:lpstr>Slide 12</vt:lpstr>
      <vt:lpstr>De Lome Letter</vt:lpstr>
      <vt:lpstr>Slide 14</vt:lpstr>
      <vt:lpstr>Slide 15</vt:lpstr>
      <vt:lpstr>2.   Sinking of the Maine – Feb 1898</vt:lpstr>
      <vt:lpstr>Slide 17</vt:lpstr>
      <vt:lpstr>Slide 18</vt:lpstr>
      <vt:lpstr>Slide 19</vt:lpstr>
      <vt:lpstr>Slide 20</vt:lpstr>
      <vt:lpstr>Slide 21</vt:lpstr>
      <vt:lpstr>Slide 22</vt:lpstr>
      <vt:lpstr>Manila Bay</vt:lpstr>
      <vt:lpstr>Slide 24</vt:lpstr>
      <vt:lpstr>Slide 25</vt:lpstr>
      <vt:lpstr>Slide 26</vt:lpstr>
      <vt:lpstr>Slide 27</vt:lpstr>
      <vt:lpstr>Slide 28</vt:lpstr>
    </vt:vector>
  </TitlesOfParts>
  <Company>Horace Greeley HS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Becomes A Colonial Power</dc:title>
  <dc:creator>Susan M. Pojer</dc:creator>
  <cp:lastModifiedBy>Eisd</cp:lastModifiedBy>
  <cp:revision>172</cp:revision>
  <cp:lastPrinted>1601-01-01T00:00:00Z</cp:lastPrinted>
  <dcterms:created xsi:type="dcterms:W3CDTF">2005-02-25T02:45:16Z</dcterms:created>
  <dcterms:modified xsi:type="dcterms:W3CDTF">2015-11-19T16:15:25Z</dcterms:modified>
</cp:coreProperties>
</file>