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94A97-49A9-4E92-9E1F-47D355F03EB0}" type="datetimeFigureOut">
              <a:rPr lang="en-US" smtClean="0"/>
              <a:t>8/24/2016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2AF83-12B0-4592-9010-8D3314DFB634}" type="slidenum">
              <a:rPr lang="en-US" smtClean="0"/>
              <a:t>‹#›</a:t>
            </a:fld>
            <a:endParaRPr lang="en-US"/>
          </a:p>
        </p:txBody>
      </p:sp>
    </p:spTree>
    <p:extLst>
      <p:ext uri="{BB962C8B-B14F-4D97-AF65-F5344CB8AC3E}">
        <p14:creationId xmlns:p14="http://schemas.microsoft.com/office/powerpoint/2010/main" val="3432597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72AF83-12B0-4592-9010-8D3314DFB63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8458200" cy="5943600"/>
            <a:chOff x="0" y="0"/>
            <a:chExt cx="5328" cy="3744"/>
          </a:xfrm>
        </p:grpSpPr>
        <p:sp>
          <p:nvSpPr>
            <p:cNvPr id="6147"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6148"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614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150" name="Rectangle 6"/>
          <p:cNvSpPr>
            <a:spLocks noGrp="1" noChangeArrowheads="1"/>
          </p:cNvSpPr>
          <p:nvPr>
            <p:ph type="dt" sz="quarter" idx="2"/>
          </p:nvPr>
        </p:nvSpPr>
        <p:spPr/>
        <p:txBody>
          <a:bodyPr/>
          <a:lstStyle>
            <a:lvl1pPr>
              <a:defRPr/>
            </a:lvl1pPr>
          </a:lstStyle>
          <a:p>
            <a:endParaRPr lang="en-US"/>
          </a:p>
        </p:txBody>
      </p:sp>
      <p:sp>
        <p:nvSpPr>
          <p:cNvPr id="6151" name="Rectangle 7"/>
          <p:cNvSpPr>
            <a:spLocks noGrp="1" noChangeArrowheads="1"/>
          </p:cNvSpPr>
          <p:nvPr>
            <p:ph type="ftr" sz="quarter" idx="3"/>
          </p:nvPr>
        </p:nvSpPr>
        <p:spPr/>
        <p:txBody>
          <a:bodyPr/>
          <a:lstStyle>
            <a:lvl1pPr>
              <a:defRPr/>
            </a:lvl1pPr>
          </a:lstStyle>
          <a:p>
            <a:endParaRPr lang="en-US"/>
          </a:p>
        </p:txBody>
      </p:sp>
      <p:sp>
        <p:nvSpPr>
          <p:cNvPr id="6152" name="Rectangle 8"/>
          <p:cNvSpPr>
            <a:spLocks noGrp="1" noChangeArrowheads="1"/>
          </p:cNvSpPr>
          <p:nvPr>
            <p:ph type="sldNum" sz="quarter" idx="4"/>
          </p:nvPr>
        </p:nvSpPr>
        <p:spPr/>
        <p:txBody>
          <a:bodyPr/>
          <a:lstStyle>
            <a:lvl1pPr>
              <a:defRPr/>
            </a:lvl1pPr>
          </a:lstStyle>
          <a:p>
            <a:fld id="{AAC51BE6-6B8D-4157-8EF3-104ABE633FC7}" type="slidenum">
              <a:rPr lang="en-US"/>
              <a:pPr/>
              <a:t>‹#›</a:t>
            </a:fld>
            <a:endParaRPr lang="en-US"/>
          </a:p>
        </p:txBody>
      </p:sp>
      <p:sp>
        <p:nvSpPr>
          <p:cNvPr id="615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BD56F2-880C-4007-A4ED-F0C12F4C2E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3D28E8-3A5F-4770-AA27-644EC35F28E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62691-C113-4E3B-8C36-7A6B0B6B4D1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AF37C9-7FC5-4EA9-802E-B6681E417D4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9FCFE6-010A-4FA0-B537-2DA26E0BC32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4E3AB83-87FB-4B95-AC44-6504E983AF5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7FB150-1BB6-4FA6-A9DB-E3D681ED998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9B6B091-2089-48FE-AAB8-E88726A0678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999643-7898-4715-9697-78B6CE20AF5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EFB9B8-7E99-455B-933F-FF9BC46698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7242175" cy="1981200"/>
            <a:chOff x="0" y="0"/>
            <a:chExt cx="4562" cy="1248"/>
          </a:xfrm>
        </p:grpSpPr>
        <p:sp>
          <p:nvSpPr>
            <p:cNvPr id="512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512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512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12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512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5CB6273-FB95-472E-829A-DE24F5564C8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nswers.com/main/Record2?a=NR&amp;url=http://commons.wikimedia.org/wiki/Image:Lascaux.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768475"/>
            <a:ext cx="7772400" cy="1050925"/>
          </a:xfrm>
        </p:spPr>
        <p:txBody>
          <a:bodyPr/>
          <a:lstStyle/>
          <a:p>
            <a:r>
              <a:rPr lang="en-US" sz="4800">
                <a:latin typeface="Tempus Sans ITC" pitchFamily="82" charset="0"/>
              </a:rPr>
              <a:t>From Paleolithic to Neolithic</a:t>
            </a:r>
          </a:p>
        </p:txBody>
      </p:sp>
      <p:sp>
        <p:nvSpPr>
          <p:cNvPr id="2051" name="Rectangle 3"/>
          <p:cNvSpPr>
            <a:spLocks noGrp="1" noChangeArrowheads="1"/>
          </p:cNvSpPr>
          <p:nvPr>
            <p:ph type="subTitle" idx="1"/>
          </p:nvPr>
        </p:nvSpPr>
        <p:spPr>
          <a:xfrm>
            <a:off x="1371600" y="3657600"/>
            <a:ext cx="6400800" cy="533400"/>
          </a:xfrm>
        </p:spPr>
        <p:txBody>
          <a:bodyPr/>
          <a:lstStyle/>
          <a:p>
            <a:r>
              <a:rPr lang="en-US" sz="2400">
                <a:latin typeface="Tempus Sans ITC" pitchFamily="82" charset="0"/>
              </a:rPr>
              <a:t>Identifying Changes in daily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atin typeface="Tempus Sans ITC" pitchFamily="82" charset="0"/>
              </a:rPr>
              <a:t>Objectives</a:t>
            </a:r>
          </a:p>
        </p:txBody>
      </p:sp>
      <p:sp>
        <p:nvSpPr>
          <p:cNvPr id="8195" name="Rectangle 3"/>
          <p:cNvSpPr>
            <a:spLocks noGrp="1" noChangeArrowheads="1"/>
          </p:cNvSpPr>
          <p:nvPr>
            <p:ph type="body" idx="1"/>
          </p:nvPr>
        </p:nvSpPr>
        <p:spPr/>
        <p:txBody>
          <a:bodyPr/>
          <a:lstStyle/>
          <a:p>
            <a:pPr>
              <a:buFont typeface="Wingdings" pitchFamily="2" charset="2"/>
              <a:buNone/>
            </a:pPr>
            <a:r>
              <a:rPr lang="en-US" sz="2800">
                <a:latin typeface="Tempus Sans ITC" pitchFamily="82" charset="0"/>
              </a:rPr>
              <a:t>Students will be able to:</a:t>
            </a:r>
          </a:p>
          <a:p>
            <a:pPr>
              <a:buFont typeface="Wingdings" pitchFamily="2" charset="2"/>
              <a:buNone/>
            </a:pPr>
            <a:endParaRPr lang="en-US" sz="2800">
              <a:latin typeface="Tempus Sans ITC" pitchFamily="82" charset="0"/>
            </a:endParaRPr>
          </a:p>
          <a:p>
            <a:r>
              <a:rPr lang="en-US" sz="2800">
                <a:latin typeface="Tempus Sans ITC" pitchFamily="82" charset="0"/>
              </a:rPr>
              <a:t>Identify six aspects of life that changed during the Neolithic period</a:t>
            </a:r>
          </a:p>
          <a:p>
            <a:r>
              <a:rPr lang="en-US" sz="2800">
                <a:latin typeface="Tempus Sans ITC" pitchFamily="82" charset="0"/>
              </a:rPr>
              <a:t>Describe how daily life in the Neolithic period was different from daily life in the Paleolithic period</a:t>
            </a:r>
          </a:p>
          <a:p>
            <a:r>
              <a:rPr lang="en-US" sz="2800">
                <a:latin typeface="Tempus Sans ITC" pitchFamily="82" charset="0"/>
              </a:rPr>
              <a:t>Explain the impact the development of agriculture had on Neolithic society</a:t>
            </a:r>
          </a:p>
          <a:p>
            <a:endParaRPr lang="en-US" sz="2800">
              <a:latin typeface="Tempus Sans ITC"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US" sz="4000">
                <a:latin typeface="Tempus Sans ITC" pitchFamily="82" charset="0"/>
              </a:rPr>
              <a:t>Background Information</a:t>
            </a:r>
          </a:p>
        </p:txBody>
      </p:sp>
      <p:sp>
        <p:nvSpPr>
          <p:cNvPr id="9219" name="Rectangle 3"/>
          <p:cNvSpPr>
            <a:spLocks noGrp="1" noChangeArrowheads="1"/>
          </p:cNvSpPr>
          <p:nvPr>
            <p:ph type="body" idx="1"/>
          </p:nvPr>
        </p:nvSpPr>
        <p:spPr>
          <a:xfrm>
            <a:off x="457200" y="1143000"/>
            <a:ext cx="8229600" cy="4953000"/>
          </a:xfrm>
        </p:spPr>
        <p:txBody>
          <a:bodyPr/>
          <a:lstStyle/>
          <a:p>
            <a:r>
              <a:rPr lang="en-US" sz="2400">
                <a:latin typeface="Tempus Sans ITC" pitchFamily="82" charset="0"/>
              </a:rPr>
              <a:t>The Neolithic period was part of the Stone Age, a time period in which people primarily used stones as tools and weapons.  Dating from aprox. two million years ago to 3000 B.C.E., the Stone Age consisted of three time periods: the Paleolithic, or “Old Stone,” period from roughly two million years ago to 8500 B.C.E.; the Mesolithic, or “Middle Stone,” period from roughly 8500 to 8000 B.C.E.; and the Neolithic, or “New Stone,” period from roughly 8000 B.C.E. to 3000 B.C.E.</a:t>
            </a:r>
          </a:p>
        </p:txBody>
      </p:sp>
      <p:pic>
        <p:nvPicPr>
          <p:cNvPr id="9221" name="Picture 5" descr="Stone Age reconstruction drawing"/>
          <p:cNvPicPr>
            <a:picLocks noChangeAspect="1" noChangeArrowheads="1"/>
          </p:cNvPicPr>
          <p:nvPr/>
        </p:nvPicPr>
        <p:blipFill>
          <a:blip r:embed="rId2"/>
          <a:srcRect/>
          <a:stretch>
            <a:fillRect/>
          </a:stretch>
        </p:blipFill>
        <p:spPr bwMode="auto">
          <a:xfrm>
            <a:off x="1143000" y="4648200"/>
            <a:ext cx="2381250" cy="2066925"/>
          </a:xfrm>
          <a:prstGeom prst="rect">
            <a:avLst/>
          </a:prstGeom>
          <a:noFill/>
        </p:spPr>
      </p:pic>
      <p:pic>
        <p:nvPicPr>
          <p:cNvPr id="9223" name="Picture 7" descr="The cave paintings of Lascaux were made in the Upper Old Stone Age">
            <a:hlinkClick r:id="rId3"/>
          </p:cNvPr>
          <p:cNvPicPr>
            <a:picLocks noChangeAspect="1" noChangeArrowheads="1"/>
          </p:cNvPicPr>
          <p:nvPr/>
        </p:nvPicPr>
        <p:blipFill>
          <a:blip r:embed="rId4"/>
          <a:srcRect/>
          <a:stretch>
            <a:fillRect/>
          </a:stretch>
        </p:blipFill>
        <p:spPr bwMode="auto">
          <a:xfrm>
            <a:off x="5181600" y="4648200"/>
            <a:ext cx="2971800" cy="20097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944562"/>
          </a:xfrm>
        </p:spPr>
        <p:txBody>
          <a:bodyPr/>
          <a:lstStyle/>
          <a:p>
            <a:r>
              <a:rPr lang="en-US">
                <a:latin typeface="Tempus Sans ITC" pitchFamily="82" charset="0"/>
              </a:rPr>
              <a:t>Background Information</a:t>
            </a:r>
          </a:p>
        </p:txBody>
      </p:sp>
      <p:sp>
        <p:nvSpPr>
          <p:cNvPr id="10243" name="Rectangle 3"/>
          <p:cNvSpPr>
            <a:spLocks noGrp="1" noChangeArrowheads="1"/>
          </p:cNvSpPr>
          <p:nvPr>
            <p:ph type="body" idx="1"/>
          </p:nvPr>
        </p:nvSpPr>
        <p:spPr>
          <a:xfrm>
            <a:off x="457200" y="1447800"/>
            <a:ext cx="8229600" cy="5029200"/>
          </a:xfrm>
        </p:spPr>
        <p:txBody>
          <a:bodyPr/>
          <a:lstStyle/>
          <a:p>
            <a:r>
              <a:rPr lang="en-US" sz="2000">
                <a:latin typeface="Tempus Sans ITC" pitchFamily="82" charset="0"/>
              </a:rPr>
              <a:t>The Development of agriculture, or farming, during the Neolithic period had a tremendous effect on human society.  Farming changed so many aspects of daily life that scholars have often refereed to it as the “Neolithic Revolution or the “Agricultural Revolution.” However, these changes did not happen suddenly, as the word “revolution” suggests, but rather took place over thousands of years. </a:t>
            </a:r>
          </a:p>
        </p:txBody>
      </p:sp>
      <p:pic>
        <p:nvPicPr>
          <p:cNvPr id="10247" name="Picture 7" descr="Lepenski Vir"/>
          <p:cNvPicPr>
            <a:picLocks noChangeAspect="1" noChangeArrowheads="1"/>
          </p:cNvPicPr>
          <p:nvPr/>
        </p:nvPicPr>
        <p:blipFill>
          <a:blip r:embed="rId2"/>
          <a:srcRect/>
          <a:stretch>
            <a:fillRect/>
          </a:stretch>
        </p:blipFill>
        <p:spPr bwMode="auto">
          <a:xfrm>
            <a:off x="152400" y="3733800"/>
            <a:ext cx="4648200" cy="2943225"/>
          </a:xfrm>
          <a:prstGeom prst="rect">
            <a:avLst/>
          </a:prstGeom>
          <a:noFill/>
        </p:spPr>
      </p:pic>
      <p:pic>
        <p:nvPicPr>
          <p:cNvPr id="10249" name="Picture 9" descr="agriculture"/>
          <p:cNvPicPr>
            <a:picLocks noChangeAspect="1" noChangeArrowheads="1"/>
          </p:cNvPicPr>
          <p:nvPr/>
        </p:nvPicPr>
        <p:blipFill>
          <a:blip r:embed="rId3"/>
          <a:srcRect/>
          <a:stretch>
            <a:fillRect/>
          </a:stretch>
        </p:blipFill>
        <p:spPr bwMode="auto">
          <a:xfrm>
            <a:off x="5943600" y="3352800"/>
            <a:ext cx="2514600" cy="32575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944563"/>
          </a:xfrm>
        </p:spPr>
        <p:txBody>
          <a:bodyPr/>
          <a:lstStyle/>
          <a:p>
            <a:r>
              <a:rPr lang="en-US">
                <a:latin typeface="Tempus Sans ITC" pitchFamily="82" charset="0"/>
              </a:rPr>
              <a:t>Background Information</a:t>
            </a:r>
          </a:p>
        </p:txBody>
      </p:sp>
      <p:sp>
        <p:nvSpPr>
          <p:cNvPr id="11267" name="Rectangle 3"/>
          <p:cNvSpPr>
            <a:spLocks noGrp="1" noChangeArrowheads="1"/>
          </p:cNvSpPr>
          <p:nvPr>
            <p:ph type="body" idx="1"/>
          </p:nvPr>
        </p:nvSpPr>
        <p:spPr>
          <a:xfrm>
            <a:off x="457200" y="838200"/>
            <a:ext cx="8229600" cy="4419600"/>
          </a:xfrm>
        </p:spPr>
        <p:txBody>
          <a:bodyPr/>
          <a:lstStyle/>
          <a:p>
            <a:r>
              <a:rPr lang="en-US" sz="2000">
                <a:latin typeface="Tempus Sans ITC" pitchFamily="82" charset="0"/>
              </a:rPr>
              <a:t>The earliest Neolithic societies arose in the modern-day countries of Turkey, Israel, and Iraq and included such settlements as Catal Hoyuk, Jericho, and Jarmo.  In these settlements, people began farming, building permanent shelters, making better tools and clothing, and developing trade and craftsmanship.  Each of these changes made life more stable and comfortable for the people of the Neolithic period.</a:t>
            </a:r>
          </a:p>
        </p:txBody>
      </p:sp>
      <p:pic>
        <p:nvPicPr>
          <p:cNvPr id="11269" name="Picture 5" descr="mapANEprecip"/>
          <p:cNvPicPr>
            <a:picLocks noChangeAspect="1" noChangeArrowheads="1"/>
          </p:cNvPicPr>
          <p:nvPr/>
        </p:nvPicPr>
        <p:blipFill>
          <a:blip r:embed="rId2"/>
          <a:srcRect/>
          <a:stretch>
            <a:fillRect/>
          </a:stretch>
        </p:blipFill>
        <p:spPr bwMode="auto">
          <a:xfrm>
            <a:off x="1295400" y="2743200"/>
            <a:ext cx="6286500" cy="3962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r>
              <a:rPr lang="en-US">
                <a:latin typeface="Tempus Sans ITC" pitchFamily="82" charset="0"/>
              </a:rPr>
              <a:t>Directions</a:t>
            </a:r>
          </a:p>
        </p:txBody>
      </p:sp>
      <p:sp>
        <p:nvSpPr>
          <p:cNvPr id="12291" name="Rectangle 3"/>
          <p:cNvSpPr>
            <a:spLocks noGrp="1" noChangeArrowheads="1"/>
          </p:cNvSpPr>
          <p:nvPr>
            <p:ph type="body" idx="1"/>
          </p:nvPr>
        </p:nvSpPr>
        <p:spPr>
          <a:xfrm>
            <a:off x="457200" y="1143000"/>
            <a:ext cx="8229600" cy="5257800"/>
          </a:xfrm>
        </p:spPr>
        <p:txBody>
          <a:bodyPr/>
          <a:lstStyle/>
          <a:p>
            <a:pPr marL="609600" indent="-609600">
              <a:buFont typeface="Wingdings" pitchFamily="2" charset="2"/>
              <a:buAutoNum type="arabicPeriod"/>
            </a:pPr>
            <a:r>
              <a:rPr lang="en-US" sz="3600">
                <a:latin typeface="Tempus Sans ITC" pitchFamily="82" charset="0"/>
              </a:rPr>
              <a:t>Cut out all the aspects of daily life tokens and arrange them in pairs.  These six pairs of tokens represent an aspect of daily life during the Paleolithic period and the Neolithic period.</a:t>
            </a:r>
          </a:p>
          <a:p>
            <a:pPr marL="609600" indent="-609600">
              <a:buFont typeface="Wingdings" pitchFamily="2" charset="2"/>
              <a:buNone/>
            </a:pPr>
            <a:endParaRPr lang="en-US" sz="3600">
              <a:latin typeface="Tempus Sans ITC"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atin typeface="Tempus Sans ITC" pitchFamily="82" charset="0"/>
              </a:rPr>
              <a:t>Directions</a:t>
            </a:r>
          </a:p>
        </p:txBody>
      </p:sp>
      <p:sp>
        <p:nvSpPr>
          <p:cNvPr id="13315" name="Rectangle 3"/>
          <p:cNvSpPr>
            <a:spLocks noGrp="1" noChangeArrowheads="1"/>
          </p:cNvSpPr>
          <p:nvPr>
            <p:ph type="body" idx="1"/>
          </p:nvPr>
        </p:nvSpPr>
        <p:spPr/>
        <p:txBody>
          <a:bodyPr/>
          <a:lstStyle/>
          <a:p>
            <a:pPr>
              <a:buFont typeface="Wingdings" pitchFamily="2" charset="2"/>
              <a:buNone/>
            </a:pPr>
            <a:r>
              <a:rPr lang="en-US">
                <a:latin typeface="Tempus Sans ITC" pitchFamily="82" charset="0"/>
              </a:rPr>
              <a:t>2. Match each pair of tokens to an aspect of daily life.  Decide which token goes with the Paleolithic period and which token goes with the Neolithic period.   Do not glue or tape until I see your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atin typeface="Tempus Sans ITC" pitchFamily="82" charset="0"/>
              </a:rPr>
              <a:t>Directions</a:t>
            </a:r>
          </a:p>
        </p:txBody>
      </p:sp>
      <p:sp>
        <p:nvSpPr>
          <p:cNvPr id="14339" name="Rectangle 3"/>
          <p:cNvSpPr>
            <a:spLocks noGrp="1" noChangeArrowheads="1"/>
          </p:cNvSpPr>
          <p:nvPr>
            <p:ph type="body" idx="1"/>
          </p:nvPr>
        </p:nvSpPr>
        <p:spPr/>
        <p:txBody>
          <a:bodyPr/>
          <a:lstStyle/>
          <a:p>
            <a:pPr>
              <a:buFont typeface="Wingdings" pitchFamily="2" charset="2"/>
              <a:buNone/>
            </a:pPr>
            <a:r>
              <a:rPr lang="en-US">
                <a:latin typeface="Tempus Sans ITC" pitchFamily="82" charset="0"/>
              </a:rPr>
              <a:t>3. Read the information of each aspect of daily life and write at least three sentences explaining how this aspect of daily life changed during the Neolithic revolution.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sz="1800" dirty="0"/>
              <a:t>Neolithic Era – Origins</a:t>
            </a:r>
          </a:p>
          <a:p>
            <a:r>
              <a:rPr lang="en-US" sz="1800" dirty="0"/>
              <a:t>	Neolithic Era – Culture</a:t>
            </a:r>
          </a:p>
          <a:p>
            <a:r>
              <a:rPr lang="en-US" sz="1800" dirty="0"/>
              <a:t>Origins of Writing</a:t>
            </a:r>
          </a:p>
          <a:p>
            <a:r>
              <a:rPr lang="en-US" sz="1800" dirty="0"/>
              <a:t>Specialization of Labor</a:t>
            </a:r>
          </a:p>
          <a:p>
            <a:r>
              <a:rPr lang="en-US" sz="1800" dirty="0"/>
              <a:t>Domestication</a:t>
            </a:r>
          </a:p>
          <a:p>
            <a:r>
              <a:rPr lang="en-US" sz="1800" dirty="0"/>
              <a:t>Sedentary agriculture</a:t>
            </a:r>
          </a:p>
          <a:p>
            <a:r>
              <a:rPr lang="en-US" sz="1800" dirty="0" smtClean="0"/>
              <a:t>Neolithic </a:t>
            </a:r>
            <a:r>
              <a:rPr lang="en-US" sz="1800" dirty="0"/>
              <a:t>or Agricultural </a:t>
            </a:r>
            <a:r>
              <a:rPr lang="en-US" sz="1800" dirty="0" smtClean="0"/>
              <a:t>Revolution</a:t>
            </a:r>
          </a:p>
          <a:p>
            <a:r>
              <a:rPr lang="en-US" sz="1800" dirty="0" smtClean="0"/>
              <a:t>Cultural </a:t>
            </a:r>
            <a:r>
              <a:rPr lang="en-US" sz="1800" dirty="0"/>
              <a:t>Diffusion</a:t>
            </a:r>
          </a:p>
          <a:p>
            <a:r>
              <a:rPr lang="en-US" sz="1800" dirty="0"/>
              <a:t>	</a:t>
            </a:r>
            <a:r>
              <a:rPr lang="en-US" sz="1800" dirty="0" smtClean="0"/>
              <a:t>Civilization</a:t>
            </a:r>
          </a:p>
          <a:p>
            <a:r>
              <a:rPr lang="en-US" sz="1800" dirty="0"/>
              <a:t>foraging</a:t>
            </a:r>
          </a:p>
          <a:p>
            <a:r>
              <a:rPr lang="en-US" sz="1800" dirty="0"/>
              <a:t>	Social differentiation</a:t>
            </a:r>
          </a:p>
          <a:p>
            <a:endParaRPr lang="en-US" sz="1800" dirty="0"/>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76</TotalTime>
  <Words>419</Words>
  <Application>Microsoft Office PowerPoint</Application>
  <PresentationFormat>On-screen Show (4:3)</PresentationFormat>
  <Paragraphs>33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Slit</vt:lpstr>
      <vt:lpstr>From Paleolithic to Neolithic</vt:lpstr>
      <vt:lpstr>Objectives</vt:lpstr>
      <vt:lpstr>Background Information</vt:lpstr>
      <vt:lpstr>Background Information</vt:lpstr>
      <vt:lpstr>Background Information</vt:lpstr>
      <vt:lpstr>Directions</vt:lpstr>
      <vt:lpstr>Directions</vt:lpstr>
      <vt:lpstr>Directions</vt:lpstr>
      <vt:lpstr>Vocabulary</vt:lpstr>
    </vt:vector>
  </TitlesOfParts>
  <Company>Eanes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Paleolithic to Neolithic</dc:title>
  <dc:creator>EISD</dc:creator>
  <cp:lastModifiedBy>ALBERT BENNETT</cp:lastModifiedBy>
  <cp:revision>4</cp:revision>
  <dcterms:created xsi:type="dcterms:W3CDTF">2007-08-31T13:28:16Z</dcterms:created>
  <dcterms:modified xsi:type="dcterms:W3CDTF">2016-08-24T13:31:25Z</dcterms:modified>
</cp:coreProperties>
</file>