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8" r:id="rId27"/>
    <p:sldId id="331" r:id="rId28"/>
    <p:sldId id="332" r:id="rId29"/>
    <p:sldId id="289" r:id="rId30"/>
    <p:sldId id="290" r:id="rId31"/>
    <p:sldId id="293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3" r:id="rId41"/>
    <p:sldId id="305" r:id="rId42"/>
    <p:sldId id="307" r:id="rId43"/>
    <p:sldId id="309" r:id="rId44"/>
    <p:sldId id="312" r:id="rId45"/>
    <p:sldId id="313" r:id="rId46"/>
    <p:sldId id="314" r:id="rId47"/>
    <p:sldId id="319" r:id="rId48"/>
    <p:sldId id="324" r:id="rId49"/>
    <p:sldId id="32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EDDB-D684-4803-9361-6C147D27B84F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C8BE-B91F-48F0-AEA3-E89C7F501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F8837B-6FE2-4869-9749-5D86BC2A45A3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56BD5-FA6C-4235-BF01-0D93503E361B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D161C-0E6E-4837-BA5E-B7D8AD8B90C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55BE1-53C7-415C-9395-AC88C5F73BD3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88363-B989-4493-AB6D-15FF348E94F7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C49160-44BA-426B-A30D-844DBD74FA0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57009-D0CB-4CEF-9D3A-DAEDA9A1C5EC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951C6-056C-4BBD-A180-99CB93945D50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07788-E13E-4735-B2CD-976C35EFFC02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3EBDA-F555-4CF0-9672-745CF6D292E2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140CB-852D-405A-9B81-1EDB87E59551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982ED-23DD-427D-96AB-210E039A0A9B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CAC4D-D4DA-4C69-AD6C-CCB401ED96B2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C8A2-4ECC-45E0-9227-E650C3907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20835-2C67-4CFD-82FD-24CD74142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38BEB-942C-4BA7-A05A-D26ED5D5D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6C219-2A3E-45C9-8532-0EAE18099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24069-4A8D-4E40-95F8-3A576377E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8EB7F-C028-45F7-9B75-4160DABA7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9FBA-BDE5-4819-BDB7-669B8359D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0ED08-E557-477A-8895-3C4578D53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4559-D168-4EB3-A90E-78D8A9C0D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8B0F6-EB30-478C-A1AF-2103C8287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B104-78AA-42C1-8752-2FAB53A7A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A75A-8BFB-4BAB-9637-973418F29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65576-F51D-4AEB-A87A-AC2601D71B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8001000" cy="3276600"/>
          </a:xfrm>
        </p:spPr>
        <p:txBody>
          <a:bodyPr/>
          <a:lstStyle/>
          <a:p>
            <a:r>
              <a:rPr lang="en-US"/>
              <a:t>The French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(Beginnings)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Storming </a:t>
            </a:r>
            <a:r>
              <a:rPr lang="en-US" u="sng" dirty="0" smtClean="0"/>
              <a:t>the_________</a:t>
            </a:r>
            <a:endParaRPr lang="en-US" u="sng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200400" cy="5105400"/>
          </a:xfrm>
        </p:spPr>
        <p:txBody>
          <a:bodyPr/>
          <a:lstStyle/>
          <a:p>
            <a:r>
              <a:rPr lang="en-US" sz="2800"/>
              <a:t>Rumors circulate through Paris that Louis wants to suppress the National Assembly</a:t>
            </a:r>
          </a:p>
          <a:p>
            <a:r>
              <a:rPr lang="en-US" sz="2800"/>
              <a:t>Mob attacks and seizes Bastille killing guards on July 14, 1789</a:t>
            </a:r>
          </a:p>
        </p:txBody>
      </p:sp>
      <p:pic>
        <p:nvPicPr>
          <p:cNvPr id="15366" name="Picture 6" descr="Basti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219200"/>
            <a:ext cx="5943600" cy="4800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Great Fear Sweeps France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Rumors and panic spread throughout France</a:t>
            </a:r>
          </a:p>
          <a:p>
            <a:r>
              <a:rPr lang="en-US" sz="2800" u="sng" dirty="0" smtClean="0"/>
              <a:t>___________</a:t>
            </a:r>
            <a:r>
              <a:rPr lang="en-US" sz="2800" dirty="0" smtClean="0"/>
              <a:t>: </a:t>
            </a:r>
            <a:r>
              <a:rPr lang="en-US" sz="2800" dirty="0"/>
              <a:t>attacks by peasants taking place across France</a:t>
            </a:r>
            <a:endParaRPr lang="en-US" sz="2800" u="sng" dirty="0"/>
          </a:p>
        </p:txBody>
      </p:sp>
      <p:pic>
        <p:nvPicPr>
          <p:cNvPr id="17414" name="Picture 6" descr="pixel-sca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572000" cy="4343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u="sng"/>
              <a:t>Great Fear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4572000" cy="6324600"/>
          </a:xfrm>
        </p:spPr>
        <p:txBody>
          <a:bodyPr/>
          <a:lstStyle/>
          <a:p>
            <a:r>
              <a:rPr lang="en-US" sz="2800" dirty="0"/>
              <a:t>Political crisis combined with </a:t>
            </a:r>
            <a:r>
              <a:rPr lang="en-US" sz="2800" dirty="0" smtClean="0"/>
              <a:t>               in </a:t>
            </a:r>
            <a:r>
              <a:rPr lang="en-US" sz="2800" dirty="0"/>
              <a:t>1789</a:t>
            </a:r>
          </a:p>
          <a:p>
            <a:r>
              <a:rPr lang="en-US" sz="2800" dirty="0"/>
              <a:t>Peasants were starving and left their homes</a:t>
            </a:r>
          </a:p>
          <a:p>
            <a:r>
              <a:rPr lang="en-US" sz="2800" dirty="0"/>
              <a:t>Price of </a:t>
            </a:r>
            <a:r>
              <a:rPr lang="en-US" sz="2800" dirty="0" smtClean="0"/>
              <a:t>                rose </a:t>
            </a:r>
            <a:endParaRPr lang="en-US" sz="2800" dirty="0"/>
          </a:p>
          <a:p>
            <a:r>
              <a:rPr lang="en-US" sz="2800" dirty="0"/>
              <a:t>Rumors told of government troops seizing </a:t>
            </a:r>
            <a:r>
              <a:rPr lang="en-US" sz="2800" dirty="0" smtClean="0"/>
              <a:t>peasants</a:t>
            </a:r>
            <a:endParaRPr lang="en-US" sz="2800" dirty="0"/>
          </a:p>
          <a:p>
            <a:r>
              <a:rPr lang="en-US" sz="2800" dirty="0"/>
              <a:t>Peasants panicked, attacked homes of nobles, </a:t>
            </a:r>
            <a:r>
              <a:rPr lang="en-US" sz="2800" u="sng" dirty="0"/>
              <a:t>destroyed feudal records</a:t>
            </a:r>
            <a:r>
              <a:rPr lang="en-US" sz="2800" dirty="0"/>
              <a:t>, and stole grain  </a:t>
            </a:r>
          </a:p>
          <a:p>
            <a:endParaRPr lang="en-US" sz="2800" dirty="0"/>
          </a:p>
        </p:txBody>
      </p:sp>
      <p:pic>
        <p:nvPicPr>
          <p:cNvPr id="19462" name="Picture 6" descr="great f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4114800" cy="4953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u="sng"/>
              <a:t>The Women’s March on Versailles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2590800" cy="4525963"/>
          </a:xfrm>
        </p:spPr>
        <p:txBody>
          <a:bodyPr/>
          <a:lstStyle/>
          <a:p>
            <a:r>
              <a:rPr lang="en-US" sz="2400" dirty="0"/>
              <a:t>In October 1789, Parisian women revolt over the price </a:t>
            </a:r>
            <a:r>
              <a:rPr lang="en-US" sz="2400" dirty="0" smtClean="0"/>
              <a:t>of</a:t>
            </a:r>
            <a:endParaRPr lang="en-US" sz="2400" dirty="0"/>
          </a:p>
          <a:p>
            <a:r>
              <a:rPr lang="en-US" sz="2400" dirty="0"/>
              <a:t>They demand action, forcing Louis XVI to return to </a:t>
            </a:r>
            <a:r>
              <a:rPr lang="en-US" sz="2400" dirty="0" smtClean="0"/>
              <a:t>        from </a:t>
            </a:r>
            <a:r>
              <a:rPr lang="en-US" sz="2400" dirty="0"/>
              <a:t>Versailles</a:t>
            </a:r>
          </a:p>
        </p:txBody>
      </p:sp>
      <p:pic>
        <p:nvPicPr>
          <p:cNvPr id="29703" name="Picture 7" descr="womens march versail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200"/>
            <a:ext cx="6553200" cy="4572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National Assembly Reforms France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Rights of Man</a:t>
            </a:r>
          </a:p>
          <a:p>
            <a:r>
              <a:rPr lang="en-US" dirty="0"/>
              <a:t>National Assembly </a:t>
            </a:r>
            <a:r>
              <a:rPr lang="en-US" dirty="0" smtClean="0"/>
              <a:t>adopts</a:t>
            </a:r>
          </a:p>
          <a:p>
            <a:endParaRPr lang="en-US" dirty="0"/>
          </a:p>
          <a:p>
            <a:r>
              <a:rPr lang="en-US" dirty="0"/>
              <a:t>Modeled on U.S. Declaration of Independence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Declaration of Rights of Man vs. Declaration of Independence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Declaration of Independence</a:t>
            </a:r>
          </a:p>
          <a:p>
            <a:r>
              <a:rPr lang="en-US"/>
              <a:t>“…all men are created equal”</a:t>
            </a:r>
          </a:p>
          <a:p>
            <a:endParaRPr lang="en-US"/>
          </a:p>
          <a:p>
            <a:r>
              <a:rPr lang="en-US"/>
              <a:t>“…among these rights are life, liberty, and the pursuit of happiness”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Declaration </a:t>
            </a:r>
            <a:r>
              <a:rPr lang="en-US" u="sng" dirty="0" smtClean="0"/>
              <a:t>of Rights of Man</a:t>
            </a:r>
            <a:endParaRPr lang="en-US" u="sng" dirty="0"/>
          </a:p>
          <a:p>
            <a:r>
              <a:rPr lang="en-US" dirty="0"/>
              <a:t>“…all men remain free and equal in rights”</a:t>
            </a:r>
          </a:p>
          <a:p>
            <a:r>
              <a:rPr lang="en-US" dirty="0"/>
              <a:t>“…rights of liberty, property, security, and resistance to oppression”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DON’T FORGET!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Both of these documents were heavily influenced by Enlightenment thinkers, </a:t>
            </a:r>
            <a:r>
              <a:rPr lang="en-US" sz="3600" dirty="0" smtClean="0"/>
              <a:t>especially</a:t>
            </a:r>
            <a:endParaRPr lang="en-US" sz="3600" dirty="0"/>
          </a:p>
        </p:txBody>
      </p:sp>
      <p:pic>
        <p:nvPicPr>
          <p:cNvPr id="35847" name="Picture 7" descr="dont forg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114800" cy="5105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Slogan of the French Revolution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0"/>
            <a:ext cx="55626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“                                             ”</a:t>
            </a:r>
            <a:endParaRPr lang="en-US" dirty="0"/>
          </a:p>
        </p:txBody>
      </p:sp>
      <p:pic>
        <p:nvPicPr>
          <p:cNvPr id="37893" name="Picture 5" descr="French-Revolution-Delacro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71650"/>
            <a:ext cx="6781800" cy="508635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National Assembly Reforms… continued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State controlled church</a:t>
            </a:r>
          </a:p>
          <a:p>
            <a:r>
              <a:rPr lang="en-US" dirty="0"/>
              <a:t>National Assembly seizes </a:t>
            </a:r>
            <a:r>
              <a:rPr lang="en-US" dirty="0" smtClean="0"/>
              <a:t>church              , </a:t>
            </a:r>
            <a:r>
              <a:rPr lang="en-US" dirty="0"/>
              <a:t>turns clergy into public officials</a:t>
            </a:r>
          </a:p>
          <a:p>
            <a:r>
              <a:rPr lang="en-US" dirty="0"/>
              <a:t>This action alarms many peasants, who are </a:t>
            </a:r>
            <a:r>
              <a:rPr lang="en-US" dirty="0" smtClean="0"/>
              <a:t>devout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Louis Attempts to Escape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29200"/>
          </a:xfrm>
        </p:spPr>
        <p:txBody>
          <a:bodyPr/>
          <a:lstStyle/>
          <a:p>
            <a:r>
              <a:rPr lang="en-US" sz="2800" dirty="0"/>
              <a:t>Concerned for his future, Louis </a:t>
            </a:r>
            <a:r>
              <a:rPr lang="en-US" sz="2800" dirty="0" smtClean="0"/>
              <a:t>XVI                Paris </a:t>
            </a:r>
            <a:r>
              <a:rPr lang="en-US" sz="2800" dirty="0"/>
              <a:t>disguised as </a:t>
            </a:r>
            <a:r>
              <a:rPr lang="en-US" sz="2800" dirty="0" smtClean="0"/>
              <a:t>a                .</a:t>
            </a:r>
            <a:endParaRPr lang="en-US" sz="2800" dirty="0"/>
          </a:p>
          <a:p>
            <a:r>
              <a:rPr lang="en-US" sz="2800" dirty="0"/>
              <a:t>He is caught near the border of The Netherlands</a:t>
            </a:r>
          </a:p>
          <a:p>
            <a:r>
              <a:rPr lang="en-US" sz="2800" dirty="0"/>
              <a:t>Someone recognizes him from </a:t>
            </a:r>
            <a:r>
              <a:rPr lang="en-US" sz="2800" dirty="0" smtClean="0"/>
              <a:t>a</a:t>
            </a:r>
            <a:endParaRPr lang="en-US" sz="2800" dirty="0"/>
          </a:p>
          <a:p>
            <a:r>
              <a:rPr lang="en-US" sz="2800" dirty="0"/>
              <a:t>Louis XVI is dragged back to Paris as </a:t>
            </a:r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40966" name="Picture 6" descr="louis xvi co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24000"/>
            <a:ext cx="4343400" cy="4256088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Revolution Begins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in </a:t>
            </a:r>
            <a:r>
              <a:rPr lang="en-US" dirty="0"/>
              <a:t>the old (</a:t>
            </a:r>
            <a:r>
              <a:rPr lang="en-US" dirty="0" smtClean="0"/>
              <a:t>ancient) </a:t>
            </a:r>
            <a:r>
              <a:rPr lang="en-US" dirty="0"/>
              <a:t>regime helped cause the French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Limited Monarchy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September                   , </a:t>
            </a:r>
            <a:r>
              <a:rPr lang="en-US" dirty="0"/>
              <a:t>the National Assembly finishes the </a:t>
            </a:r>
            <a:r>
              <a:rPr lang="en-US" dirty="0" smtClean="0"/>
              <a:t>new</a:t>
            </a:r>
            <a:endParaRPr lang="en-US" dirty="0"/>
          </a:p>
          <a:p>
            <a:r>
              <a:rPr lang="en-US" dirty="0"/>
              <a:t>They create a new body, the </a:t>
            </a:r>
            <a:r>
              <a:rPr lang="en-US" u="sng" dirty="0"/>
              <a:t>Legislative </a:t>
            </a:r>
            <a:r>
              <a:rPr lang="en-US" u="sng" dirty="0" smtClean="0"/>
              <a:t>_____________</a:t>
            </a:r>
            <a:r>
              <a:rPr lang="en-US" dirty="0" smtClean="0"/>
              <a:t> </a:t>
            </a:r>
            <a:r>
              <a:rPr lang="en-US" dirty="0"/>
              <a:t>to pass laws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Factions Split France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505200" cy="4525963"/>
          </a:xfrm>
        </p:spPr>
        <p:txBody>
          <a:bodyPr/>
          <a:lstStyle/>
          <a:p>
            <a:r>
              <a:rPr lang="en-US" sz="2800" dirty="0"/>
              <a:t>Major problems including debt and food shortages remain</a:t>
            </a:r>
          </a:p>
          <a:p>
            <a:r>
              <a:rPr lang="en-US" sz="2800" dirty="0"/>
              <a:t>Assembly split </a:t>
            </a:r>
            <a:r>
              <a:rPr lang="en-US" sz="2800" dirty="0" smtClean="0"/>
              <a:t>into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4037" name="Picture 5" descr="legislative assemb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219200"/>
            <a:ext cx="5334000" cy="5257800"/>
          </a:xfrm>
          <a:noFill/>
          <a:ln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Radical</a:t>
            </a:r>
            <a:endParaRPr lang="en-US" sz="2400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934200" y="388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Conservative</a:t>
            </a:r>
            <a:endParaRPr lang="en-US" sz="2400" dirty="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Moderate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Conservatives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sz="2800" dirty="0" smtClean="0"/>
              <a:t>_________Nobles </a:t>
            </a:r>
            <a:r>
              <a:rPr lang="en-US" sz="2800" dirty="0"/>
              <a:t>who flee the country</a:t>
            </a:r>
          </a:p>
          <a:p>
            <a:r>
              <a:rPr lang="en-US" sz="2800" dirty="0"/>
              <a:t>Want the old regime back</a:t>
            </a:r>
          </a:p>
        </p:txBody>
      </p:sp>
      <p:pic>
        <p:nvPicPr>
          <p:cNvPr id="46087" name="Picture 7" descr="18th-C-French-Nobles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752600"/>
            <a:ext cx="6172200" cy="462915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Radicals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800" u="sng" dirty="0" smtClean="0"/>
              <a:t>______________</a:t>
            </a:r>
            <a:endParaRPr lang="en-US" sz="2800" u="sng" dirty="0"/>
          </a:p>
          <a:p>
            <a:r>
              <a:rPr lang="en-US" sz="2800" dirty="0"/>
              <a:t>Literally those without culottes (short pants worn by the wealthy or nobility in France)</a:t>
            </a:r>
          </a:p>
          <a:p>
            <a:r>
              <a:rPr lang="en-US" sz="2800" dirty="0"/>
              <a:t>Lower class who want more change from the revolution</a:t>
            </a:r>
          </a:p>
        </p:txBody>
      </p:sp>
      <p:pic>
        <p:nvPicPr>
          <p:cNvPr id="48134" name="Picture 6" descr="sansculo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733800" cy="52578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WAR!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Austrians and Prussians want Louis in charge of France</a:t>
            </a:r>
          </a:p>
          <a:p>
            <a:r>
              <a:rPr lang="en-US" dirty="0" smtClean="0"/>
              <a:t>               in </a:t>
            </a:r>
            <a:r>
              <a:rPr lang="en-US" dirty="0"/>
              <a:t>charge of French revolutionary government declare war!</a:t>
            </a:r>
          </a:p>
          <a:p>
            <a:r>
              <a:rPr lang="en-US" dirty="0"/>
              <a:t>Prussian forces threaten Paris</a:t>
            </a:r>
          </a:p>
          <a:p>
            <a:r>
              <a:rPr lang="en-US" dirty="0"/>
              <a:t>The war went on from 1792 to 1815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Panic in Paris!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With Prussians threatening the capital, Parisian </a:t>
            </a:r>
            <a:r>
              <a:rPr lang="en-US" sz="2800" dirty="0" smtClean="0"/>
              <a:t>mobs            the </a:t>
            </a:r>
            <a:r>
              <a:rPr lang="en-US" sz="2800" dirty="0"/>
              <a:t>royal family and kill their guards</a:t>
            </a:r>
          </a:p>
          <a:p>
            <a:r>
              <a:rPr lang="en-US" sz="2800" dirty="0"/>
              <a:t>The mob breaks into prisons, killing over 1,000 people, including many </a:t>
            </a:r>
            <a:r>
              <a:rPr lang="en-US" sz="2800" dirty="0" smtClean="0"/>
              <a:t>who                   the </a:t>
            </a:r>
            <a:r>
              <a:rPr lang="en-US" sz="2800" dirty="0"/>
              <a:t>king</a:t>
            </a:r>
          </a:p>
          <a:p>
            <a:r>
              <a:rPr lang="en-US" sz="2800" dirty="0"/>
              <a:t>Pressured by the mob, the Legislative Assembly </a:t>
            </a:r>
            <a:r>
              <a:rPr lang="en-US" sz="2800" dirty="0" smtClean="0"/>
              <a:t>               		the </a:t>
            </a:r>
            <a:r>
              <a:rPr lang="en-US" sz="2800" dirty="0"/>
              <a:t>king and then dissolves</a:t>
            </a:r>
          </a:p>
          <a:p>
            <a:r>
              <a:rPr lang="en-US" sz="2800" dirty="0"/>
              <a:t>The National Convention takes office in December, forming </a:t>
            </a:r>
            <a:r>
              <a:rPr lang="en-US" sz="2800" dirty="0" smtClean="0"/>
              <a:t>the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/>
              <a:t>The Jacobins take control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                were </a:t>
            </a:r>
            <a:r>
              <a:rPr lang="en-US" sz="2800" dirty="0"/>
              <a:t>the radical political organization behind the 1792 governmental changes</a:t>
            </a:r>
          </a:p>
          <a:p>
            <a:r>
              <a:rPr lang="en-US" sz="2800" dirty="0"/>
              <a:t>After a close vote, Louis XVI is found guilty </a:t>
            </a:r>
            <a:r>
              <a:rPr lang="en-US" sz="2800" dirty="0" smtClean="0"/>
              <a:t>of</a:t>
            </a:r>
            <a:endParaRPr lang="en-US" sz="2800" dirty="0"/>
          </a:p>
        </p:txBody>
      </p:sp>
      <p:pic>
        <p:nvPicPr>
          <p:cNvPr id="59400" name="Picture 8" descr="louis16-exec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762000"/>
            <a:ext cx="4868863" cy="5867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6812213" y="1569787"/>
            <a:ext cx="33009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Side note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457200"/>
            <a:ext cx="6553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Jack and Jill went up the hill to fetch a pail of water</a:t>
            </a:r>
            <a:br>
              <a:rPr lang="en-US" sz="3200" b="1" i="1"/>
            </a:br>
            <a:r>
              <a:rPr lang="en-US" sz="3200" b="1" i="1"/>
              <a:t>Jack fell down and broke his crown</a:t>
            </a:r>
            <a:br>
              <a:rPr lang="en-US" sz="3200" b="1" i="1"/>
            </a:br>
            <a:r>
              <a:rPr lang="en-US" sz="3200" b="1" i="1"/>
              <a:t>And Jill came tumbling after.</a:t>
            </a:r>
            <a:br>
              <a:rPr lang="en-US" sz="3200" b="1" i="1"/>
            </a:br>
            <a:r>
              <a:rPr lang="en-US" sz="3200" b="1" i="1"/>
              <a:t>Up got Jack, and home did trot </a:t>
            </a:r>
            <a:br>
              <a:rPr lang="en-US" sz="3200" b="1" i="1"/>
            </a:br>
            <a:r>
              <a:rPr lang="en-US" sz="3200" b="1" i="1"/>
              <a:t>As fast as he could caper</a:t>
            </a:r>
            <a:br>
              <a:rPr lang="en-US" sz="3200" b="1" i="1"/>
            </a:br>
            <a:r>
              <a:rPr lang="en-US" sz="3200" b="1" i="1"/>
              <a:t>He went to bed and bound his head</a:t>
            </a:r>
            <a:br>
              <a:rPr lang="en-US" sz="3200" b="1" i="1"/>
            </a:br>
            <a:r>
              <a:rPr lang="en-US" sz="3200" b="1" i="1"/>
              <a:t>With vinegar and brown paper.</a:t>
            </a:r>
            <a:endParaRPr lang="en-US" sz="3200" i="1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505200" y="6096000"/>
            <a:ext cx="454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http://www.rhymes.org.uk/jack_and_jill.htm</a:t>
            </a:r>
          </a:p>
        </p:txBody>
      </p:sp>
      <p:pic>
        <p:nvPicPr>
          <p:cNvPr id="6146" name="Picture 2" descr="C:\Users\Christy\AppData\Local\Microsoft\Windows\Temporary Internet Files\Content.IE5\6O36CQEB\MCj03908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62400"/>
            <a:ext cx="1638605" cy="181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7013068" y="1292733"/>
            <a:ext cx="289770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Side note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09600" y="533400"/>
            <a:ext cx="6553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The roots of the story, or poem,  of Jack and Jill  are in France. Jack and Jill referred to are said to be King Louis XVI - Jack -who was beheaded (lost his crown) followed by his Queen Marie Antoinette - Jill - (who came tumbling after). The words and lyrics to the Jack and Jill  poem were made more acceptable as a story for children by providing a happy ending! The actual beheadings occurred in during the Reign of Terror in 1793. The first publication date for the lyrics of Jack and Jill  rhyme is 1795 - which ties-in with the history and origins.</a:t>
            </a:r>
            <a:endParaRPr lang="en-US" sz="240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War continues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971800" cy="4525963"/>
          </a:xfrm>
        </p:spPr>
        <p:txBody>
          <a:bodyPr/>
          <a:lstStyle/>
          <a:p>
            <a:r>
              <a:rPr lang="en-US" sz="2800" dirty="0"/>
              <a:t>The French army </a:t>
            </a:r>
            <a:r>
              <a:rPr lang="en-US" sz="2800" dirty="0" smtClean="0"/>
              <a:t>             great </a:t>
            </a:r>
            <a:r>
              <a:rPr lang="en-US" sz="2800" dirty="0"/>
              <a:t>victory against Prussia and Austria</a:t>
            </a:r>
          </a:p>
          <a:p>
            <a:r>
              <a:rPr lang="en-US" sz="2800" dirty="0"/>
              <a:t>In 1793, Britain, Spain, &amp; Netherlands join forces against France</a:t>
            </a:r>
          </a:p>
        </p:txBody>
      </p:sp>
      <p:pic>
        <p:nvPicPr>
          <p:cNvPr id="61445" name="Picture 5" descr="french 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295400"/>
            <a:ext cx="6096000" cy="48768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Old Order	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The Old (</a:t>
            </a:r>
            <a:r>
              <a:rPr lang="en-US" u="sng" dirty="0" smtClean="0"/>
              <a:t>ancient) </a:t>
            </a:r>
            <a:r>
              <a:rPr lang="en-US" u="sng" dirty="0"/>
              <a:t>Regime</a:t>
            </a:r>
          </a:p>
          <a:p>
            <a:pPr>
              <a:lnSpc>
                <a:spcPct val="90000"/>
              </a:lnSpc>
            </a:pPr>
            <a:r>
              <a:rPr lang="en-US" dirty="0"/>
              <a:t>Old Regime: Social and political system of France during the 1770’s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                 : </a:t>
            </a:r>
            <a:r>
              <a:rPr lang="en-US" dirty="0"/>
              <a:t>The three social </a:t>
            </a:r>
            <a:r>
              <a:rPr lang="en-US" dirty="0" smtClean="0"/>
              <a:t>                      of </a:t>
            </a:r>
            <a:r>
              <a:rPr lang="en-US" dirty="0"/>
              <a:t>France’s old regime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The Privileged Estates</a:t>
            </a:r>
          </a:p>
          <a:p>
            <a:pPr>
              <a:lnSpc>
                <a:spcPct val="90000"/>
              </a:lnSpc>
            </a:pPr>
            <a:r>
              <a:rPr lang="en-US" dirty="0"/>
              <a:t>1st Estate is </a:t>
            </a:r>
            <a:r>
              <a:rPr lang="en-US" dirty="0" smtClean="0"/>
              <a:t>the                             			  , </a:t>
            </a:r>
            <a:r>
              <a:rPr lang="en-US" dirty="0"/>
              <a:t>they are &lt; 1% of population, own 10% of land</a:t>
            </a:r>
          </a:p>
          <a:p>
            <a:pPr>
              <a:lnSpc>
                <a:spcPct val="90000"/>
              </a:lnSpc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Estate</a:t>
            </a:r>
            <a:r>
              <a:rPr lang="en-US" dirty="0" smtClean="0"/>
              <a:t>,		, </a:t>
            </a:r>
            <a:r>
              <a:rPr lang="en-US" dirty="0"/>
              <a:t>2% of population, own 20% of land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Terror Grips France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France is </a:t>
            </a:r>
            <a:r>
              <a:rPr lang="en-US" dirty="0" smtClean="0"/>
              <a:t>               : </a:t>
            </a:r>
            <a:r>
              <a:rPr lang="en-US" dirty="0"/>
              <a:t>Not all people support all the changes of the Revolution (think about the state taking over the church)</a:t>
            </a:r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assumes </a:t>
            </a:r>
            <a:r>
              <a:rPr lang="en-US" dirty="0"/>
              <a:t>control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/>
              <a:t>Jacobin leader rules France for a year</a:t>
            </a:r>
          </a:p>
          <a:p>
            <a:pPr lvl="1"/>
            <a:r>
              <a:rPr lang="en-US" sz="3200" dirty="0"/>
              <a:t>Becomes leader of </a:t>
            </a:r>
            <a:r>
              <a:rPr lang="en-US" sz="3200" dirty="0" smtClean="0"/>
              <a:t>the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Robespierre = dictator</a:t>
            </a:r>
          </a:p>
          <a:p>
            <a:pPr lvl="1"/>
            <a:r>
              <a:rPr lang="en-US" sz="3200" dirty="0"/>
              <a:t>“Liberty cannot be secured unless criminals lose </a:t>
            </a:r>
            <a:r>
              <a:rPr lang="en-US" sz="3200" dirty="0" smtClean="0"/>
              <a:t>their                              !” </a:t>
            </a:r>
            <a:r>
              <a:rPr lang="en-US" sz="3200" dirty="0"/>
              <a:t>– Robespierre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___________________</a:t>
            </a:r>
            <a:endParaRPr lang="en-US" u="sng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257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Robespierre’s rule in which thousands of people are killed becomes known as the Reign of Terror</a:t>
            </a:r>
          </a:p>
          <a:p>
            <a:pPr>
              <a:lnSpc>
                <a:spcPct val="90000"/>
              </a:lnSpc>
            </a:pPr>
            <a:r>
              <a:rPr lang="en-US" sz="2800"/>
              <a:t>85% of those killed during the Terror are middle or lower class</a:t>
            </a:r>
          </a:p>
          <a:p>
            <a:pPr>
              <a:lnSpc>
                <a:spcPct val="90000"/>
              </a:lnSpc>
            </a:pPr>
            <a:r>
              <a:rPr lang="en-US" sz="2800"/>
              <a:t>Many who were killed were former revolutionaries and allies of Robespierre </a:t>
            </a:r>
          </a:p>
        </p:txBody>
      </p:sp>
      <p:pic>
        <p:nvPicPr>
          <p:cNvPr id="63494" name="Picture 6" descr="Robespier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371600"/>
            <a:ext cx="3390900" cy="3403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4000" u="sng"/>
              <a:t>The Reign of Terror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Revolutionary committees conduct hasty trials and issue thousands of death sentences to </a:t>
            </a:r>
            <a:r>
              <a:rPr lang="en-US" sz="2400" dirty="0" smtClean="0"/>
              <a:t>“                                             .”</a:t>
            </a:r>
            <a:endParaRPr lang="en-US" sz="2400" dirty="0"/>
          </a:p>
        </p:txBody>
      </p:sp>
      <p:pic>
        <p:nvPicPr>
          <p:cNvPr id="68614" name="Picture 6" descr="reign of t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u="sng"/>
              <a:t>The Reign of Terror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5821363"/>
          </a:xfrm>
        </p:spPr>
        <p:txBody>
          <a:bodyPr/>
          <a:lstStyle/>
          <a:p>
            <a:r>
              <a:rPr lang="en-US" sz="2600" dirty="0"/>
              <a:t>No one feels safe, everyone is afraid (Reign of Terror)</a:t>
            </a:r>
          </a:p>
          <a:p>
            <a:r>
              <a:rPr lang="en-US" sz="2600" dirty="0"/>
              <a:t>Ordinary people are fearful because anyone and everyone can be denounced as a </a:t>
            </a:r>
            <a:r>
              <a:rPr lang="en-US" sz="2600" dirty="0" smtClean="0"/>
              <a:t>             to </a:t>
            </a:r>
            <a:r>
              <a:rPr lang="en-US" sz="2600" dirty="0"/>
              <a:t>the Revolution </a:t>
            </a:r>
            <a:r>
              <a:rPr lang="en-US" sz="2600" dirty="0" smtClean="0"/>
              <a:t>and</a:t>
            </a:r>
          </a:p>
          <a:p>
            <a:endParaRPr lang="en-US" sz="2600" dirty="0"/>
          </a:p>
          <a:p>
            <a:r>
              <a:rPr lang="en-US" sz="2600" dirty="0"/>
              <a:t>People start denouncing neighbors or others whom they have a grudge against (think Salem witch trials)</a:t>
            </a:r>
          </a:p>
        </p:txBody>
      </p:sp>
      <p:pic>
        <p:nvPicPr>
          <p:cNvPr id="70661" name="Picture 5" descr="guillot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838200"/>
            <a:ext cx="4221163" cy="5791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/>
              <a:t>End of the Terror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Another change in government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July 1794, Robespierre arrested </a:t>
            </a:r>
            <a:r>
              <a:rPr lang="en-US" dirty="0" smtClean="0"/>
              <a:t>and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Terror results in public opinion shifting away from radicals</a:t>
            </a:r>
          </a:p>
        </p:txBody>
      </p:sp>
      <p:pic>
        <p:nvPicPr>
          <p:cNvPr id="72709" name="Picture 5" descr="robespierre exec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066800"/>
            <a:ext cx="4495800" cy="5791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Terror…continued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leaders </a:t>
            </a:r>
            <a:r>
              <a:rPr lang="en-US" dirty="0"/>
              <a:t>write new constitution</a:t>
            </a:r>
          </a:p>
          <a:p>
            <a:r>
              <a:rPr lang="en-US" dirty="0"/>
              <a:t>Two house legislature and 5 man directory restore order</a:t>
            </a:r>
          </a:p>
          <a:p>
            <a:r>
              <a:rPr lang="en-US" dirty="0"/>
              <a:t>Middle class and professional people of the bourgeoisie were now the dominant force in government.</a:t>
            </a:r>
          </a:p>
          <a:p>
            <a:r>
              <a:rPr lang="en-US" dirty="0" smtClean="0"/>
              <a:t>The                 held </a:t>
            </a:r>
            <a:r>
              <a:rPr lang="en-US" dirty="0"/>
              <a:t>power from 1795-1799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4000"/>
              <a:t>The Directory in trouble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France made peace with Prussia and Spain, but war with England and Austria continued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          Directory </a:t>
            </a:r>
            <a:r>
              <a:rPr lang="en-US" sz="3000" dirty="0"/>
              <a:t>leaders began stealing money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Bread prices rose causing </a:t>
            </a:r>
            <a:r>
              <a:rPr lang="en-US" sz="3000" dirty="0" smtClean="0"/>
              <a:t>                           to </a:t>
            </a:r>
            <a:r>
              <a:rPr lang="en-US" sz="3000" dirty="0"/>
              <a:t>riot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Émigrés returned to France, reviving reactionary, royalist feelings in peasants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Peasants upset about </a:t>
            </a:r>
            <a:r>
              <a:rPr lang="en-US" sz="3000" dirty="0" smtClean="0"/>
              <a:t>church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During the election of 1797 supporters of constitutional monarchy won majority of seats in legislature.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The Directory becomes desperate!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With their government threatened from within and without, the directory appoints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commander </a:t>
            </a:r>
            <a:r>
              <a:rPr lang="en-US" sz="2800" dirty="0"/>
              <a:t>of armies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hope he will be able to control the threats so that they can govern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6806" name="Picture 6" descr="Bonaparte_young_offi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371600"/>
            <a:ext cx="3910013" cy="5029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>
                <a:solidFill>
                  <a:srgbClr val="CACAEE"/>
                </a:solidFill>
              </a:rPr>
              <a:t>Napoleon as “First Consul”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429000" y="1066800"/>
            <a:ext cx="5257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«"/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With the government in disarray, Napoleon launched a successful 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			on </a:t>
            </a: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Nov 9 1799.</a:t>
            </a:r>
          </a:p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«"/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 proclaimed himself “First Consul” [Julius Caesar’s title] and did away with the elected Assembly [appointing a Senate instead].</a:t>
            </a:r>
          </a:p>
          <a:p>
            <a:pPr marL="852488" lvl="1" indent="-273050" algn="l">
              <a:spcBef>
                <a:spcPct val="50000"/>
              </a:spcBef>
              <a:buClr>
                <a:srgbClr val="FFAFA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 1802, he made himself sole “Consul for Life.”</a:t>
            </a:r>
          </a:p>
          <a:p>
            <a:pPr marL="852488" lvl="1" indent="-273050" algn="l">
              <a:spcBef>
                <a:spcPct val="50000"/>
              </a:spcBef>
              <a:buClr>
                <a:srgbClr val="FFAFA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Two years later he proclaimed himself “Emperor.”</a:t>
            </a:r>
          </a:p>
        </p:txBody>
      </p:sp>
      <p:pic>
        <p:nvPicPr>
          <p:cNvPr id="58372" name="Picture 8" descr="NapLogo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1270000" y="4572000"/>
            <a:ext cx="1320800" cy="198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8373" name="Picture 9" descr="Napoleon-1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633413" y="1143000"/>
            <a:ext cx="2490787" cy="32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Third Estate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        of </a:t>
            </a:r>
            <a:r>
              <a:rPr lang="en-US" sz="2800" dirty="0"/>
              <a:t>the people are peasants, workers, or middle class (bourgeoisie) </a:t>
            </a:r>
          </a:p>
          <a:p>
            <a:r>
              <a:rPr lang="en-US" sz="2800" dirty="0"/>
              <a:t>They have few privileges, pay </a:t>
            </a:r>
            <a:r>
              <a:rPr lang="en-US" sz="2800" dirty="0" smtClean="0"/>
              <a:t>heavy            		, </a:t>
            </a:r>
            <a:r>
              <a:rPr lang="en-US" sz="2800" dirty="0"/>
              <a:t>and want change</a:t>
            </a:r>
          </a:p>
        </p:txBody>
      </p:sp>
      <p:pic>
        <p:nvPicPr>
          <p:cNvPr id="6151" name="Picture 7" descr="ancien_regi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95400"/>
            <a:ext cx="4254500" cy="5181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Napoleon’s Major Reforms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Establishment of a national bank and central monetary system</a:t>
            </a:r>
          </a:p>
          <a:p>
            <a:r>
              <a:rPr lang="en-US" sz="4400" dirty="0" smtClean="0"/>
              <a:t>Nationalized the			 System</a:t>
            </a:r>
          </a:p>
          <a:p>
            <a:r>
              <a:rPr lang="en-US" sz="4400" dirty="0" smtClean="0"/>
              <a:t>Napoleonic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3492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>
                <a:solidFill>
                  <a:srgbClr val="CACAEE"/>
                </a:solidFill>
              </a:rPr>
              <a:t>Concordat of 1801</a:t>
            </a:r>
          </a:p>
        </p:txBody>
      </p:sp>
      <p:pic>
        <p:nvPicPr>
          <p:cNvPr id="61443" name="Picture 4" descr="signatureconcorda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4379" t="3030" r="3650" b="4546"/>
          <a:stretch>
            <a:fillRect/>
          </a:stretch>
        </p:blipFill>
        <p:spPr bwMode="auto">
          <a:xfrm>
            <a:off x="5562600" y="1600200"/>
            <a:ext cx="3095625" cy="449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41960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«"/>
            </a:pPr>
            <a:r>
              <a:rPr lang="en-US" sz="2300" dirty="0"/>
              <a:t>Napoleon wanted to heal the divisions within the Catholic Church that had developed after the confiscation of Church property and the Civil Constitution of the Clergy.</a:t>
            </a:r>
            <a:br>
              <a:rPr lang="en-US" sz="2300" dirty="0"/>
            </a:br>
            <a:endParaRPr lang="en-US" sz="2300" dirty="0"/>
          </a:p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«"/>
            </a:pPr>
            <a:r>
              <a:rPr lang="en-US" sz="2300" dirty="0"/>
              <a:t>But, Napoleon’s clear intent was to use the </a:t>
            </a:r>
            <a:r>
              <a:rPr lang="en-US" sz="2300" dirty="0" smtClean="0"/>
              <a:t>                 to </a:t>
            </a:r>
            <a:r>
              <a:rPr lang="en-US" sz="2300" dirty="0"/>
              <a:t>prop up </a:t>
            </a:r>
            <a:r>
              <a:rPr lang="en-US" sz="2300" dirty="0" smtClean="0"/>
              <a:t>his.</a:t>
            </a:r>
            <a:endParaRPr lang="en-US" sz="23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906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CACAEE"/>
                </a:solidFill>
              </a:rPr>
              <a:t>The Influence of the Napoleonic Code</a:t>
            </a:r>
          </a:p>
        </p:txBody>
      </p:sp>
      <p:pic>
        <p:nvPicPr>
          <p:cNvPr id="63491" name="Picture 4" descr="map-influence of the Napoleonic Code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828800" y="1143000"/>
            <a:ext cx="5562600" cy="4459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None/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Wherever it was implemented [in the conquered territories], the </a:t>
            </a:r>
            <a:r>
              <a:rPr lang="en-US" sz="2000" i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Code Napoleon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swept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away.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CACAEE"/>
                </a:solidFill>
              </a:rPr>
              <a:t>							, </a:t>
            </a:r>
            <a:r>
              <a:rPr lang="en-US" sz="4800" dirty="0">
                <a:solidFill>
                  <a:srgbClr val="CACAEE"/>
                </a:solidFill>
              </a:rPr>
              <a:t>1803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$15,000,000</a:t>
            </a:r>
          </a:p>
        </p:txBody>
      </p:sp>
      <p:pic>
        <p:nvPicPr>
          <p:cNvPr id="64516" name="Picture 9" descr="DIVI156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CACAEE"/>
                </a:solidFill>
              </a:rPr>
              <a:t>Russia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229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In July, 1812 Napoleon led his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Grand </a:t>
            </a:r>
            <a:r>
              <a:rPr lang="en-US" sz="2400" i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Armee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of 614,000 men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eastward across central Europe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and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into.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Russians avoided a direct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confrontation with Napoleon.</a:t>
            </a: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They retreated to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                drawing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French into the interior of Russia [hoping that it’s size and the weather would act as “support” for the Russian cause].</a:t>
            </a: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Russian nobles abandoned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their                and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burned their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                   to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ground, leaving the French to operate far from their supply bases in territory stripped of food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700">
                <a:solidFill>
                  <a:srgbClr val="CACAEE"/>
                </a:solidFill>
              </a:rPr>
              <a:t>Napoleon’s Retreat </a:t>
            </a:r>
            <a:br>
              <a:rPr lang="en-US" sz="4700">
                <a:solidFill>
                  <a:srgbClr val="CACAEE"/>
                </a:solidFill>
              </a:rPr>
            </a:br>
            <a:r>
              <a:rPr lang="en-US" sz="4700">
                <a:solidFill>
                  <a:srgbClr val="CACAEE"/>
                </a:solidFill>
              </a:rPr>
              <a:t>from Moscow </a:t>
            </a:r>
            <a:r>
              <a:rPr lang="en-US" sz="3900">
                <a:solidFill>
                  <a:srgbClr val="CACAEE"/>
                </a:solidFill>
              </a:rPr>
              <a:t>(Early 1813)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>
                <a:solidFill>
                  <a:schemeClr val="bg1"/>
                </a:solidFill>
              </a:rPr>
              <a:t>100,000 French troops </a:t>
            </a:r>
            <a:r>
              <a:rPr lang="en-US" sz="2600" dirty="0" smtClean="0">
                <a:solidFill>
                  <a:schemeClr val="bg1"/>
                </a:solidFill>
              </a:rPr>
              <a:t>retreat—                     survive</a:t>
            </a:r>
            <a:r>
              <a:rPr lang="en-US" sz="2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9636" name="Picture 4" descr="Napoleons_retreat_from_moscow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76400" y="1828800"/>
            <a:ext cx="57912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52400" y="12065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 dirty="0" smtClean="0">
                <a:solidFill>
                  <a:srgbClr val="CACAEE"/>
                </a:solidFill>
              </a:rPr>
              <a:t>Napoleon                      !</a:t>
            </a:r>
            <a:endParaRPr lang="en-US" sz="5100" dirty="0">
              <a:solidFill>
                <a:srgbClr val="CACAEE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1409700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Allied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forces occupied Paris on March 31, 1814.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abdicated on April 6 in favor of his son, but the Allies insisted on unconditional surrender.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abdicated again on April 11.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              to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Elba with an annual income of 2,000,000 francs.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The royalists took control and restored</a:t>
            </a:r>
            <a:b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</a:b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                              to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the throne.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CACAEE"/>
                </a:solidFill>
              </a:rPr>
              <a:t>Napoleon’s Defeat at </a:t>
            </a:r>
            <a:r>
              <a:rPr lang="en-US" sz="5100" dirty="0">
                <a:solidFill>
                  <a:srgbClr val="CACAEE"/>
                </a:solidFill>
              </a:rPr>
              <a:t/>
            </a:r>
            <a:br>
              <a:rPr lang="en-US" sz="5100" dirty="0">
                <a:solidFill>
                  <a:srgbClr val="CACAEE"/>
                </a:solidFill>
              </a:rPr>
            </a:br>
            <a:r>
              <a:rPr lang="en-US" sz="3500" dirty="0">
                <a:solidFill>
                  <a:srgbClr val="CACAEE"/>
                </a:solidFill>
              </a:rPr>
              <a:t>(June 18, 1815)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2209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>
                <a:solidFill>
                  <a:schemeClr val="bg1"/>
                </a:solidFill>
              </a:rPr>
              <a:t>Duke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of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Wellington</a:t>
            </a:r>
          </a:p>
        </p:txBody>
      </p:sp>
      <p:pic>
        <p:nvPicPr>
          <p:cNvPr id="75780" name="Picture 5" descr="General Blu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38400"/>
            <a:ext cx="1676400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5781" name="Picture 7" descr="Duke of Welling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2147888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5782" name="Picture 9" descr="Map of Campaign of Hundred Days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2667000" y="3124200"/>
            <a:ext cx="4419600" cy="3300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239000" y="5181600"/>
            <a:ext cx="16764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>
                <a:solidFill>
                  <a:schemeClr val="bg1"/>
                </a:solidFill>
              </a:rPr>
              <a:t>Prussian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General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Blücher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>
                <a:solidFill>
                  <a:srgbClr val="CACAEE"/>
                </a:solidFill>
              </a:rPr>
              <a:t>Main Objectives</a:t>
            </a:r>
            <a:endParaRPr lang="en-US" sz="3500">
              <a:solidFill>
                <a:srgbClr val="CACAEE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010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 job was to </a:t>
            </a:r>
            <a:r>
              <a:rPr lang="en-US" sz="2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everything </a:t>
            </a: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 Napoleon had done:</a:t>
            </a:r>
          </a:p>
          <a:p>
            <a:pPr marL="1031875" lvl="1" indent="-401638" algn="l">
              <a:spcBef>
                <a:spcPct val="50000"/>
              </a:spcBef>
              <a:buClr>
                <a:srgbClr val="FF9F9F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Reduce France to its </a:t>
            </a:r>
            <a:r>
              <a:rPr lang="en-US" sz="2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                              </a:t>
            </a:r>
            <a:r>
              <a:rPr lang="en-US" sz="2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her frontiers were pushed back to 1790 level.</a:t>
            </a:r>
            <a:endParaRPr lang="en-US" sz="26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031875" lvl="1" indent="-401638" algn="l">
              <a:spcBef>
                <a:spcPct val="50000"/>
              </a:spcBef>
              <a:buClr>
                <a:srgbClr val="FF9F9F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Restore as many of the old monarchies as possible that had lost their thrones during the Napoleonic era.</a:t>
            </a:r>
          </a:p>
          <a:p>
            <a:pPr marL="515938" indent="-5159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Supported the resolution: </a:t>
            </a:r>
            <a:r>
              <a:rPr lang="en-US" sz="2600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is always an alternative to conflict</a:t>
            </a: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CACAEE"/>
                </a:solidFill>
              </a:rPr>
              <a:t>Europe After the Congress of Vienna</a:t>
            </a:r>
          </a:p>
        </p:txBody>
      </p:sp>
      <p:pic>
        <p:nvPicPr>
          <p:cNvPr id="83971" name="Picture 3" descr="map-Europe after the Congress of Vienna, 181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65200" y="990600"/>
            <a:ext cx="7340600" cy="568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39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381000"/>
          </a:xfrm>
          <a:prstGeom prst="actionButtonBackPrevious">
            <a:avLst/>
          </a:prstGeom>
          <a:solidFill>
            <a:srgbClr val="FF9F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Forces of Change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Enlightenment ideas: These ideas inspire some in the Third estate</a:t>
            </a:r>
          </a:p>
          <a:p>
            <a:r>
              <a:rPr lang="en-US" dirty="0"/>
              <a:t>2</a:t>
            </a:r>
            <a:r>
              <a:rPr lang="en-US" dirty="0" smtClean="0"/>
              <a:t>)________________________</a:t>
            </a:r>
            <a:endParaRPr lang="en-US" u="sng" dirty="0"/>
          </a:p>
          <a:p>
            <a:pPr lvl="1"/>
            <a:r>
              <a:rPr lang="en-US" dirty="0"/>
              <a:t>High taxes and rising costs damage economy by 1780’s</a:t>
            </a:r>
          </a:p>
          <a:p>
            <a:pPr lvl="1"/>
            <a:r>
              <a:rPr lang="en-US" dirty="0"/>
              <a:t>King Louis XVI &amp; Marie Antoinette spend </a:t>
            </a:r>
            <a:r>
              <a:rPr lang="en-US" dirty="0" smtClean="0"/>
              <a:t>money</a:t>
            </a:r>
            <a:endParaRPr lang="en-US" dirty="0"/>
          </a:p>
          <a:p>
            <a:pPr lvl="1"/>
            <a:r>
              <a:rPr lang="en-US" dirty="0"/>
              <a:t>Louis XVI doubles </a:t>
            </a:r>
            <a:r>
              <a:rPr lang="en-US" dirty="0" smtClean="0"/>
              <a:t>nation’s        ; </a:t>
            </a:r>
            <a:r>
              <a:rPr lang="en-US" dirty="0"/>
              <a:t>banks refuse to lend more money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Louis XVI: A Weak Leader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581400" cy="4525963"/>
          </a:xfrm>
        </p:spPr>
        <p:txBody>
          <a:bodyPr/>
          <a:lstStyle/>
          <a:p>
            <a:r>
              <a:rPr lang="en-US" sz="2800" dirty="0"/>
              <a:t>Louis’ poor </a:t>
            </a:r>
            <a:r>
              <a:rPr lang="en-US" sz="2800" dirty="0" smtClean="0"/>
              <a:t>and </a:t>
            </a:r>
            <a:r>
              <a:rPr lang="en-US" sz="2800" dirty="0"/>
              <a:t>lack of patience added to France’s problems</a:t>
            </a:r>
          </a:p>
          <a:p>
            <a:r>
              <a:rPr lang="en-US" sz="2800" dirty="0"/>
              <a:t>He </a:t>
            </a:r>
            <a:r>
              <a:rPr lang="en-US" sz="2800" dirty="0" smtClean="0"/>
              <a:t>calls </a:t>
            </a:r>
            <a:r>
              <a:rPr lang="en-US" sz="2800" u="sng" dirty="0" smtClean="0"/>
              <a:t>Estates _______</a:t>
            </a:r>
            <a:r>
              <a:rPr lang="en-US" sz="2800" dirty="0" smtClean="0"/>
              <a:t>– </a:t>
            </a:r>
            <a:r>
              <a:rPr lang="en-US" sz="2800" dirty="0"/>
              <a:t>meeting of representatives from all three estates</a:t>
            </a:r>
          </a:p>
        </p:txBody>
      </p:sp>
      <p:pic>
        <p:nvPicPr>
          <p:cNvPr id="9223" name="Picture 7" descr="louis16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838200"/>
            <a:ext cx="4876800" cy="5715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of the Estates General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Estate had one vote</a:t>
            </a:r>
          </a:p>
          <a:p>
            <a:pPr lvl="1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estate = 97% of population…1 vote</a:t>
            </a:r>
          </a:p>
          <a:p>
            <a:pPr lvl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estate = 2% of population… 1 vote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estate = &lt;1% of population…1vote</a:t>
            </a:r>
          </a:p>
          <a:p>
            <a:pPr lvl="1">
              <a:buFontTx/>
              <a:buNone/>
            </a:pPr>
            <a:r>
              <a:rPr lang="en-US"/>
              <a:t>The 3</a:t>
            </a:r>
            <a:r>
              <a:rPr lang="en-US" baseline="30000"/>
              <a:t>rd</a:t>
            </a:r>
            <a:r>
              <a:rPr lang="en-US"/>
              <a:t> estate was always outvoted by the other two.</a:t>
            </a:r>
          </a:p>
          <a:p>
            <a:pPr lvl="1">
              <a:buFontTx/>
              <a:buNone/>
            </a:pPr>
            <a:r>
              <a:rPr lang="en-US"/>
              <a:t>They wanted the votes counted by number of people.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Meeting of the Estates General, continued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Members of the 3</a:t>
            </a:r>
            <a:r>
              <a:rPr lang="en-US" baseline="30000"/>
              <a:t>rd</a:t>
            </a:r>
            <a:r>
              <a:rPr lang="en-US"/>
              <a:t> Estate delegation declare themselves the </a:t>
            </a:r>
            <a:r>
              <a:rPr lang="en-US" u="sng"/>
              <a:t>National Assembly</a:t>
            </a:r>
            <a:endParaRPr lang="en-US"/>
          </a:p>
          <a:p>
            <a:r>
              <a:rPr lang="en-US"/>
              <a:t>Members of the 3</a:t>
            </a:r>
            <a:r>
              <a:rPr lang="en-US" baseline="30000"/>
              <a:t>rd</a:t>
            </a:r>
            <a:r>
              <a:rPr lang="en-US"/>
              <a:t> estate delegation (</a:t>
            </a:r>
            <a:r>
              <a:rPr lang="en-US" u="sng"/>
              <a:t>National Assembly</a:t>
            </a:r>
            <a:r>
              <a:rPr lang="en-US"/>
              <a:t>) are locked out of meeting hall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The_________________</a:t>
            </a:r>
            <a:endParaRPr lang="en-US" u="sng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2895600" cy="4525963"/>
          </a:xfrm>
        </p:spPr>
        <p:txBody>
          <a:bodyPr/>
          <a:lstStyle/>
          <a:p>
            <a:r>
              <a:rPr lang="en-US" sz="2800" dirty="0"/>
              <a:t>Fearing dismissal by Louis XVI, members of the delegation swear an oath to establish a </a:t>
            </a:r>
            <a:r>
              <a:rPr lang="en-US" sz="2800" dirty="0" smtClean="0"/>
              <a:t>  		     on </a:t>
            </a:r>
            <a:r>
              <a:rPr lang="en-US" sz="2800" dirty="0"/>
              <a:t>a nearby tennis court.</a:t>
            </a:r>
          </a:p>
        </p:txBody>
      </p:sp>
      <p:pic>
        <p:nvPicPr>
          <p:cNvPr id="13318" name="Picture 6" descr="davidtenn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143000"/>
            <a:ext cx="6324600" cy="5105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1355</Words>
  <Application>Microsoft Office PowerPoint</Application>
  <PresentationFormat>On-screen Show (4:3)</PresentationFormat>
  <Paragraphs>205</Paragraphs>
  <Slides>49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The French Revolution</vt:lpstr>
      <vt:lpstr>The Revolution Begins</vt:lpstr>
      <vt:lpstr>The Old Order </vt:lpstr>
      <vt:lpstr>The Third Estate </vt:lpstr>
      <vt:lpstr>The Forces of Change</vt:lpstr>
      <vt:lpstr>Louis XVI: A Weak Leader</vt:lpstr>
      <vt:lpstr>Meeting of the Estates General</vt:lpstr>
      <vt:lpstr>Meeting of the Estates General, continued</vt:lpstr>
      <vt:lpstr>The_________________</vt:lpstr>
      <vt:lpstr>Storming the_________</vt:lpstr>
      <vt:lpstr>A Great Fear Sweeps France</vt:lpstr>
      <vt:lpstr>Great Fear</vt:lpstr>
      <vt:lpstr>The Women’s March on Versailles</vt:lpstr>
      <vt:lpstr>The National Assembly Reforms France</vt:lpstr>
      <vt:lpstr>Declaration of Rights of Man vs. Declaration of Independence</vt:lpstr>
      <vt:lpstr>DON’T FORGET!</vt:lpstr>
      <vt:lpstr>Slogan of the French Revolution</vt:lpstr>
      <vt:lpstr>National Assembly Reforms… continued</vt:lpstr>
      <vt:lpstr>Louis Attempts to Escape</vt:lpstr>
      <vt:lpstr>A Limited Monarchy</vt:lpstr>
      <vt:lpstr>Factions Split France</vt:lpstr>
      <vt:lpstr>The Conservatives</vt:lpstr>
      <vt:lpstr>The Radicals</vt:lpstr>
      <vt:lpstr>WAR!</vt:lpstr>
      <vt:lpstr>Panic in Paris!</vt:lpstr>
      <vt:lpstr>The Jacobins take control</vt:lpstr>
      <vt:lpstr>PowerPoint Presentation</vt:lpstr>
      <vt:lpstr>PowerPoint Presentation</vt:lpstr>
      <vt:lpstr>The War continues</vt:lpstr>
      <vt:lpstr>The Terror Grips France</vt:lpstr>
      <vt:lpstr>  assumes control</vt:lpstr>
      <vt:lpstr>___________________</vt:lpstr>
      <vt:lpstr>The Reign of Terror</vt:lpstr>
      <vt:lpstr>The Reign of Terror</vt:lpstr>
      <vt:lpstr>End of the Terror</vt:lpstr>
      <vt:lpstr>End of the Terror…continued</vt:lpstr>
      <vt:lpstr>The Directory in trouble</vt:lpstr>
      <vt:lpstr>The Directory becomes desperate!</vt:lpstr>
      <vt:lpstr>PowerPoint Presentation</vt:lpstr>
      <vt:lpstr>Napoleon’s Major Reforms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Heather Hodson</dc:creator>
  <cp:lastModifiedBy>Windows User</cp:lastModifiedBy>
  <cp:revision>28</cp:revision>
  <dcterms:created xsi:type="dcterms:W3CDTF">2007-09-17T23:59:40Z</dcterms:created>
  <dcterms:modified xsi:type="dcterms:W3CDTF">2017-02-14T16:24:30Z</dcterms:modified>
</cp:coreProperties>
</file>