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6"/>
  </p:notesMasterIdLst>
  <p:sldIdLst>
    <p:sldId id="256" r:id="rId2"/>
    <p:sldId id="375" r:id="rId3"/>
    <p:sldId id="374" r:id="rId4"/>
    <p:sldId id="257" r:id="rId5"/>
    <p:sldId id="270" r:id="rId6"/>
    <p:sldId id="287" r:id="rId7"/>
    <p:sldId id="288" r:id="rId8"/>
    <p:sldId id="376" r:id="rId9"/>
    <p:sldId id="271" r:id="rId10"/>
    <p:sldId id="373" r:id="rId11"/>
    <p:sldId id="293" r:id="rId12"/>
    <p:sldId id="258" r:id="rId13"/>
    <p:sldId id="272" r:id="rId14"/>
    <p:sldId id="336" r:id="rId15"/>
    <p:sldId id="343" r:id="rId16"/>
    <p:sldId id="338" r:id="rId17"/>
    <p:sldId id="339" r:id="rId18"/>
    <p:sldId id="340" r:id="rId19"/>
    <p:sldId id="345" r:id="rId20"/>
    <p:sldId id="346" r:id="rId21"/>
    <p:sldId id="363" r:id="rId22"/>
    <p:sldId id="364" r:id="rId23"/>
    <p:sldId id="365" r:id="rId24"/>
    <p:sldId id="3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FF00"/>
    <a:srgbClr val="0000FF"/>
    <a:srgbClr val="00FFFF"/>
    <a:srgbClr val="00CC00"/>
    <a:srgbClr val="00FF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9" autoAdjust="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5C427-3638-4327-923A-A9B1C76E71CA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3B7292-0FB4-4D59-816E-7866DA68D4BC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Nixon eventually forced to resign for lying and covering up Watergate Scandal</a:t>
          </a:r>
          <a:endParaRPr lang="en-US" sz="1500" dirty="0">
            <a:solidFill>
              <a:schemeClr val="tx1"/>
            </a:solidFill>
          </a:endParaRPr>
        </a:p>
      </dgm:t>
    </dgm:pt>
    <dgm:pt modelId="{EA89E793-25C6-464E-B46A-C5839BC088D3}" type="parTrans" cxnId="{B13D0C77-EB8B-417E-88C7-1C6F2C924CDA}">
      <dgm:prSet/>
      <dgm:spPr/>
      <dgm:t>
        <a:bodyPr/>
        <a:lstStyle/>
        <a:p>
          <a:endParaRPr lang="en-US"/>
        </a:p>
      </dgm:t>
    </dgm:pt>
    <dgm:pt modelId="{F71CB3F4-BC95-4C35-BD2D-C9EC30E4032A}" type="sibTrans" cxnId="{B13D0C77-EB8B-417E-88C7-1C6F2C924CDA}">
      <dgm:prSet/>
      <dgm:spPr/>
      <dgm:t>
        <a:bodyPr/>
        <a:lstStyle/>
        <a:p>
          <a:endParaRPr lang="en-US"/>
        </a:p>
      </dgm:t>
    </dgm:pt>
    <dgm:pt modelId="{CE2FC201-978B-4246-9059-9EA338772745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Ford became president, but will lose support for pardoning Nixon</a:t>
          </a:r>
          <a:endParaRPr lang="en-US" sz="1500" dirty="0">
            <a:solidFill>
              <a:schemeClr val="tx1"/>
            </a:solidFill>
          </a:endParaRPr>
        </a:p>
      </dgm:t>
    </dgm:pt>
    <dgm:pt modelId="{DAA422F0-4B4D-42E3-8E4F-7A3E59EA5E1D}" type="parTrans" cxnId="{6C725FBF-6CE1-4D23-BB03-5E0582294F08}">
      <dgm:prSet/>
      <dgm:spPr/>
      <dgm:t>
        <a:bodyPr/>
        <a:lstStyle/>
        <a:p>
          <a:endParaRPr lang="en-US"/>
        </a:p>
      </dgm:t>
    </dgm:pt>
    <dgm:pt modelId="{F1EAA87D-CA81-46D4-8BCB-5214F1BD156B}" type="sibTrans" cxnId="{6C725FBF-6CE1-4D23-BB03-5E0582294F08}">
      <dgm:prSet/>
      <dgm:spPr/>
      <dgm:t>
        <a:bodyPr/>
        <a:lstStyle/>
        <a:p>
          <a:endParaRPr lang="en-US"/>
        </a:p>
      </dgm:t>
    </dgm:pt>
    <dgm:pt modelId="{46F6E408-AEB1-45B7-9D22-841E3F74FCBA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Only president to never be elected as President or Vice President</a:t>
          </a:r>
          <a:endParaRPr lang="en-US" sz="1500" dirty="0">
            <a:solidFill>
              <a:schemeClr val="tx1"/>
            </a:solidFill>
          </a:endParaRPr>
        </a:p>
      </dgm:t>
    </dgm:pt>
    <dgm:pt modelId="{20340B2A-250C-466C-BE5E-D73465C0D699}" type="parTrans" cxnId="{32273461-6521-408E-9685-3317964D17A3}">
      <dgm:prSet/>
      <dgm:spPr/>
      <dgm:t>
        <a:bodyPr/>
        <a:lstStyle/>
        <a:p>
          <a:endParaRPr lang="en-US"/>
        </a:p>
      </dgm:t>
    </dgm:pt>
    <dgm:pt modelId="{CBA52133-A859-49D7-809B-7BD68AC2DFCE}" type="sibTrans" cxnId="{32273461-6521-408E-9685-3317964D17A3}">
      <dgm:prSet/>
      <dgm:spPr/>
      <dgm:t>
        <a:bodyPr/>
        <a:lstStyle/>
        <a:p>
          <a:endParaRPr lang="en-US"/>
        </a:p>
      </dgm:t>
    </dgm:pt>
    <dgm:pt modelId="{E3F05F4F-F642-4AA0-9010-3482A63415D5}">
      <dgm:prSet custT="1"/>
      <dgm:spPr/>
      <dgm:t>
        <a:bodyPr/>
        <a:lstStyle/>
        <a:p>
          <a:r>
            <a:rPr lang="en-US" sz="1300" b="1" dirty="0" smtClean="0">
              <a:solidFill>
                <a:schemeClr val="tx1"/>
              </a:solidFill>
            </a:rPr>
            <a:t>Education for All Handicapped Children Act of 1975, established special education</a:t>
          </a:r>
          <a:endParaRPr lang="en-US" sz="1300" b="1" dirty="0">
            <a:solidFill>
              <a:schemeClr val="tx1"/>
            </a:solidFill>
          </a:endParaRPr>
        </a:p>
      </dgm:t>
    </dgm:pt>
    <dgm:pt modelId="{EAC58126-9237-4AA5-BC97-B99CAD07B05F}" type="parTrans" cxnId="{2040B343-4785-441C-A391-1819E74BD893}">
      <dgm:prSet/>
      <dgm:spPr/>
      <dgm:t>
        <a:bodyPr/>
        <a:lstStyle/>
        <a:p>
          <a:endParaRPr lang="en-US"/>
        </a:p>
      </dgm:t>
    </dgm:pt>
    <dgm:pt modelId="{C3D0133C-069C-4DB9-B7AB-E784C87B0F74}" type="sibTrans" cxnId="{2040B343-4785-441C-A391-1819E74BD893}">
      <dgm:prSet/>
      <dgm:spPr/>
      <dgm:t>
        <a:bodyPr/>
        <a:lstStyle/>
        <a:p>
          <a:endParaRPr lang="en-US"/>
        </a:p>
      </dgm:t>
    </dgm:pt>
    <dgm:pt modelId="{FD2F5FD1-09A0-43C2-B2FA-69A685567800}">
      <dgm:prSet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Signed the Helsinki Accords, marking a move toward détente in the Cold War</a:t>
          </a:r>
          <a:endParaRPr lang="en-US" sz="1500" dirty="0">
            <a:solidFill>
              <a:schemeClr val="tx1"/>
            </a:solidFill>
          </a:endParaRPr>
        </a:p>
      </dgm:t>
    </dgm:pt>
    <dgm:pt modelId="{8205110B-7115-4A58-BFA1-59F75F27ED81}" type="parTrans" cxnId="{474A39C3-C6DF-4BF7-B3E2-759E765CFCF0}">
      <dgm:prSet/>
      <dgm:spPr/>
      <dgm:t>
        <a:bodyPr/>
        <a:lstStyle/>
        <a:p>
          <a:endParaRPr lang="en-US"/>
        </a:p>
      </dgm:t>
    </dgm:pt>
    <dgm:pt modelId="{160A87AD-AF85-427A-BA3A-8D2EC2F7393C}" type="sibTrans" cxnId="{474A39C3-C6DF-4BF7-B3E2-759E765CFCF0}">
      <dgm:prSet/>
      <dgm:spPr/>
      <dgm:t>
        <a:bodyPr/>
        <a:lstStyle/>
        <a:p>
          <a:endParaRPr lang="en-US"/>
        </a:p>
      </dgm:t>
    </dgm:pt>
    <dgm:pt modelId="{6FB3C920-49C6-4846-95E1-9CD7BBCE3C74}" type="pres">
      <dgm:prSet presAssocID="{D085C427-3638-4327-923A-A9B1C76E71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137F0-F594-4488-BDB0-7929E39FF63A}" type="pres">
      <dgm:prSet presAssocID="{6F3B7292-0FB4-4D59-816E-7866DA68D4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30E5A-96F0-4B44-8610-847893040006}" type="pres">
      <dgm:prSet presAssocID="{F71CB3F4-BC95-4C35-BD2D-C9EC30E4032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4CC7FC6-7C92-4360-A2AC-793733A74DC1}" type="pres">
      <dgm:prSet presAssocID="{F71CB3F4-BC95-4C35-BD2D-C9EC30E4032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DA32A52-8781-4AC3-9896-E9A7177C3A91}" type="pres">
      <dgm:prSet presAssocID="{CE2FC201-978B-4246-9059-9EA3387727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3394F-9C04-4DA7-AE1C-A7446EBDFAFC}" type="pres">
      <dgm:prSet presAssocID="{F1EAA87D-CA81-46D4-8BCB-5214F1BD156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38C4BB7-A447-4E6A-B7C1-82487ED44E06}" type="pres">
      <dgm:prSet presAssocID="{F1EAA87D-CA81-46D4-8BCB-5214F1BD156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D15FC0F-BAEC-4C81-B193-1D6049A27DBE}" type="pres">
      <dgm:prSet presAssocID="{46F6E408-AEB1-45B7-9D22-841E3F74FC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64227-3B44-4ED8-A6D8-F2753EFAE4FA}" type="pres">
      <dgm:prSet presAssocID="{CBA52133-A859-49D7-809B-7BD68AC2DFC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9527FB5-43C1-4B08-B7DC-ADCEFBC09567}" type="pres">
      <dgm:prSet presAssocID="{CBA52133-A859-49D7-809B-7BD68AC2DFC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97F7115-FCCB-489D-9E1A-4232ACD36370}" type="pres">
      <dgm:prSet presAssocID="{FD2F5FD1-09A0-43C2-B2FA-69A6855678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43F8C-E5F6-42B4-8619-113EBDA29C92}" type="pres">
      <dgm:prSet presAssocID="{160A87AD-AF85-427A-BA3A-8D2EC2F7393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C0CF46D-D3C6-4314-A3E9-6BE7CB429587}" type="pres">
      <dgm:prSet presAssocID="{160A87AD-AF85-427A-BA3A-8D2EC2F7393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76B367D-1BF5-42D2-A00C-C459A006D540}" type="pres">
      <dgm:prSet presAssocID="{E3F05F4F-F642-4AA0-9010-3482A63415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548BB-637D-4392-BD5F-461191FB3375}" type="pres">
      <dgm:prSet presAssocID="{C3D0133C-069C-4DB9-B7AB-E784C87B0F7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403C1F4-DA9B-4886-8303-D2184749DA56}" type="pres">
      <dgm:prSet presAssocID="{C3D0133C-069C-4DB9-B7AB-E784C87B0F7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C725FBF-6CE1-4D23-BB03-5E0582294F08}" srcId="{D085C427-3638-4327-923A-A9B1C76E71CA}" destId="{CE2FC201-978B-4246-9059-9EA338772745}" srcOrd="1" destOrd="0" parTransId="{DAA422F0-4B4D-42E3-8E4F-7A3E59EA5E1D}" sibTransId="{F1EAA87D-CA81-46D4-8BCB-5214F1BD156B}"/>
    <dgm:cxn modelId="{4D6D44E6-5844-4BBE-AE89-398B715AB802}" type="presOf" srcId="{F1EAA87D-CA81-46D4-8BCB-5214F1BD156B}" destId="{E38C4BB7-A447-4E6A-B7C1-82487ED44E06}" srcOrd="1" destOrd="0" presId="urn:microsoft.com/office/officeart/2005/8/layout/cycle2"/>
    <dgm:cxn modelId="{98F80615-3C2E-4658-8CB5-3DBE26F7D297}" type="presOf" srcId="{F1EAA87D-CA81-46D4-8BCB-5214F1BD156B}" destId="{2F83394F-9C04-4DA7-AE1C-A7446EBDFAFC}" srcOrd="0" destOrd="0" presId="urn:microsoft.com/office/officeart/2005/8/layout/cycle2"/>
    <dgm:cxn modelId="{454D97E6-D709-430C-A998-8B0A79A8844B}" type="presOf" srcId="{160A87AD-AF85-427A-BA3A-8D2EC2F7393C}" destId="{8C0CF46D-D3C6-4314-A3E9-6BE7CB429587}" srcOrd="1" destOrd="0" presId="urn:microsoft.com/office/officeart/2005/8/layout/cycle2"/>
    <dgm:cxn modelId="{C4C92D3E-7E3F-46A8-A02F-9B8FD7A3DBE4}" type="presOf" srcId="{E3F05F4F-F642-4AA0-9010-3482A63415D5}" destId="{376B367D-1BF5-42D2-A00C-C459A006D540}" srcOrd="0" destOrd="0" presId="urn:microsoft.com/office/officeart/2005/8/layout/cycle2"/>
    <dgm:cxn modelId="{40563D49-55A4-424C-8CD4-D2373D5EA790}" type="presOf" srcId="{C3D0133C-069C-4DB9-B7AB-E784C87B0F74}" destId="{E52548BB-637D-4392-BD5F-461191FB3375}" srcOrd="0" destOrd="0" presId="urn:microsoft.com/office/officeart/2005/8/layout/cycle2"/>
    <dgm:cxn modelId="{466057EC-FE2D-4137-9603-4B375DDE39E1}" type="presOf" srcId="{C3D0133C-069C-4DB9-B7AB-E784C87B0F74}" destId="{8403C1F4-DA9B-4886-8303-D2184749DA56}" srcOrd="1" destOrd="0" presId="urn:microsoft.com/office/officeart/2005/8/layout/cycle2"/>
    <dgm:cxn modelId="{0FE21201-7B4C-40A5-BF8C-F4C646602BEB}" type="presOf" srcId="{FD2F5FD1-09A0-43C2-B2FA-69A685567800}" destId="{497F7115-FCCB-489D-9E1A-4232ACD36370}" srcOrd="0" destOrd="0" presId="urn:microsoft.com/office/officeart/2005/8/layout/cycle2"/>
    <dgm:cxn modelId="{2F1EE5FF-3B58-4984-9A64-183F7EEEF7C5}" type="presOf" srcId="{46F6E408-AEB1-45B7-9D22-841E3F74FCBA}" destId="{1D15FC0F-BAEC-4C81-B193-1D6049A27DBE}" srcOrd="0" destOrd="0" presId="urn:microsoft.com/office/officeart/2005/8/layout/cycle2"/>
    <dgm:cxn modelId="{EA9505E8-AA31-4588-BE4D-54455035B42B}" type="presOf" srcId="{CE2FC201-978B-4246-9059-9EA338772745}" destId="{0DA32A52-8781-4AC3-9896-E9A7177C3A91}" srcOrd="0" destOrd="0" presId="urn:microsoft.com/office/officeart/2005/8/layout/cycle2"/>
    <dgm:cxn modelId="{B13D0C77-EB8B-417E-88C7-1C6F2C924CDA}" srcId="{D085C427-3638-4327-923A-A9B1C76E71CA}" destId="{6F3B7292-0FB4-4D59-816E-7866DA68D4BC}" srcOrd="0" destOrd="0" parTransId="{EA89E793-25C6-464E-B46A-C5839BC088D3}" sibTransId="{F71CB3F4-BC95-4C35-BD2D-C9EC30E4032A}"/>
    <dgm:cxn modelId="{32273461-6521-408E-9685-3317964D17A3}" srcId="{D085C427-3638-4327-923A-A9B1C76E71CA}" destId="{46F6E408-AEB1-45B7-9D22-841E3F74FCBA}" srcOrd="2" destOrd="0" parTransId="{20340B2A-250C-466C-BE5E-D73465C0D699}" sibTransId="{CBA52133-A859-49D7-809B-7BD68AC2DFCE}"/>
    <dgm:cxn modelId="{26D3AD01-7DC4-4AE1-8155-DA957E608FCE}" type="presOf" srcId="{6F3B7292-0FB4-4D59-816E-7866DA68D4BC}" destId="{E7A137F0-F594-4488-BDB0-7929E39FF63A}" srcOrd="0" destOrd="0" presId="urn:microsoft.com/office/officeart/2005/8/layout/cycle2"/>
    <dgm:cxn modelId="{F95C9A92-CA1D-4577-84B4-70FDA8158953}" type="presOf" srcId="{160A87AD-AF85-427A-BA3A-8D2EC2F7393C}" destId="{43643F8C-E5F6-42B4-8619-113EBDA29C92}" srcOrd="0" destOrd="0" presId="urn:microsoft.com/office/officeart/2005/8/layout/cycle2"/>
    <dgm:cxn modelId="{2C39F8F7-9FDD-487C-9BC4-F96091F3FFBB}" type="presOf" srcId="{CBA52133-A859-49D7-809B-7BD68AC2DFCE}" destId="{D8464227-3B44-4ED8-A6D8-F2753EFAE4FA}" srcOrd="0" destOrd="0" presId="urn:microsoft.com/office/officeart/2005/8/layout/cycle2"/>
    <dgm:cxn modelId="{70FBD458-94DF-43D4-BB07-27EE5CE19779}" type="presOf" srcId="{F71CB3F4-BC95-4C35-BD2D-C9EC30E4032A}" destId="{34CC7FC6-7C92-4360-A2AC-793733A74DC1}" srcOrd="1" destOrd="0" presId="urn:microsoft.com/office/officeart/2005/8/layout/cycle2"/>
    <dgm:cxn modelId="{474A39C3-C6DF-4BF7-B3E2-759E765CFCF0}" srcId="{D085C427-3638-4327-923A-A9B1C76E71CA}" destId="{FD2F5FD1-09A0-43C2-B2FA-69A685567800}" srcOrd="3" destOrd="0" parTransId="{8205110B-7115-4A58-BFA1-59F75F27ED81}" sibTransId="{160A87AD-AF85-427A-BA3A-8D2EC2F7393C}"/>
    <dgm:cxn modelId="{2040B343-4785-441C-A391-1819E74BD893}" srcId="{D085C427-3638-4327-923A-A9B1C76E71CA}" destId="{E3F05F4F-F642-4AA0-9010-3482A63415D5}" srcOrd="4" destOrd="0" parTransId="{EAC58126-9237-4AA5-BC97-B99CAD07B05F}" sibTransId="{C3D0133C-069C-4DB9-B7AB-E784C87B0F74}"/>
    <dgm:cxn modelId="{5637847D-AC5E-4F5D-859E-477985CF02A1}" type="presOf" srcId="{CBA52133-A859-49D7-809B-7BD68AC2DFCE}" destId="{59527FB5-43C1-4B08-B7DC-ADCEFBC09567}" srcOrd="1" destOrd="0" presId="urn:microsoft.com/office/officeart/2005/8/layout/cycle2"/>
    <dgm:cxn modelId="{941452DE-201A-4B2F-9D81-27ECEC1BE6D5}" type="presOf" srcId="{F71CB3F4-BC95-4C35-BD2D-C9EC30E4032A}" destId="{13C30E5A-96F0-4B44-8610-847893040006}" srcOrd="0" destOrd="0" presId="urn:microsoft.com/office/officeart/2005/8/layout/cycle2"/>
    <dgm:cxn modelId="{1E0D42B7-29D0-4C86-9E04-B640A5444A59}" type="presOf" srcId="{D085C427-3638-4327-923A-A9B1C76E71CA}" destId="{6FB3C920-49C6-4846-95E1-9CD7BBCE3C74}" srcOrd="0" destOrd="0" presId="urn:microsoft.com/office/officeart/2005/8/layout/cycle2"/>
    <dgm:cxn modelId="{D391ED4C-4164-4E4B-838A-F4D9162711FE}" type="presParOf" srcId="{6FB3C920-49C6-4846-95E1-9CD7BBCE3C74}" destId="{E7A137F0-F594-4488-BDB0-7929E39FF63A}" srcOrd="0" destOrd="0" presId="urn:microsoft.com/office/officeart/2005/8/layout/cycle2"/>
    <dgm:cxn modelId="{C300EB84-EA3F-443C-A928-2EBA764C7E8C}" type="presParOf" srcId="{6FB3C920-49C6-4846-95E1-9CD7BBCE3C74}" destId="{13C30E5A-96F0-4B44-8610-847893040006}" srcOrd="1" destOrd="0" presId="urn:microsoft.com/office/officeart/2005/8/layout/cycle2"/>
    <dgm:cxn modelId="{89C80C49-7E07-4A3E-8605-3EA34BE85D94}" type="presParOf" srcId="{13C30E5A-96F0-4B44-8610-847893040006}" destId="{34CC7FC6-7C92-4360-A2AC-793733A74DC1}" srcOrd="0" destOrd="0" presId="urn:microsoft.com/office/officeart/2005/8/layout/cycle2"/>
    <dgm:cxn modelId="{BAC28C29-5070-4DE6-8C8F-6DD46910CA3F}" type="presParOf" srcId="{6FB3C920-49C6-4846-95E1-9CD7BBCE3C74}" destId="{0DA32A52-8781-4AC3-9896-E9A7177C3A91}" srcOrd="2" destOrd="0" presId="urn:microsoft.com/office/officeart/2005/8/layout/cycle2"/>
    <dgm:cxn modelId="{AD739826-F263-4A10-A3FA-C2B6DA2CB79B}" type="presParOf" srcId="{6FB3C920-49C6-4846-95E1-9CD7BBCE3C74}" destId="{2F83394F-9C04-4DA7-AE1C-A7446EBDFAFC}" srcOrd="3" destOrd="0" presId="urn:microsoft.com/office/officeart/2005/8/layout/cycle2"/>
    <dgm:cxn modelId="{CECD9292-2AB5-4A52-A55E-DC3AA18544C4}" type="presParOf" srcId="{2F83394F-9C04-4DA7-AE1C-A7446EBDFAFC}" destId="{E38C4BB7-A447-4E6A-B7C1-82487ED44E06}" srcOrd="0" destOrd="0" presId="urn:microsoft.com/office/officeart/2005/8/layout/cycle2"/>
    <dgm:cxn modelId="{ADCFC19E-E0B1-4909-90C3-E446B7677B1E}" type="presParOf" srcId="{6FB3C920-49C6-4846-95E1-9CD7BBCE3C74}" destId="{1D15FC0F-BAEC-4C81-B193-1D6049A27DBE}" srcOrd="4" destOrd="0" presId="urn:microsoft.com/office/officeart/2005/8/layout/cycle2"/>
    <dgm:cxn modelId="{DB724542-B449-40DE-9A63-6EDD78C45C0B}" type="presParOf" srcId="{6FB3C920-49C6-4846-95E1-9CD7BBCE3C74}" destId="{D8464227-3B44-4ED8-A6D8-F2753EFAE4FA}" srcOrd="5" destOrd="0" presId="urn:microsoft.com/office/officeart/2005/8/layout/cycle2"/>
    <dgm:cxn modelId="{05795C02-3A69-4FEF-865E-F275495023F3}" type="presParOf" srcId="{D8464227-3B44-4ED8-A6D8-F2753EFAE4FA}" destId="{59527FB5-43C1-4B08-B7DC-ADCEFBC09567}" srcOrd="0" destOrd="0" presId="urn:microsoft.com/office/officeart/2005/8/layout/cycle2"/>
    <dgm:cxn modelId="{B3534D78-D6D0-4F70-9D01-430CD11093C9}" type="presParOf" srcId="{6FB3C920-49C6-4846-95E1-9CD7BBCE3C74}" destId="{497F7115-FCCB-489D-9E1A-4232ACD36370}" srcOrd="6" destOrd="0" presId="urn:microsoft.com/office/officeart/2005/8/layout/cycle2"/>
    <dgm:cxn modelId="{D94D39CC-F82F-47DB-A5DB-078CEAAB4E61}" type="presParOf" srcId="{6FB3C920-49C6-4846-95E1-9CD7BBCE3C74}" destId="{43643F8C-E5F6-42B4-8619-113EBDA29C92}" srcOrd="7" destOrd="0" presId="urn:microsoft.com/office/officeart/2005/8/layout/cycle2"/>
    <dgm:cxn modelId="{4ED1CCA3-29F3-489D-9D6A-EE1AEF5A7821}" type="presParOf" srcId="{43643F8C-E5F6-42B4-8619-113EBDA29C92}" destId="{8C0CF46D-D3C6-4314-A3E9-6BE7CB429587}" srcOrd="0" destOrd="0" presId="urn:microsoft.com/office/officeart/2005/8/layout/cycle2"/>
    <dgm:cxn modelId="{08F36BAA-441F-4E0B-948A-1D135C74B53F}" type="presParOf" srcId="{6FB3C920-49C6-4846-95E1-9CD7BBCE3C74}" destId="{376B367D-1BF5-42D2-A00C-C459A006D540}" srcOrd="8" destOrd="0" presId="urn:microsoft.com/office/officeart/2005/8/layout/cycle2"/>
    <dgm:cxn modelId="{1ECAEDDC-BF33-4C0D-8548-0D218E5C8B01}" type="presParOf" srcId="{6FB3C920-49C6-4846-95E1-9CD7BBCE3C74}" destId="{E52548BB-637D-4392-BD5F-461191FB3375}" srcOrd="9" destOrd="0" presId="urn:microsoft.com/office/officeart/2005/8/layout/cycle2"/>
    <dgm:cxn modelId="{FFA8F865-2868-4FF2-9F9C-B6EED19D0F31}" type="presParOf" srcId="{E52548BB-637D-4392-BD5F-461191FB3375}" destId="{8403C1F4-DA9B-4886-8303-D2184749DA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5C427-3638-4327-923A-A9B1C76E71CA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3B7292-0FB4-4D59-816E-7866DA68D4B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Elected for honesty and integrity</a:t>
          </a:r>
          <a:endParaRPr lang="en-US" sz="1600" dirty="0">
            <a:solidFill>
              <a:schemeClr val="tx1"/>
            </a:solidFill>
          </a:endParaRPr>
        </a:p>
      </dgm:t>
    </dgm:pt>
    <dgm:pt modelId="{EA89E793-25C6-464E-B46A-C5839BC088D3}" type="parTrans" cxnId="{B13D0C77-EB8B-417E-88C7-1C6F2C924CDA}">
      <dgm:prSet/>
      <dgm:spPr/>
      <dgm:t>
        <a:bodyPr/>
        <a:lstStyle/>
        <a:p>
          <a:endParaRPr lang="en-US"/>
        </a:p>
      </dgm:t>
    </dgm:pt>
    <dgm:pt modelId="{F71CB3F4-BC95-4C35-BD2D-C9EC30E4032A}" type="sibTrans" cxnId="{B13D0C77-EB8B-417E-88C7-1C6F2C924CDA}">
      <dgm:prSet/>
      <dgm:spPr/>
      <dgm:t>
        <a:bodyPr/>
        <a:lstStyle/>
        <a:p>
          <a:endParaRPr lang="en-US"/>
        </a:p>
      </dgm:t>
    </dgm:pt>
    <dgm:pt modelId="{CE2FC201-978B-4246-9059-9EA33877274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Focused on saving energy</a:t>
          </a:r>
          <a:endParaRPr lang="en-US" sz="1600" dirty="0">
            <a:solidFill>
              <a:schemeClr val="tx1"/>
            </a:solidFill>
          </a:endParaRPr>
        </a:p>
      </dgm:t>
    </dgm:pt>
    <dgm:pt modelId="{DAA422F0-4B4D-42E3-8E4F-7A3E59EA5E1D}" type="parTrans" cxnId="{6C725FBF-6CE1-4D23-BB03-5E0582294F08}">
      <dgm:prSet/>
      <dgm:spPr/>
      <dgm:t>
        <a:bodyPr/>
        <a:lstStyle/>
        <a:p>
          <a:endParaRPr lang="en-US"/>
        </a:p>
      </dgm:t>
    </dgm:pt>
    <dgm:pt modelId="{F1EAA87D-CA81-46D4-8BCB-5214F1BD156B}" type="sibTrans" cxnId="{6C725FBF-6CE1-4D23-BB03-5E0582294F08}">
      <dgm:prSet/>
      <dgm:spPr/>
      <dgm:t>
        <a:bodyPr/>
        <a:lstStyle/>
        <a:p>
          <a:endParaRPr lang="en-US"/>
        </a:p>
      </dgm:t>
    </dgm:pt>
    <dgm:pt modelId="{1D69A72B-1D73-4E4C-BE24-70372D01896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Built foreign policy around Human Rights</a:t>
          </a:r>
          <a:endParaRPr lang="en-US" sz="1600" dirty="0">
            <a:solidFill>
              <a:schemeClr val="tx1"/>
            </a:solidFill>
          </a:endParaRPr>
        </a:p>
      </dgm:t>
    </dgm:pt>
    <dgm:pt modelId="{6B35FEC5-F266-49DC-8F97-F3F9E544BB28}" type="parTrans" cxnId="{2DBED4C7-7DCE-499C-8F5B-94D45075EC38}">
      <dgm:prSet/>
      <dgm:spPr/>
      <dgm:t>
        <a:bodyPr/>
        <a:lstStyle/>
        <a:p>
          <a:endParaRPr lang="en-US"/>
        </a:p>
      </dgm:t>
    </dgm:pt>
    <dgm:pt modelId="{E91B7F8C-2F52-44D6-8F3F-2D4AD2E1C057}" type="sibTrans" cxnId="{2DBED4C7-7DCE-499C-8F5B-94D45075EC38}">
      <dgm:prSet/>
      <dgm:spPr/>
      <dgm:t>
        <a:bodyPr/>
        <a:lstStyle/>
        <a:p>
          <a:endParaRPr lang="en-US"/>
        </a:p>
      </dgm:t>
    </dgm:pt>
    <dgm:pt modelId="{B8F61A1D-3446-415E-85E6-230D752188C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Helped secure the Camp David Accords </a:t>
          </a:r>
          <a:endParaRPr lang="en-US" sz="1600" dirty="0">
            <a:solidFill>
              <a:schemeClr val="tx1"/>
            </a:solidFill>
          </a:endParaRPr>
        </a:p>
      </dgm:t>
    </dgm:pt>
    <dgm:pt modelId="{8C5078E0-73DD-4CD5-9B4F-339336A12887}" type="parTrans" cxnId="{2BBFD6B4-311A-4C9D-B0B1-98E5EFE9D587}">
      <dgm:prSet/>
      <dgm:spPr/>
      <dgm:t>
        <a:bodyPr/>
        <a:lstStyle/>
        <a:p>
          <a:endParaRPr lang="en-US"/>
        </a:p>
      </dgm:t>
    </dgm:pt>
    <dgm:pt modelId="{C317999F-C7DA-43F2-A4B6-57E04C4089A6}" type="sibTrans" cxnId="{2BBFD6B4-311A-4C9D-B0B1-98E5EFE9D587}">
      <dgm:prSet/>
      <dgm:spPr/>
      <dgm:t>
        <a:bodyPr/>
        <a:lstStyle/>
        <a:p>
          <a:endParaRPr lang="en-US"/>
        </a:p>
      </dgm:t>
    </dgm:pt>
    <dgm:pt modelId="{F2527971-D026-44D4-AB53-8503A63E1AA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Response to the USSR actions in Afghanistan and Iran hostage crisis seen as weak</a:t>
          </a:r>
          <a:endParaRPr lang="en-US" sz="1600" dirty="0">
            <a:solidFill>
              <a:schemeClr val="tx1"/>
            </a:solidFill>
          </a:endParaRPr>
        </a:p>
      </dgm:t>
    </dgm:pt>
    <dgm:pt modelId="{F4D09B4F-0FB7-4015-9777-7F42D3226244}" type="parTrans" cxnId="{843C6E4D-28BE-4E17-8824-F838199C07D1}">
      <dgm:prSet/>
      <dgm:spPr/>
      <dgm:t>
        <a:bodyPr/>
        <a:lstStyle/>
        <a:p>
          <a:endParaRPr lang="en-US"/>
        </a:p>
      </dgm:t>
    </dgm:pt>
    <dgm:pt modelId="{C1157E67-8545-42BA-BE8F-89465A6644B0}" type="sibTrans" cxnId="{843C6E4D-28BE-4E17-8824-F838199C07D1}">
      <dgm:prSet/>
      <dgm:spPr/>
      <dgm:t>
        <a:bodyPr/>
        <a:lstStyle/>
        <a:p>
          <a:endParaRPr lang="en-US"/>
        </a:p>
      </dgm:t>
    </dgm:pt>
    <dgm:pt modelId="{6FB3C920-49C6-4846-95E1-9CD7BBCE3C74}" type="pres">
      <dgm:prSet presAssocID="{D085C427-3638-4327-923A-A9B1C76E71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137F0-F594-4488-BDB0-7929E39FF63A}" type="pres">
      <dgm:prSet presAssocID="{6F3B7292-0FB4-4D59-816E-7866DA68D4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30E5A-96F0-4B44-8610-847893040006}" type="pres">
      <dgm:prSet presAssocID="{F71CB3F4-BC95-4C35-BD2D-C9EC30E4032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4CC7FC6-7C92-4360-A2AC-793733A74DC1}" type="pres">
      <dgm:prSet presAssocID="{F71CB3F4-BC95-4C35-BD2D-C9EC30E4032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DA32A52-8781-4AC3-9896-E9A7177C3A91}" type="pres">
      <dgm:prSet presAssocID="{CE2FC201-978B-4246-9059-9EA3387727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3394F-9C04-4DA7-AE1C-A7446EBDFAFC}" type="pres">
      <dgm:prSet presAssocID="{F1EAA87D-CA81-46D4-8BCB-5214F1BD156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38C4BB7-A447-4E6A-B7C1-82487ED44E06}" type="pres">
      <dgm:prSet presAssocID="{F1EAA87D-CA81-46D4-8BCB-5214F1BD156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6C51D7D-4B03-4EAE-938D-C0D63C7431DB}" type="pres">
      <dgm:prSet presAssocID="{1D69A72B-1D73-4E4C-BE24-70372D0189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7484D-1D30-4109-96C4-DD6B212D9CEF}" type="pres">
      <dgm:prSet presAssocID="{E91B7F8C-2F52-44D6-8F3F-2D4AD2E1C05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7D14548-B3B0-4F7C-93C0-DC514FA6E780}" type="pres">
      <dgm:prSet presAssocID="{E91B7F8C-2F52-44D6-8F3F-2D4AD2E1C05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435F483-1F58-48D1-B746-076BDB7EA774}" type="pres">
      <dgm:prSet presAssocID="{B8F61A1D-3446-415E-85E6-230D752188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E4305-343B-4D44-AA75-9171282CA300}" type="pres">
      <dgm:prSet presAssocID="{C317999F-C7DA-43F2-A4B6-57E04C4089A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A5242D8-204C-4BE2-A15B-DA3E8C2853B8}" type="pres">
      <dgm:prSet presAssocID="{C317999F-C7DA-43F2-A4B6-57E04C4089A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DC2C987-9C36-48E0-9C69-DB11AE986252}" type="pres">
      <dgm:prSet presAssocID="{F2527971-D026-44D4-AB53-8503A63E1AA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9474C-F381-423C-A26D-F306B88533EE}" type="pres">
      <dgm:prSet presAssocID="{C1157E67-8545-42BA-BE8F-89465A6644B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1E84671-6645-4C63-B5CF-6469D8E65A35}" type="pres">
      <dgm:prSet presAssocID="{C1157E67-8545-42BA-BE8F-89465A6644B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C725FBF-6CE1-4D23-BB03-5E0582294F08}" srcId="{D085C427-3638-4327-923A-A9B1C76E71CA}" destId="{CE2FC201-978B-4246-9059-9EA338772745}" srcOrd="1" destOrd="0" parTransId="{DAA422F0-4B4D-42E3-8E4F-7A3E59EA5E1D}" sibTransId="{F1EAA87D-CA81-46D4-8BCB-5214F1BD156B}"/>
    <dgm:cxn modelId="{F33572AA-6064-440E-B6AA-D36DA31F618C}" type="presOf" srcId="{1D69A72B-1D73-4E4C-BE24-70372D018962}" destId="{86C51D7D-4B03-4EAE-938D-C0D63C7431DB}" srcOrd="0" destOrd="0" presId="urn:microsoft.com/office/officeart/2005/8/layout/cycle2"/>
    <dgm:cxn modelId="{2BBFD6B4-311A-4C9D-B0B1-98E5EFE9D587}" srcId="{D085C427-3638-4327-923A-A9B1C76E71CA}" destId="{B8F61A1D-3446-415E-85E6-230D752188C8}" srcOrd="3" destOrd="0" parTransId="{8C5078E0-73DD-4CD5-9B4F-339336A12887}" sibTransId="{C317999F-C7DA-43F2-A4B6-57E04C4089A6}"/>
    <dgm:cxn modelId="{F903C027-B5BD-40BB-B242-2090DE720C0D}" type="presOf" srcId="{B8F61A1D-3446-415E-85E6-230D752188C8}" destId="{1435F483-1F58-48D1-B746-076BDB7EA774}" srcOrd="0" destOrd="0" presId="urn:microsoft.com/office/officeart/2005/8/layout/cycle2"/>
    <dgm:cxn modelId="{84CDE2E9-4EF6-474D-B30F-475C06A33364}" type="presOf" srcId="{C1157E67-8545-42BA-BE8F-89465A6644B0}" destId="{B1E84671-6645-4C63-B5CF-6469D8E65A35}" srcOrd="1" destOrd="0" presId="urn:microsoft.com/office/officeart/2005/8/layout/cycle2"/>
    <dgm:cxn modelId="{C82B38C5-5017-4FB5-B0E9-D6076EAEE766}" type="presOf" srcId="{E91B7F8C-2F52-44D6-8F3F-2D4AD2E1C057}" destId="{89B7484D-1D30-4109-96C4-DD6B212D9CEF}" srcOrd="0" destOrd="0" presId="urn:microsoft.com/office/officeart/2005/8/layout/cycle2"/>
    <dgm:cxn modelId="{394AB28B-36E5-4816-99C0-6E41F2BF69A0}" type="presOf" srcId="{F2527971-D026-44D4-AB53-8503A63E1AAC}" destId="{2DC2C987-9C36-48E0-9C69-DB11AE986252}" srcOrd="0" destOrd="0" presId="urn:microsoft.com/office/officeart/2005/8/layout/cycle2"/>
    <dgm:cxn modelId="{2DBED4C7-7DCE-499C-8F5B-94D45075EC38}" srcId="{D085C427-3638-4327-923A-A9B1C76E71CA}" destId="{1D69A72B-1D73-4E4C-BE24-70372D018962}" srcOrd="2" destOrd="0" parTransId="{6B35FEC5-F266-49DC-8F97-F3F9E544BB28}" sibTransId="{E91B7F8C-2F52-44D6-8F3F-2D4AD2E1C057}"/>
    <dgm:cxn modelId="{843C6E4D-28BE-4E17-8824-F838199C07D1}" srcId="{D085C427-3638-4327-923A-A9B1C76E71CA}" destId="{F2527971-D026-44D4-AB53-8503A63E1AAC}" srcOrd="4" destOrd="0" parTransId="{F4D09B4F-0FB7-4015-9777-7F42D3226244}" sibTransId="{C1157E67-8545-42BA-BE8F-89465A6644B0}"/>
    <dgm:cxn modelId="{712DDCD0-A2E7-400D-BFFE-DB73ABD9C13B}" type="presOf" srcId="{F1EAA87D-CA81-46D4-8BCB-5214F1BD156B}" destId="{2F83394F-9C04-4DA7-AE1C-A7446EBDFAFC}" srcOrd="0" destOrd="0" presId="urn:microsoft.com/office/officeart/2005/8/layout/cycle2"/>
    <dgm:cxn modelId="{42574CD4-8B86-44C8-ACC8-E0DCB316B8F8}" type="presOf" srcId="{6F3B7292-0FB4-4D59-816E-7866DA68D4BC}" destId="{E7A137F0-F594-4488-BDB0-7929E39FF63A}" srcOrd="0" destOrd="0" presId="urn:microsoft.com/office/officeart/2005/8/layout/cycle2"/>
    <dgm:cxn modelId="{B13D0C77-EB8B-417E-88C7-1C6F2C924CDA}" srcId="{D085C427-3638-4327-923A-A9B1C76E71CA}" destId="{6F3B7292-0FB4-4D59-816E-7866DA68D4BC}" srcOrd="0" destOrd="0" parTransId="{EA89E793-25C6-464E-B46A-C5839BC088D3}" sibTransId="{F71CB3F4-BC95-4C35-BD2D-C9EC30E4032A}"/>
    <dgm:cxn modelId="{DD76AED6-9BD8-4111-A079-AC4DB7767211}" type="presOf" srcId="{F71CB3F4-BC95-4C35-BD2D-C9EC30E4032A}" destId="{34CC7FC6-7C92-4360-A2AC-793733A74DC1}" srcOrd="1" destOrd="0" presId="urn:microsoft.com/office/officeart/2005/8/layout/cycle2"/>
    <dgm:cxn modelId="{65248718-FAD2-48CE-9424-B4AEA5831737}" type="presOf" srcId="{E91B7F8C-2F52-44D6-8F3F-2D4AD2E1C057}" destId="{57D14548-B3B0-4F7C-93C0-DC514FA6E780}" srcOrd="1" destOrd="0" presId="urn:microsoft.com/office/officeart/2005/8/layout/cycle2"/>
    <dgm:cxn modelId="{AEAB9EFF-BED1-428A-A7D7-A0F263891962}" type="presOf" srcId="{F1EAA87D-CA81-46D4-8BCB-5214F1BD156B}" destId="{E38C4BB7-A447-4E6A-B7C1-82487ED44E06}" srcOrd="1" destOrd="0" presId="urn:microsoft.com/office/officeart/2005/8/layout/cycle2"/>
    <dgm:cxn modelId="{290B9BD1-E1DD-4CB4-A3A3-65722546F157}" type="presOf" srcId="{C317999F-C7DA-43F2-A4B6-57E04C4089A6}" destId="{8A5242D8-204C-4BE2-A15B-DA3E8C2853B8}" srcOrd="1" destOrd="0" presId="urn:microsoft.com/office/officeart/2005/8/layout/cycle2"/>
    <dgm:cxn modelId="{5AE7A4D5-D365-4128-8B42-A4733C6614ED}" type="presOf" srcId="{C1157E67-8545-42BA-BE8F-89465A6644B0}" destId="{0509474C-F381-423C-A26D-F306B88533EE}" srcOrd="0" destOrd="0" presId="urn:microsoft.com/office/officeart/2005/8/layout/cycle2"/>
    <dgm:cxn modelId="{C3CA6189-9C89-450F-91CB-648F330157C6}" type="presOf" srcId="{C317999F-C7DA-43F2-A4B6-57E04C4089A6}" destId="{223E4305-343B-4D44-AA75-9171282CA300}" srcOrd="0" destOrd="0" presId="urn:microsoft.com/office/officeart/2005/8/layout/cycle2"/>
    <dgm:cxn modelId="{7A255AF8-B90B-4A67-A110-52E9B5B95738}" type="presOf" srcId="{D085C427-3638-4327-923A-A9B1C76E71CA}" destId="{6FB3C920-49C6-4846-95E1-9CD7BBCE3C74}" srcOrd="0" destOrd="0" presId="urn:microsoft.com/office/officeart/2005/8/layout/cycle2"/>
    <dgm:cxn modelId="{044C0709-7639-47BB-B3EF-746B894E6CA2}" type="presOf" srcId="{F71CB3F4-BC95-4C35-BD2D-C9EC30E4032A}" destId="{13C30E5A-96F0-4B44-8610-847893040006}" srcOrd="0" destOrd="0" presId="urn:microsoft.com/office/officeart/2005/8/layout/cycle2"/>
    <dgm:cxn modelId="{95B862F8-0129-40EF-89F1-CD9D4BB6D8D7}" type="presOf" srcId="{CE2FC201-978B-4246-9059-9EA338772745}" destId="{0DA32A52-8781-4AC3-9896-E9A7177C3A91}" srcOrd="0" destOrd="0" presId="urn:microsoft.com/office/officeart/2005/8/layout/cycle2"/>
    <dgm:cxn modelId="{E72A801F-DA05-4EEE-B312-1AB24A3A8756}" type="presParOf" srcId="{6FB3C920-49C6-4846-95E1-9CD7BBCE3C74}" destId="{E7A137F0-F594-4488-BDB0-7929E39FF63A}" srcOrd="0" destOrd="0" presId="urn:microsoft.com/office/officeart/2005/8/layout/cycle2"/>
    <dgm:cxn modelId="{9C493EBF-74DF-4D04-A4CA-39FC4F8C0FF2}" type="presParOf" srcId="{6FB3C920-49C6-4846-95E1-9CD7BBCE3C74}" destId="{13C30E5A-96F0-4B44-8610-847893040006}" srcOrd="1" destOrd="0" presId="urn:microsoft.com/office/officeart/2005/8/layout/cycle2"/>
    <dgm:cxn modelId="{B8E1014A-5041-4A5C-9EF5-BC47ECB12D18}" type="presParOf" srcId="{13C30E5A-96F0-4B44-8610-847893040006}" destId="{34CC7FC6-7C92-4360-A2AC-793733A74DC1}" srcOrd="0" destOrd="0" presId="urn:microsoft.com/office/officeart/2005/8/layout/cycle2"/>
    <dgm:cxn modelId="{76AC1757-B7AB-485E-B43A-57267B445AB4}" type="presParOf" srcId="{6FB3C920-49C6-4846-95E1-9CD7BBCE3C74}" destId="{0DA32A52-8781-4AC3-9896-E9A7177C3A91}" srcOrd="2" destOrd="0" presId="urn:microsoft.com/office/officeart/2005/8/layout/cycle2"/>
    <dgm:cxn modelId="{ADEE53AA-D964-41BC-B676-7E3EBC110AF8}" type="presParOf" srcId="{6FB3C920-49C6-4846-95E1-9CD7BBCE3C74}" destId="{2F83394F-9C04-4DA7-AE1C-A7446EBDFAFC}" srcOrd="3" destOrd="0" presId="urn:microsoft.com/office/officeart/2005/8/layout/cycle2"/>
    <dgm:cxn modelId="{DC296BD3-1D1A-444D-8FD8-159245143D6B}" type="presParOf" srcId="{2F83394F-9C04-4DA7-AE1C-A7446EBDFAFC}" destId="{E38C4BB7-A447-4E6A-B7C1-82487ED44E06}" srcOrd="0" destOrd="0" presId="urn:microsoft.com/office/officeart/2005/8/layout/cycle2"/>
    <dgm:cxn modelId="{EE9830ED-E269-484E-9710-0EDB1EE6B3DA}" type="presParOf" srcId="{6FB3C920-49C6-4846-95E1-9CD7BBCE3C74}" destId="{86C51D7D-4B03-4EAE-938D-C0D63C7431DB}" srcOrd="4" destOrd="0" presId="urn:microsoft.com/office/officeart/2005/8/layout/cycle2"/>
    <dgm:cxn modelId="{8D17473B-2CB3-454C-9E0C-0CE9B4E9009F}" type="presParOf" srcId="{6FB3C920-49C6-4846-95E1-9CD7BBCE3C74}" destId="{89B7484D-1D30-4109-96C4-DD6B212D9CEF}" srcOrd="5" destOrd="0" presId="urn:microsoft.com/office/officeart/2005/8/layout/cycle2"/>
    <dgm:cxn modelId="{24989017-3244-41AA-B3CF-8893E43741AE}" type="presParOf" srcId="{89B7484D-1D30-4109-96C4-DD6B212D9CEF}" destId="{57D14548-B3B0-4F7C-93C0-DC514FA6E780}" srcOrd="0" destOrd="0" presId="urn:microsoft.com/office/officeart/2005/8/layout/cycle2"/>
    <dgm:cxn modelId="{56F5AEB1-7F3D-4101-8725-174A9D10DFE6}" type="presParOf" srcId="{6FB3C920-49C6-4846-95E1-9CD7BBCE3C74}" destId="{1435F483-1F58-48D1-B746-076BDB7EA774}" srcOrd="6" destOrd="0" presId="urn:microsoft.com/office/officeart/2005/8/layout/cycle2"/>
    <dgm:cxn modelId="{4BFF026B-D725-4591-A008-19EDC5CE2238}" type="presParOf" srcId="{6FB3C920-49C6-4846-95E1-9CD7BBCE3C74}" destId="{223E4305-343B-4D44-AA75-9171282CA300}" srcOrd="7" destOrd="0" presId="urn:microsoft.com/office/officeart/2005/8/layout/cycle2"/>
    <dgm:cxn modelId="{24DA6AD0-9A29-41AB-8863-99F4BFE57908}" type="presParOf" srcId="{223E4305-343B-4D44-AA75-9171282CA300}" destId="{8A5242D8-204C-4BE2-A15B-DA3E8C2853B8}" srcOrd="0" destOrd="0" presId="urn:microsoft.com/office/officeart/2005/8/layout/cycle2"/>
    <dgm:cxn modelId="{65D79B6D-5F86-4C55-8214-6EADEFE13198}" type="presParOf" srcId="{6FB3C920-49C6-4846-95E1-9CD7BBCE3C74}" destId="{2DC2C987-9C36-48E0-9C69-DB11AE986252}" srcOrd="8" destOrd="0" presId="urn:microsoft.com/office/officeart/2005/8/layout/cycle2"/>
    <dgm:cxn modelId="{F55F6BA3-7677-4438-A507-4B7EA40CD480}" type="presParOf" srcId="{6FB3C920-49C6-4846-95E1-9CD7BBCE3C74}" destId="{0509474C-F381-423C-A26D-F306B88533EE}" srcOrd="9" destOrd="0" presId="urn:microsoft.com/office/officeart/2005/8/layout/cycle2"/>
    <dgm:cxn modelId="{E94AAE24-5918-4979-9F45-E41DA261D99B}" type="presParOf" srcId="{0509474C-F381-423C-A26D-F306B88533EE}" destId="{B1E84671-6645-4C63-B5CF-6469D8E65A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137F0-F594-4488-BDB0-7929E39FF63A}">
      <dsp:nvSpPr>
        <dsp:cNvPr id="0" name=""/>
        <dsp:cNvSpPr/>
      </dsp:nvSpPr>
      <dsp:spPr>
        <a:xfrm>
          <a:off x="2993305" y="1825"/>
          <a:ext cx="1633388" cy="16333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Nixon eventually forced to resign for lying and covering up Watergate Scandal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93305" y="1825"/>
        <a:ext cx="1633388" cy="1633388"/>
      </dsp:txXfrm>
    </dsp:sp>
    <dsp:sp modelId="{13C30E5A-96F0-4B44-8610-847893040006}">
      <dsp:nvSpPr>
        <dsp:cNvPr id="0" name=""/>
        <dsp:cNvSpPr/>
      </dsp:nvSpPr>
      <dsp:spPr>
        <a:xfrm rot="2160000">
          <a:off x="4574982" y="1256277"/>
          <a:ext cx="433836" cy="55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2160000">
        <a:off x="4574982" y="1256277"/>
        <a:ext cx="433836" cy="551268"/>
      </dsp:txXfrm>
    </dsp:sp>
    <dsp:sp modelId="{0DA32A52-8781-4AC3-9896-E9A7177C3A91}">
      <dsp:nvSpPr>
        <dsp:cNvPr id="0" name=""/>
        <dsp:cNvSpPr/>
      </dsp:nvSpPr>
      <dsp:spPr>
        <a:xfrm>
          <a:off x="4976973" y="1443044"/>
          <a:ext cx="1633388" cy="1633388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Ford became president, but will lose support for pardoning Nixon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976973" y="1443044"/>
        <a:ext cx="1633388" cy="1633388"/>
      </dsp:txXfrm>
    </dsp:sp>
    <dsp:sp modelId="{2F83394F-9C04-4DA7-AE1C-A7446EBDFAFC}">
      <dsp:nvSpPr>
        <dsp:cNvPr id="0" name=""/>
        <dsp:cNvSpPr/>
      </dsp:nvSpPr>
      <dsp:spPr>
        <a:xfrm rot="6480000">
          <a:off x="5201696" y="3138397"/>
          <a:ext cx="433836" cy="55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6480000">
        <a:off x="5201696" y="3138397"/>
        <a:ext cx="433836" cy="551268"/>
      </dsp:txXfrm>
    </dsp:sp>
    <dsp:sp modelId="{1D15FC0F-BAEC-4C81-B193-1D6049A27DBE}">
      <dsp:nvSpPr>
        <dsp:cNvPr id="0" name=""/>
        <dsp:cNvSpPr/>
      </dsp:nvSpPr>
      <dsp:spPr>
        <a:xfrm>
          <a:off x="4219279" y="3774985"/>
          <a:ext cx="1633388" cy="1633388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Only president to never be elected as President or Vice President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219279" y="3774985"/>
        <a:ext cx="1633388" cy="1633388"/>
      </dsp:txXfrm>
    </dsp:sp>
    <dsp:sp modelId="{D8464227-3B44-4ED8-A6D8-F2753EFAE4FA}">
      <dsp:nvSpPr>
        <dsp:cNvPr id="0" name=""/>
        <dsp:cNvSpPr/>
      </dsp:nvSpPr>
      <dsp:spPr>
        <a:xfrm rot="10800000">
          <a:off x="3605360" y="4316045"/>
          <a:ext cx="433836" cy="55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605360" y="4316045"/>
        <a:ext cx="433836" cy="551268"/>
      </dsp:txXfrm>
    </dsp:sp>
    <dsp:sp modelId="{497F7115-FCCB-489D-9E1A-4232ACD36370}">
      <dsp:nvSpPr>
        <dsp:cNvPr id="0" name=""/>
        <dsp:cNvSpPr/>
      </dsp:nvSpPr>
      <dsp:spPr>
        <a:xfrm>
          <a:off x="1767331" y="3774985"/>
          <a:ext cx="1633388" cy="1633388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Signed the Helsinki Accords, marking a move toward détente in the Cold War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767331" y="3774985"/>
        <a:ext cx="1633388" cy="1633388"/>
      </dsp:txXfrm>
    </dsp:sp>
    <dsp:sp modelId="{43643F8C-E5F6-42B4-8619-113EBDA29C92}">
      <dsp:nvSpPr>
        <dsp:cNvPr id="0" name=""/>
        <dsp:cNvSpPr/>
      </dsp:nvSpPr>
      <dsp:spPr>
        <a:xfrm rot="15120000">
          <a:off x="1992055" y="3161752"/>
          <a:ext cx="433836" cy="55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5120000">
        <a:off x="1992055" y="3161752"/>
        <a:ext cx="433836" cy="551268"/>
      </dsp:txXfrm>
    </dsp:sp>
    <dsp:sp modelId="{376B367D-1BF5-42D2-A00C-C459A006D540}">
      <dsp:nvSpPr>
        <dsp:cNvPr id="0" name=""/>
        <dsp:cNvSpPr/>
      </dsp:nvSpPr>
      <dsp:spPr>
        <a:xfrm>
          <a:off x="1009637" y="1443044"/>
          <a:ext cx="1633388" cy="163338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Education for All Handicapped Children Act of 1975, established special education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1009637" y="1443044"/>
        <a:ext cx="1633388" cy="1633388"/>
      </dsp:txXfrm>
    </dsp:sp>
    <dsp:sp modelId="{E52548BB-637D-4392-BD5F-461191FB3375}">
      <dsp:nvSpPr>
        <dsp:cNvPr id="0" name=""/>
        <dsp:cNvSpPr/>
      </dsp:nvSpPr>
      <dsp:spPr>
        <a:xfrm rot="19440000">
          <a:off x="2591314" y="1270712"/>
          <a:ext cx="433836" cy="55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9440000">
        <a:off x="2591314" y="1270712"/>
        <a:ext cx="433836" cy="551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137F0-F594-4488-BDB0-7929E39FF63A}">
      <dsp:nvSpPr>
        <dsp:cNvPr id="0" name=""/>
        <dsp:cNvSpPr/>
      </dsp:nvSpPr>
      <dsp:spPr>
        <a:xfrm>
          <a:off x="3209462" y="257"/>
          <a:ext cx="1817891" cy="18178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Elected for honesty and integrity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09462" y="257"/>
        <a:ext cx="1817891" cy="1817891"/>
      </dsp:txXfrm>
    </dsp:sp>
    <dsp:sp modelId="{13C30E5A-96F0-4B44-8610-847893040006}">
      <dsp:nvSpPr>
        <dsp:cNvPr id="0" name=""/>
        <dsp:cNvSpPr/>
      </dsp:nvSpPr>
      <dsp:spPr>
        <a:xfrm rot="2160000">
          <a:off x="4969968" y="1396784"/>
          <a:ext cx="483540" cy="613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2160000">
        <a:off x="4969968" y="1396784"/>
        <a:ext cx="483540" cy="613538"/>
      </dsp:txXfrm>
    </dsp:sp>
    <dsp:sp modelId="{0DA32A52-8781-4AC3-9896-E9A7177C3A91}">
      <dsp:nvSpPr>
        <dsp:cNvPr id="0" name=""/>
        <dsp:cNvSpPr/>
      </dsp:nvSpPr>
      <dsp:spPr>
        <a:xfrm>
          <a:off x="5418266" y="1605047"/>
          <a:ext cx="1817891" cy="1817891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Focused on saving energy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18266" y="1605047"/>
        <a:ext cx="1817891" cy="1817891"/>
      </dsp:txXfrm>
    </dsp:sp>
    <dsp:sp modelId="{2F83394F-9C04-4DA7-AE1C-A7446EBDFAFC}">
      <dsp:nvSpPr>
        <dsp:cNvPr id="0" name=""/>
        <dsp:cNvSpPr/>
      </dsp:nvSpPr>
      <dsp:spPr>
        <a:xfrm rot="6480000">
          <a:off x="5667827" y="3492510"/>
          <a:ext cx="483540" cy="613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6480000">
        <a:off x="5667827" y="3492510"/>
        <a:ext cx="483540" cy="613538"/>
      </dsp:txXfrm>
    </dsp:sp>
    <dsp:sp modelId="{86C51D7D-4B03-4EAE-938D-C0D63C7431DB}">
      <dsp:nvSpPr>
        <dsp:cNvPr id="0" name=""/>
        <dsp:cNvSpPr/>
      </dsp:nvSpPr>
      <dsp:spPr>
        <a:xfrm>
          <a:off x="4574578" y="4201651"/>
          <a:ext cx="1817891" cy="1817891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Built foreign policy around Human Rights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574578" y="4201651"/>
        <a:ext cx="1817891" cy="1817891"/>
      </dsp:txXfrm>
    </dsp:sp>
    <dsp:sp modelId="{89B7484D-1D30-4109-96C4-DD6B212D9CEF}">
      <dsp:nvSpPr>
        <dsp:cNvPr id="0" name=""/>
        <dsp:cNvSpPr/>
      </dsp:nvSpPr>
      <dsp:spPr>
        <a:xfrm rot="10800000">
          <a:off x="3890323" y="4803828"/>
          <a:ext cx="483540" cy="613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890323" y="4803828"/>
        <a:ext cx="483540" cy="613538"/>
      </dsp:txXfrm>
    </dsp:sp>
    <dsp:sp modelId="{1435F483-1F58-48D1-B746-076BDB7EA774}">
      <dsp:nvSpPr>
        <dsp:cNvPr id="0" name=""/>
        <dsp:cNvSpPr/>
      </dsp:nvSpPr>
      <dsp:spPr>
        <a:xfrm>
          <a:off x="1844347" y="4201651"/>
          <a:ext cx="1817891" cy="1817891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Helped secure the Camp David Accords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44347" y="4201651"/>
        <a:ext cx="1817891" cy="1817891"/>
      </dsp:txXfrm>
    </dsp:sp>
    <dsp:sp modelId="{223E4305-343B-4D44-AA75-9171282CA300}">
      <dsp:nvSpPr>
        <dsp:cNvPr id="0" name=""/>
        <dsp:cNvSpPr/>
      </dsp:nvSpPr>
      <dsp:spPr>
        <a:xfrm rot="15120000">
          <a:off x="2093907" y="3518541"/>
          <a:ext cx="483540" cy="613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5120000">
        <a:off x="2093907" y="3518541"/>
        <a:ext cx="483540" cy="613538"/>
      </dsp:txXfrm>
    </dsp:sp>
    <dsp:sp modelId="{2DC2C987-9C36-48E0-9C69-DB11AE986252}">
      <dsp:nvSpPr>
        <dsp:cNvPr id="0" name=""/>
        <dsp:cNvSpPr/>
      </dsp:nvSpPr>
      <dsp:spPr>
        <a:xfrm>
          <a:off x="1000659" y="1605047"/>
          <a:ext cx="1817891" cy="181789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Response to the USSR actions in Afghanistan and Iran hostage crisis seen as weak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000659" y="1605047"/>
        <a:ext cx="1817891" cy="1817891"/>
      </dsp:txXfrm>
    </dsp:sp>
    <dsp:sp modelId="{0509474C-F381-423C-A26D-F306B88533EE}">
      <dsp:nvSpPr>
        <dsp:cNvPr id="0" name=""/>
        <dsp:cNvSpPr/>
      </dsp:nvSpPr>
      <dsp:spPr>
        <a:xfrm rot="19440000">
          <a:off x="2761164" y="1412872"/>
          <a:ext cx="483540" cy="613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9440000">
        <a:off x="2761164" y="1412872"/>
        <a:ext cx="483540" cy="61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624F0F-C5C9-4E3D-8B06-CF91D32971C9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B71849-23CB-436C-B58A-DE3DF89A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26CD81-C13A-4F6E-8C1A-42C679B1E9B7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2F501B-4BE8-4A49-B029-B3833D4D4399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2E0530-02C2-4CA8-8846-57C2500CE9B7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FC63-33FF-4C54-9BF9-0FAEA995B669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630F-4FC9-45CC-91BB-C4C55AF3C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3AD4-1785-4AED-968E-4473076DA4A5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0F159-7553-43CC-B8FD-21021D77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D1D5-5B7C-4FA3-8EB6-FCD3508B9456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BBF7-8C90-4C54-99BE-1F64CFD7D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2CEF-AAC9-4BC1-BDE1-6CBB5FE47BF7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9226-5D65-4A7C-9BB4-9EB733972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1ABC-B806-4D0A-B2F3-FE3AA8456EC2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E57E-6E5C-417C-9DA8-DA9ADBCE3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4885-16C5-4480-9ADA-919473D48140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ACCE-09B8-41C0-8D1C-197703F8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535E-D37D-4099-A721-31EF07F8B2B8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A5DB-C2A8-4629-A103-58CA967CE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EA70-A2DB-4321-95CC-9F54C73CBD16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1F193-2B04-44E7-B54D-95314C9F8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517F-372C-48C0-AC88-5BF73D45C7C9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17D-8C56-48CC-8364-678DBDC93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7BD8-CA86-4BC1-9D3C-36D14932FF89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F01D-EE89-4A31-B456-20A6CFE5C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02C5-38F5-49A0-8547-51F186D93EB1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F898-1EAF-4051-8A9D-A5E6D7EA6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824397D-A11E-415C-AB0B-28A086F0C9E4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C8149F2-B543-467D-BFBD-9B3187F1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bs.org/wgbh/americanexperience/features/bonus-video/presidents-economy-carter/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iukQv6hOg&amp;list=PLkPAn-x0MAdj2rw4Z1f4NitTmN78qyN_O&amp;index=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hyperlink" Target="http://www.google.com/url?sa=i&amp;rct=j&amp;q=&amp;esrc=s&amp;frm=1&amp;source=images&amp;cd=&amp;cad=rja&amp;uact=8&amp;docid=ZOiMUU7NIPaHgM&amp;tbnid=6tWDLza5IGN-IM:&amp;ved=0CAUQjRw&amp;url=http://politicsjob.blogspot.com/2012/07/happy-birthday-gerald-ford.html&amp;ei=agltU675BYHwoATZ14K4BA&amp;bvm=bv.66330100,d.cGU&amp;psig=AFQjCNHlb-adMpKqD7mMO-MDgpVCeule6A&amp;ust=13997411050748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Repub8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http://msnbcmedia.msn.com/i/MSNBC/Components/Photo/_new/g-cvr-121003-prez-debates-kb-11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23"/>
            <a:ext cx="9114501" cy="68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153400" cy="685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1970s: Ford and Carter Years</a:t>
            </a: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2" descr="http://theelders.org/sites/default/files/imagecache/full_width_940x430/jimmy-carter-peanut-field-700px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022"/>
            <a:ext cx="9144001" cy="68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612775" y="609600"/>
          <a:ext cx="823681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685799" y="152400"/>
            <a:ext cx="8163793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 Jimmy Carter Overview </a:t>
            </a:r>
          </a:p>
        </p:txBody>
      </p:sp>
      <p:pic>
        <p:nvPicPr>
          <p:cNvPr id="11269" name="Picture 4" descr="http://assets.fontsinuse.com/static/use-media-items/8/7921/full-256x311/52e0e8fa/kennedy_carter%20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8063" y="2209800"/>
            <a:ext cx="2438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543800" y="5103813"/>
            <a:ext cx="1600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This information goes in the empty squares on your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http://theelders.org/sites/default/files/imagecache/full_width_940x430/jimmy-carter-peanut-field-700px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022"/>
            <a:ext cx="9144001" cy="68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153400" cy="58674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mtClean="0">
                <a:ea typeface="ＭＳ Ｐゴシック" pitchFamily="34" charset="-128"/>
              </a:rPr>
              <a:t>Carter entered office with no clear political philosophy or vision:</a:t>
            </a:r>
          </a:p>
          <a:p>
            <a:pPr lvl="1" eaLnBrk="1" hangingPunct="1">
              <a:spcBef>
                <a:spcPct val="15000"/>
              </a:spcBef>
              <a:defRPr/>
            </a:pPr>
            <a:r>
              <a:rPr lang="en-US" smtClean="0">
                <a:ea typeface="ＭＳ Ｐゴシック" pitchFamily="34" charset="-128"/>
              </a:rPr>
              <a:t>Deregulated the airline industry which lowered prices </a:t>
            </a:r>
          </a:p>
          <a:p>
            <a:pPr lvl="1" eaLnBrk="1" hangingPunct="1">
              <a:spcBef>
                <a:spcPct val="15000"/>
              </a:spcBef>
              <a:defRPr/>
            </a:pPr>
            <a:r>
              <a:rPr lang="en-US" smtClean="0">
                <a:ea typeface="ＭＳ Ｐゴシック" pitchFamily="34" charset="-128"/>
              </a:rPr>
              <a:t>But…his attempts to reform welfare &amp; Social Security failed</a:t>
            </a:r>
          </a:p>
          <a:p>
            <a:pPr lvl="1" eaLnBrk="1" hangingPunct="1">
              <a:spcBef>
                <a:spcPct val="15000"/>
              </a:spcBef>
              <a:defRPr/>
            </a:pPr>
            <a:r>
              <a:rPr lang="en-US" smtClean="0">
                <a:ea typeface="ＭＳ Ｐゴシック" pitchFamily="34" charset="-128"/>
              </a:rPr>
              <a:t>He had no remedy for soaring inflation, interest rates, &amp; bank failures that hurt the economy</a:t>
            </a: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57200" y="1676400"/>
            <a:ext cx="8382000" cy="2209800"/>
          </a:xfrm>
          <a:prstGeom prst="wedgeRectCallout">
            <a:avLst>
              <a:gd name="adj1" fmla="val 1292"/>
              <a:gd name="adj2" fmla="val 11083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kumimoji="1" lang="en-US" sz="3600">
                <a:latin typeface="Times New Roman" pitchFamily="18" charset="0"/>
              </a:rPr>
              <a:t>In 1979, Carter gave the </a:t>
            </a:r>
            <a:r>
              <a:rPr kumimoji="1" lang="en-US" altLang="en-US" sz="3600">
                <a:latin typeface="Times New Roman" pitchFamily="18" charset="0"/>
              </a:rPr>
              <a:t>“</a:t>
            </a:r>
            <a:r>
              <a:rPr kumimoji="1" lang="en-US" altLang="ja-JP" sz="3600" i="1">
                <a:latin typeface="Times New Roman" pitchFamily="18" charset="0"/>
              </a:rPr>
              <a:t>national malaise</a:t>
            </a:r>
            <a:r>
              <a:rPr kumimoji="1" lang="en-US" altLang="en-US" sz="3600">
                <a:latin typeface="Times New Roman" pitchFamily="18" charset="0"/>
              </a:rPr>
              <a:t>”</a:t>
            </a:r>
            <a:r>
              <a:rPr kumimoji="1" lang="en-US" altLang="ja-JP" sz="3600">
                <a:latin typeface="Times New Roman" pitchFamily="18" charset="0"/>
              </a:rPr>
              <a:t> speech in which he discussed the importance of conserving energy but seemed to blame Americans for creating a </a:t>
            </a:r>
            <a:r>
              <a:rPr kumimoji="1" lang="en-US" altLang="en-US" sz="3600">
                <a:latin typeface="Times New Roman" pitchFamily="18" charset="0"/>
              </a:rPr>
              <a:t>“</a:t>
            </a:r>
            <a:r>
              <a:rPr kumimoji="1" lang="en-US" altLang="ja-JP" sz="3600" i="1">
                <a:latin typeface="Times New Roman" pitchFamily="18" charset="0"/>
              </a:rPr>
              <a:t>crisis in confidence</a:t>
            </a:r>
            <a:r>
              <a:rPr kumimoji="1" lang="en-US" altLang="en-US" sz="3600">
                <a:latin typeface="Times New Roman" pitchFamily="18" charset="0"/>
              </a:rPr>
              <a:t>”</a:t>
            </a:r>
            <a:endParaRPr lang="en-US" sz="3600">
              <a:latin typeface="Times New Roman" pitchFamily="18" charset="0"/>
            </a:endParaRPr>
          </a:p>
        </p:txBody>
      </p:sp>
      <p:pic>
        <p:nvPicPr>
          <p:cNvPr id="12295" name="Picture 10" descr="MC90009770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00600"/>
            <a:ext cx="175895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675407" y="27272"/>
            <a:ext cx="8163793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Disenchantment with Carter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http://www.whitehousemuseum.org/floor0/library/library-1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83683" y="228600"/>
            <a:ext cx="8163793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Carter on Energy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3000" kern="0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President Carter focused most of his attention on the energy crisis. His efforts </a:t>
            </a:r>
            <a:br>
              <a:rPr lang="en-US" altLang="en-US" sz="3000" kern="0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</a:br>
            <a:r>
              <a:rPr lang="en-US" altLang="en-US" sz="3000" kern="0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were unsuccessful.</a:t>
            </a:r>
          </a:p>
          <a:p>
            <a:pPr>
              <a:defRPr/>
            </a:pPr>
            <a:r>
              <a:rPr lang="en-US" altLang="en-US" sz="3000" kern="0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Used “Fireside Chats” to communicate with people</a:t>
            </a:r>
          </a:p>
          <a:p>
            <a:pPr>
              <a:buFontTx/>
              <a:buNone/>
              <a:defRPr/>
            </a:pPr>
            <a:endParaRPr lang="en-US" altLang="en-US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energ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857500" cy="43434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0" name="Picture 13" descr="MC90043523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676400"/>
            <a:ext cx="2087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ea typeface="+mn-ea"/>
              </a:rPr>
              <a:t>Energy Conservation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glow rad="304800">
                    <a:schemeClr val="accent6">
                      <a:lumMod val="50000"/>
                      <a:alpha val="88000"/>
                    </a:schemeClr>
                  </a:glow>
                </a:effectLst>
                <a:ea typeface="+mn-ea"/>
              </a:rPr>
              <a:t>Carter proposed a national energy program to conserve oil and to promote the use of coal and renewable energy sources.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glow rad="304800">
                    <a:schemeClr val="accent6">
                      <a:lumMod val="50000"/>
                      <a:alpha val="88000"/>
                    </a:schemeClr>
                  </a:glow>
                </a:effectLst>
                <a:ea typeface="+mn-ea"/>
              </a:rPr>
              <a:t>He asked Americans to reduce energy consumption, which most Americans ignored.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5627688" y="6265863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hlinkClick r:id="rId5"/>
              </a:rPr>
              <a:t>http://www.pbs.org/wgbh/americanexperience/features/bonus-video/presidents-economy-carter/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earth2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1" descr="j04372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50F0F"/>
              </a:clrFrom>
              <a:clrTo>
                <a:srgbClr val="150F0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38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 anchor="ctr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ea typeface="+mj-ea"/>
                <a:cs typeface="+mj-cs"/>
              </a:rPr>
              <a:t>Environmentalism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4924" y="1600200"/>
            <a:ext cx="61246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393700">
                    <a:schemeClr val="tx1"/>
                  </a:glow>
                </a:effectLst>
                <a:ea typeface="+mn-ea"/>
              </a:rPr>
              <a:t>During the 1960s and 1970s, Americans began to focus on environmental issues.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393700">
                    <a:schemeClr val="tx1"/>
                  </a:glow>
                </a:effectLst>
                <a:ea typeface="+mn-ea"/>
              </a:rPr>
              <a:t>Americans argued that the use of pesticides had damaged wildlife and that pollution had fouled air and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smo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Clip_CuttingTr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1336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sm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3048000"/>
            <a:ext cx="1428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storm-water-pollution-control-pl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19600"/>
            <a:ext cx="220027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6391" name="Picture 10" descr="car-smo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667000"/>
            <a:ext cx="3352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ea typeface="+mn-ea"/>
              </a:rPr>
              <a:t>Environmental Problems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474879"/>
            <a:ext cx="4572000" cy="44750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</a:schemeClr>
                  </a:glow>
                </a:effectLst>
                <a:ea typeface="+mn-ea"/>
              </a:rPr>
              <a:t>The environmental issues of the 1960s concerned all regions of the United States.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</a:schemeClr>
                  </a:glow>
                </a:effectLst>
                <a:ea typeface="+mn-ea"/>
              </a:rPr>
              <a:t>Environmental problems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</a:schemeClr>
                  </a:glow>
                </a:effectLst>
                <a:ea typeface="+mn-ea"/>
              </a:rPr>
              <a:t>cutting down of trees in the Northwest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</a:schemeClr>
                  </a:glow>
                </a:effectLst>
                <a:ea typeface="+mn-ea"/>
              </a:rPr>
              <a:t>smog </a:t>
            </a:r>
            <a:r>
              <a:rPr lang="en-US" altLang="en-US" sz="2400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</a:schemeClr>
                  </a:glow>
                </a:effectLst>
                <a:ea typeface="+mn-ea"/>
              </a:rPr>
              <a:t>from factories, power plants, and cars in the cities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</a:schemeClr>
                  </a:glow>
                </a:effectLst>
                <a:ea typeface="+mn-ea"/>
              </a:rPr>
              <a:t>an oil spill off Santa Barbara, California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glow rad="228600">
                    <a:schemeClr val="accent6">
                      <a:lumMod val="75000"/>
                    </a:schemeClr>
                  </a:glow>
                </a:effectLst>
                <a:ea typeface="+mn-ea"/>
              </a:rPr>
              <a:t>pollution and garbage in Lake Erie.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earth2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Marine biologist </a:t>
            </a:r>
            <a:r>
              <a:rPr lang="en-US" b="1">
                <a:solidFill>
                  <a:srgbClr val="FFFF00"/>
                </a:solidFill>
                <a:cs typeface="+mn-cs"/>
              </a:rPr>
              <a:t>Rachel Carson</a:t>
            </a:r>
            <a:r>
              <a:rPr lang="en-US">
                <a:solidFill>
                  <a:schemeClr val="bg1"/>
                </a:solidFill>
                <a:cs typeface="+mn-cs"/>
              </a:rPr>
              <a:t> wrote of the increase of pesticides in her book </a:t>
            </a:r>
            <a:r>
              <a:rPr lang="en-US" b="1" i="1">
                <a:solidFill>
                  <a:srgbClr val="FFFF00"/>
                </a:solidFill>
                <a:cs typeface="+mn-cs"/>
              </a:rPr>
              <a:t>Silent Spring</a:t>
            </a:r>
            <a:r>
              <a:rPr lang="en-US" b="1">
                <a:solidFill>
                  <a:schemeClr val="bg1"/>
                </a:solidFill>
                <a:cs typeface="+mn-cs"/>
              </a:rPr>
              <a:t>.</a:t>
            </a:r>
            <a:r>
              <a:rPr lang="en-US">
                <a:solidFill>
                  <a:schemeClr val="bg1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She argued that the </a:t>
            </a:r>
            <a:r>
              <a:rPr lang="en-US" b="1">
                <a:solidFill>
                  <a:schemeClr val="bg1"/>
                </a:solidFill>
                <a:cs typeface="+mn-cs"/>
              </a:rPr>
              <a:t>pesticides</a:t>
            </a:r>
            <a:r>
              <a:rPr lang="en-US">
                <a:solidFill>
                  <a:schemeClr val="bg1"/>
                </a:solidFill>
                <a:cs typeface="+mn-cs"/>
              </a:rPr>
              <a:t> that killed insects were also killing birds and fish.</a:t>
            </a:r>
          </a:p>
          <a:p>
            <a:pPr eaLnBrk="1" hangingPunct="1"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pic>
        <p:nvPicPr>
          <p:cNvPr id="23556" name="Picture 4" descr="P8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371600"/>
            <a:ext cx="3179762" cy="3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ea typeface="+mn-ea"/>
              </a:rPr>
              <a:t>Silent Spring </a:t>
            </a:r>
          </a:p>
        </p:txBody>
      </p:sp>
      <p:pic>
        <p:nvPicPr>
          <p:cNvPr id="15369" name="Picture 9" descr="Rachel Carson- &quot;Mother of modern environmentalism&quot;-so ahead of her time. She sounded the alarm despite the predictable backlash form agribusiness and chemical companies who called her a &quot;Hysterical female&quot; and a communis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344" y="1333948"/>
            <a:ext cx="2901856" cy="356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6" name="Picture 4" descr="Photograph:Rachel Carson's prophetic Silent Spring, a meticulously researched book about the dangers of DDT and other pesticides in the food chain, was first published in 1962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91000"/>
            <a:ext cx="1739900" cy="2438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13-poison-spray-can-l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8729">
            <a:off x="7010400" y="3352800"/>
            <a:ext cx="2503488" cy="3200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http://secondrebecca.files.wordpress.com/2012/05/2012-06-05-15-4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esticide-danger-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9426">
            <a:off x="685800" y="1447800"/>
            <a:ext cx="3733800" cy="4105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683683" y="228600"/>
            <a:ext cx="8163793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Side Effects of Pesticides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9696" y="1447800"/>
            <a:ext cx="4091303" cy="3785652"/>
          </a:xfrm>
          <a:prstGeom prst="rect">
            <a:avLst/>
          </a:prstGeom>
          <a:effectLst>
            <a:glow rad="127000">
              <a:schemeClr val="tx1"/>
            </a:glow>
          </a:effectLst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ea typeface="+mn-ea"/>
              </a:rPr>
              <a:t>Highly toxic to workers and wildlife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ea typeface="+mn-ea"/>
              </a:rPr>
              <a:t>Potentially cancerous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ea typeface="+mn-ea"/>
              </a:rPr>
              <a:t>contaminates groundwater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ea typeface="+mn-ea"/>
              </a:rPr>
              <a:t>Birth defects</a:t>
            </a:r>
            <a:r>
              <a:rPr lang="en-US" altLang="en-US" sz="3000" dirty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ea typeface="+mn-ea"/>
              </a:rPr>
              <a:t> </a:t>
            </a:r>
          </a:p>
        </p:txBody>
      </p:sp>
      <p:pic>
        <p:nvPicPr>
          <p:cNvPr id="18438" name="Picture 15" descr="Foods That Contain The Highest Amount Of Pesticides.  Always good to know what you're putting into your body (and your family's too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78300"/>
            <a:ext cx="267176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ban-pestic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19460" name="Picture 5" descr="baby_birth_defects_pestic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arlitos-baby-with-birth-defects-attributable-to-pesticides-p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6171">
            <a:off x="4908624" y="674165"/>
            <a:ext cx="4800600" cy="452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arlitos-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715">
            <a:off x="3708736" y="457200"/>
            <a:ext cx="2549712" cy="3059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579283" y="4953000"/>
            <a:ext cx="5564717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 Birth Defects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green_grass_blue_sky_bl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earthday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563" y="1752600"/>
            <a:ext cx="3417887" cy="4419600"/>
          </a:xfrm>
          <a:prstGeom prst="rect">
            <a:avLst/>
          </a:prstGeom>
          <a:solidFill>
            <a:srgbClr val="00FFFF"/>
          </a:solidFill>
          <a:ln w="762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484" name="Picture 20" descr="Love%20the%20Ea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19907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72169" y="19812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500" dirty="0">
                <a:solidFill>
                  <a:schemeClr val="bg1"/>
                </a:solidFill>
                <a:effectLst>
                  <a:glow rad="381000">
                    <a:srgbClr val="0000FF">
                      <a:alpha val="48000"/>
                    </a:srgbClr>
                  </a:glow>
                </a:effectLst>
                <a:ea typeface="+mn-ea"/>
              </a:rPr>
              <a:t>In April 1970, the nation held its first Earth Day to focus on the country’s environmental concerns</a:t>
            </a:r>
            <a:endParaRPr lang="en-US" sz="3500" dirty="0">
              <a:solidFill>
                <a:schemeClr val="bg1"/>
              </a:solidFill>
              <a:effectLst>
                <a:glow rad="381000">
                  <a:srgbClr val="0000FF">
                    <a:alpha val="48000"/>
                  </a:srgbClr>
                </a:glow>
              </a:effectLst>
              <a:ea typeface="+mn-ea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ea typeface="+mn-ea"/>
              </a:rPr>
              <a:t>  Earth Day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2050" t="15540" r="21812" b="39214"/>
          <a:stretch>
            <a:fillRect/>
          </a:stretch>
        </p:blipFill>
        <p:spPr bwMode="auto">
          <a:xfrm>
            <a:off x="8161338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 l="21458" t="15643" r="27983" b="39108"/>
          <a:stretch>
            <a:fillRect/>
          </a:stretch>
        </p:blipFill>
        <p:spPr bwMode="auto">
          <a:xfrm>
            <a:off x="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3903345"/>
            <a:ext cx="7656786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ea typeface="+mn-ea"/>
              </a:rPr>
              <a:t>*How did Ford become VP ? </a:t>
            </a:r>
          </a:p>
          <a:p>
            <a:pPr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ea typeface="+mn-ea"/>
              </a:rPr>
              <a:t>*What was one of Fords first actions as president?</a:t>
            </a:r>
          </a:p>
          <a:p>
            <a:pPr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ea typeface="+mn-ea"/>
              </a:rPr>
              <a:t> *What percent of Americans disagreed with his presidential pardon? </a:t>
            </a:r>
            <a:endParaRPr lang="en-US" sz="2500" dirty="0">
              <a:solidFill>
                <a:schemeClr val="bg1"/>
              </a:solidFill>
              <a:effectLst>
                <a:glow rad="127000">
                  <a:srgbClr val="0070C0"/>
                </a:glow>
              </a:effectLst>
              <a:ea typeface="+mn-ea"/>
            </a:endParaRPr>
          </a:p>
          <a:p>
            <a:pPr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ea typeface="+mn-ea"/>
              </a:rPr>
              <a:t>*What was his reasoning for pardoning Nixon? </a:t>
            </a:r>
            <a:endParaRPr lang="en-US" sz="2500" dirty="0">
              <a:solidFill>
                <a:schemeClr val="bg1"/>
              </a:solidFill>
              <a:effectLst>
                <a:glow rad="127000">
                  <a:srgbClr val="0070C0"/>
                </a:glow>
              </a:effectLst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6858000" y="2286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hlinkClick r:id="rId3"/>
              </a:rPr>
              <a:t>https://www.youtube.com/watch?v=xViukQv6hOg&amp;list=PLkPAn-x0MAdj2rw4Z1f4NitTmN78qyN_O&amp;index=8</a:t>
            </a:r>
            <a:r>
              <a:rPr lang="pl-PL" sz="1000"/>
              <a:t>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green_grass_blue_sky_bl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envi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91000"/>
            <a:ext cx="2276475" cy="1873250"/>
          </a:xfrm>
          <a:prstGeom prst="rect">
            <a:avLst/>
          </a:prstGeom>
          <a:noFill/>
          <a:ln w="762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21508" name="Picture 7" descr="epa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0"/>
            <a:ext cx="287178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ea typeface="+mn-ea"/>
              </a:rPr>
              <a:t> Environmental Protection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752600"/>
            <a:ext cx="4953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>
                    <a:lumMod val="95000"/>
                  </a:schemeClr>
                </a:solidFill>
                <a:effectLst>
                  <a:glow rad="127000">
                    <a:srgbClr val="0000FF"/>
                  </a:glow>
                </a:effectLst>
                <a:ea typeface="+mn-ea"/>
              </a:rPr>
              <a:t>In 1970 Richard Nixon signed the Environmental Protection Policy Act, creating the </a:t>
            </a:r>
            <a:r>
              <a:rPr lang="en-US" altLang="en-US" sz="2500" b="1" dirty="0">
                <a:solidFill>
                  <a:srgbClr val="FFFF00"/>
                </a:solidFill>
                <a:effectLst>
                  <a:glow rad="127000">
                    <a:srgbClr val="0000FF"/>
                  </a:glow>
                </a:effectLst>
                <a:ea typeface="+mn-ea"/>
              </a:rPr>
              <a:t>Environmental Protection Agency (EPA).</a:t>
            </a:r>
            <a:r>
              <a:rPr lang="en-US" altLang="en-US" sz="2500" dirty="0">
                <a:solidFill>
                  <a:srgbClr val="FFFF00"/>
                </a:solidFill>
                <a:effectLst>
                  <a:glow rad="127000">
                    <a:srgbClr val="0000FF"/>
                  </a:glow>
                </a:effectLst>
                <a:ea typeface="+mn-ea"/>
              </a:rPr>
              <a:t>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>
                    <a:lumMod val="95000"/>
                  </a:schemeClr>
                </a:solidFill>
                <a:effectLst>
                  <a:glow rad="127000">
                    <a:srgbClr val="0000FF"/>
                  </a:glow>
                </a:effectLst>
                <a:ea typeface="+mn-ea"/>
              </a:rPr>
              <a:t>It took on the job of setting and enforcing pollution standards, promoting research, and coordinating anti-pollution activities with state and local governments.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mini 3 mile island tilt Shift Pho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http://www.populusrespublica.org/wp-content/uploads/3-mile-is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5766">
            <a:off x="5692406" y="3860347"/>
            <a:ext cx="3200400" cy="246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8" name="Picture 17" descr="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4285">
            <a:off x="7620000" y="5257800"/>
            <a:ext cx="1143000" cy="1515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152400" y="1684109"/>
            <a:ext cx="57912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+mn-ea"/>
              </a:rPr>
              <a:t>On March 28, 1979, one of the reactors at the </a:t>
            </a:r>
            <a:r>
              <a:rPr lang="en-US" altLang="en-US" sz="3000" b="1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ea typeface="+mn-ea"/>
              </a:rPr>
              <a:t>Three Mile Island</a:t>
            </a:r>
            <a:r>
              <a:rPr lang="en-US" altLang="en-US" sz="3000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ea typeface="+mn-ea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+mn-ea"/>
              </a:rPr>
              <a:t>nuclear facility overheated, causing low levels of radiation to escape.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ea typeface="+mn-ea"/>
              </a:rPr>
              <a:t>Although the plant was eventually declared safe, the incident left the public in doubt about the safety of nuclear energy.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ea typeface="+mn-ea"/>
              </a:rPr>
              <a:t>3 Mile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3556" name="Picture 2" descr="http://hoguenews.com/wp-content/uploads/2010/04/plant-three-mile-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4580" name="Picture 2" descr="http://www.allhotusa.com/wp-content/uploads/2011/03/three-mile-isla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22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greenglobaltravel.com/wp-content/uploads/2008-04-jimmy-carter-ghana-children-guinea-worm-dis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Jimmy Carter by Richard Avedon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6" t="2707" r="14176" b="2478"/>
          <a:stretch/>
        </p:blipFill>
        <p:spPr bwMode="auto">
          <a:xfrm rot="757953">
            <a:off x="6754967" y="3529965"/>
            <a:ext cx="1925144" cy="275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163793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 Carter’s Post Presidency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05000" y="1371600"/>
            <a:ext cx="441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Some consider Carter to be the nation's greatest former President. </a:t>
            </a:r>
          </a:p>
          <a:p>
            <a:pPr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Champion of human rights and worked for several charitable causes. </a:t>
            </a:r>
          </a:p>
          <a:p>
            <a:pPr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Founded the Carter Presidential Center 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ea typeface="+mn-ea"/>
              </a:rPr>
              <a:t>devoted to issues relating to democracy and human rights. </a:t>
            </a:r>
          </a:p>
          <a:p>
            <a:pPr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works with Habitat for Humanity International, an organization that works worldwide to provide housing for underprivileged people. </a:t>
            </a:r>
          </a:p>
          <a:p>
            <a:pPr marL="0" indent="0">
              <a:buFontTx/>
              <a:buNone/>
              <a:defRPr/>
            </a:pPr>
            <a:r>
              <a:rPr lang="en-US" kern="0" dirty="0" smtClean="0">
                <a:effectLst>
                  <a:glow rad="127000">
                    <a:schemeClr val="tx1"/>
                  </a:glow>
                </a:effectLst>
              </a:rPr>
              <a:t/>
            </a:r>
            <a:br>
              <a:rPr lang="en-US" kern="0" dirty="0" smtClean="0">
                <a:effectLst>
                  <a:glow rad="127000">
                    <a:schemeClr val="tx1"/>
                  </a:glow>
                </a:effectLst>
              </a:rPr>
            </a:br>
            <a:endParaRPr lang="en-US" kern="0" dirty="0">
              <a:effectLst>
                <a:glow rad="127000">
                  <a:schemeClr val="tx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g8WKdfKmfEM/UEkCUMyi-RI/AAAAAAAAA08/AFsNV32XfLI/s1600/gerald_for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-101600"/>
            <a:ext cx="9144001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17" descr="http://upload.wikimedia.org/wikipedia/commons/7/7c/Jimmy_Carter_Signature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AutoShape 19" descr="http://upload.wikimedia.org/wikipedia/commons/7/7c/Jimmy_Carter_Signature-2.sv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-533400" y="828208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25904" y="7938"/>
            <a:ext cx="5436477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 Gerald Ford </a:t>
            </a:r>
          </a:p>
        </p:txBody>
      </p:sp>
      <p:pic>
        <p:nvPicPr>
          <p:cNvPr id="84996" name="Picture 4" descr="http://1.bp.blogspot.com/-XifPrxZZlsQ/Tu6gI0kQrlI/AAAAAAACRlc/d_-m4NwWb1I/s1600/ws0062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8538" y="2714625"/>
            <a:ext cx="2024062" cy="2003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7543800" y="5103813"/>
            <a:ext cx="1600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This information goes in the empty squares on your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9" name="Picture 23" descr="http://nams-ela8.wikispaces.com/file/view/A_Presidents_Pain.jpg/404887660/A_Presidents_P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08"/>
          <a:stretch/>
        </p:blipFill>
        <p:spPr bwMode="auto">
          <a:xfrm>
            <a:off x="-1" y="0"/>
            <a:ext cx="9178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648" y="169653"/>
            <a:ext cx="2438400" cy="148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8" name="Picture 12" descr="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6" r="16953"/>
          <a:stretch/>
        </p:blipFill>
        <p:spPr bwMode="auto">
          <a:xfrm rot="650699">
            <a:off x="6736963" y="1541688"/>
            <a:ext cx="1963554" cy="163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5664248" cy="685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 President Ford </a:t>
            </a: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228600" y="958850"/>
            <a:ext cx="4572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3500"/>
              <a:t>On September 8, 1974, President Gerald Ford granted a full pardon to Richard Nixon. </a:t>
            </a:r>
          </a:p>
          <a:p>
            <a:pPr marL="285750" indent="-285750">
              <a:buFontTx/>
              <a:buChar char="•"/>
            </a:pPr>
            <a:r>
              <a:rPr lang="en-US" sz="3500"/>
              <a:t>Ford</a:t>
            </a:r>
            <a:r>
              <a:rPr lang="en-US" altLang="en-US" sz="3500"/>
              <a:t>’</a:t>
            </a:r>
            <a:r>
              <a:rPr lang="en-US" sz="3500"/>
              <a:t>s approval rating plunged from 71 percent to 50 percent.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77050"/>
          </a:xfrm>
          <a:prstGeom prst="rect">
            <a:avLst/>
          </a:prstGeom>
          <a:solidFill>
            <a:srgbClr val="33CCCC"/>
          </a:solidFill>
          <a:ln w="762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52230" name="Picture 6" descr="Konf%20ueber%20Sicherhei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4360">
            <a:off x="6506367" y="3341306"/>
            <a:ext cx="2404246" cy="179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248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cs typeface="+mn-cs"/>
              </a:rPr>
              <a:t>Ford continued the foreign policy of Nixon.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cs typeface="+mn-cs"/>
              </a:rPr>
              <a:t> In August 1975, Ford met with leaders of NATO and the Warsaw Pact to sign the </a:t>
            </a:r>
            <a:r>
              <a:rPr lang="en-US" sz="3000" b="1">
                <a:cs typeface="+mn-cs"/>
              </a:rPr>
              <a:t>Helsinki Accords.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/>
              <a:t> parties recognized the borders of Eastern Europe established at the end of World War II.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/>
              <a:t>The Soviets promised to uphold certain basic human rights but later went back on this promise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000" i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>
              <a:cs typeface="+mn-cs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7754938" y="1455738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FF0000"/>
                </a:solidFill>
              </a:rPr>
              <a:t>Helsinki, Finland</a:t>
            </a:r>
          </a:p>
        </p:txBody>
      </p:sp>
      <p:sp>
        <p:nvSpPr>
          <p:cNvPr id="7174" name="Line 14"/>
          <p:cNvSpPr>
            <a:spLocks noChangeShapeType="1"/>
          </p:cNvSpPr>
          <p:nvPr/>
        </p:nvSpPr>
        <p:spPr bwMode="auto">
          <a:xfrm flipH="1">
            <a:off x="7099300" y="17526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85799" y="152400"/>
            <a:ext cx="8163793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 Helsinki Accords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Repub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343400" y="4648200"/>
            <a:ext cx="1371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Tahoma" pitchFamily="34" charset="0"/>
                <a:hlinkClick r:id="rId3" tooltip="Enlarge"/>
              </a:rPr>
              <a:t> </a:t>
            </a:r>
            <a:endParaRPr lang="en-US">
              <a:solidFill>
                <a:schemeClr val="bg1"/>
              </a:solidFill>
              <a:latin typeface="Tahoma" pitchFamily="34" charset="0"/>
            </a:endParaRPr>
          </a:p>
          <a:p>
            <a:pPr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Ford and his wife Betty after 1976 Republican nomination</a:t>
            </a:r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304800" y="4572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smtClean="0">
                <a:solidFill>
                  <a:schemeClr val="bg1"/>
                </a:solidFill>
                <a:effectLst>
                  <a:glow rad="215900">
                    <a:schemeClr val="tx1"/>
                  </a:glow>
                </a:effectLst>
              </a:rPr>
              <a:t>Ford ran for election 1976 against Democrat </a:t>
            </a:r>
            <a:r>
              <a:rPr lang="en-US" altLang="en-US" sz="4000" b="1" i="1" kern="0" dirty="0" smtClean="0">
                <a:solidFill>
                  <a:schemeClr val="bg1"/>
                </a:solidFill>
                <a:effectLst>
                  <a:glow rad="215900">
                    <a:schemeClr val="tx1"/>
                  </a:glow>
                </a:effectLst>
              </a:rPr>
              <a:t>Jimmy Carter.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vector-united-states-flag-background-07-by-dragon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Ford and Jimmy Carter debate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</a:p>
        </p:txBody>
      </p:sp>
      <p:pic>
        <p:nvPicPr>
          <p:cNvPr id="8196" name="Picture 6" descr="Cart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7675"/>
            <a:ext cx="868680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ElectoralCollege1976-Large"/>
          <p:cNvPicPr>
            <a:picLocks noChangeAspect="1" noChangeArrowheads="1"/>
          </p:cNvPicPr>
          <p:nvPr/>
        </p:nvPicPr>
        <p:blipFill>
          <a:blip r:embed="rId4" cstate="print">
            <a:lum bright="24000"/>
          </a:blip>
          <a:srcRect l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72050" t="15540" r="21812" b="39214"/>
          <a:stretch>
            <a:fillRect/>
          </a:stretch>
        </p:blipFill>
        <p:spPr bwMode="auto">
          <a:xfrm>
            <a:off x="8161338" y="0"/>
            <a:ext cx="982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21458" t="15643" r="27983" b="39108"/>
          <a:stretch>
            <a:fillRect/>
          </a:stretch>
        </p:blipFill>
        <p:spPr bwMode="auto">
          <a:xfrm>
            <a:off x="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4038600"/>
            <a:ext cx="7656786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ea typeface="+mn-ea"/>
              </a:rPr>
              <a:t>*Give 3 examples of how Carter attempted to change the view of the president to something more humble? </a:t>
            </a:r>
          </a:p>
          <a:p>
            <a:pPr>
              <a:defRPr/>
            </a:pPr>
            <a:endParaRPr lang="en-US" sz="28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0" name="Picture 22" descr="http://theelders.org/sites/default/files/imagecache/full_width_940x430/jimmy-carter-peanut-field-700px_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022"/>
            <a:ext cx="9144001" cy="68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638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In the election of 1976, Democratic candidate Jimmy Carter won with 50.1 percent of the popular vote. 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Carter was seen as a person of high morals and an upstanding personality.</a:t>
            </a:r>
          </a:p>
          <a:p>
            <a:pPr eaLnBrk="1" hangingPunct="1"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</p:txBody>
      </p:sp>
      <p:pic>
        <p:nvPicPr>
          <p:cNvPr id="53252" name="Picture 4" descr="P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986088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3255" name="Picture 7" descr="prh_01_img00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4171">
            <a:off x="5760243" y="1485899"/>
            <a:ext cx="3048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6" name="Picture 9" descr="carter_for_president_button-p145321624012582715t5sj_4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495800"/>
            <a:ext cx="2362200" cy="2362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247" name="Picture 15" descr="MC900029997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648200"/>
            <a:ext cx="35814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17" descr="http://upload.wikimedia.org/wikipedia/commons/7/7c/Jimmy_Carter_Signature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AutoShape 19" descr="http://upload.wikimedia.org/wikipedia/commons/7/7c/Jimmy_Carter_Signature-2.sv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685799" y="152400"/>
            <a:ext cx="8163793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anose="04030805050802020D02" pitchFamily="82" charset="0"/>
                <a:ea typeface="+mn-ea"/>
              </a:rPr>
              <a:t> Jimmy Carter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809</Words>
  <Application>Microsoft Office PowerPoint</Application>
  <PresentationFormat>On-screen Show (4:3)</PresentationFormat>
  <Paragraphs>88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ＭＳ Ｐゴシック</vt:lpstr>
      <vt:lpstr>Calibri</vt:lpstr>
      <vt:lpstr>Tahoma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Ford and Jimmy Carter debate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 and Carter Years of the 1970s</dc:title>
  <dc:creator>user</dc:creator>
  <cp:lastModifiedBy>Eisd</cp:lastModifiedBy>
  <cp:revision>87</cp:revision>
  <dcterms:created xsi:type="dcterms:W3CDTF">2007-05-22T15:55:43Z</dcterms:created>
  <dcterms:modified xsi:type="dcterms:W3CDTF">2016-04-25T19:57:16Z</dcterms:modified>
</cp:coreProperties>
</file>