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86" r:id="rId4"/>
    <p:sldId id="287" r:id="rId5"/>
    <p:sldId id="288" r:id="rId6"/>
    <p:sldId id="289" r:id="rId7"/>
    <p:sldId id="290" r:id="rId8"/>
    <p:sldId id="291" r:id="rId9"/>
    <p:sldId id="271" r:id="rId10"/>
    <p:sldId id="278" r:id="rId11"/>
    <p:sldId id="257" r:id="rId12"/>
    <p:sldId id="275" r:id="rId13"/>
    <p:sldId id="272" r:id="rId14"/>
    <p:sldId id="258" r:id="rId15"/>
    <p:sldId id="273" r:id="rId16"/>
    <p:sldId id="277" r:id="rId17"/>
    <p:sldId id="259" r:id="rId18"/>
    <p:sldId id="274" r:id="rId19"/>
    <p:sldId id="279" r:id="rId20"/>
    <p:sldId id="280" r:id="rId21"/>
    <p:sldId id="281" r:id="rId22"/>
    <p:sldId id="260" r:id="rId23"/>
    <p:sldId id="261" r:id="rId24"/>
    <p:sldId id="268" r:id="rId25"/>
    <p:sldId id="269" r:id="rId26"/>
    <p:sldId id="282" r:id="rId27"/>
    <p:sldId id="283" r:id="rId28"/>
    <p:sldId id="284" r:id="rId29"/>
    <p:sldId id="270" r:id="rId30"/>
    <p:sldId id="285" r:id="rId31"/>
    <p:sldId id="262" r:id="rId32"/>
    <p:sldId id="292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794" y="-2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8D9187C-F27B-4ADA-AFEA-CD2A002C7089}" type="datetimeFigureOut">
              <a:rPr lang="en-US" smtClean="0"/>
              <a:pPr/>
              <a:t>10/5/2015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56D4978-3F64-44D6-910B-D00276B740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Outcome: The Fat Cats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The Industrial Age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28600"/>
            <a:ext cx="5105400" cy="383245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oil became </a:t>
            </a:r>
            <a:r>
              <a:rPr lang="en-US" dirty="0" err="1" smtClean="0"/>
              <a:t>amoco</a:t>
            </a:r>
            <a:r>
              <a:rPr lang="en-US" dirty="0" smtClean="0"/>
              <a:t> oil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4497049" cy="2743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2600" y="1752600"/>
            <a:ext cx="2540000" cy="2197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4200" y="4495800"/>
            <a:ext cx="2794000" cy="177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2"/>
            </a:pPr>
            <a:r>
              <a:rPr lang="en-US" b="1" dirty="0" smtClean="0"/>
              <a:t>Who were they?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 startAt="2"/>
            </a:pPr>
            <a:r>
              <a:rPr lang="en-US" b="1" dirty="0" smtClean="0"/>
              <a:t>J.D. Rockefeller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Founded </a:t>
            </a:r>
            <a:r>
              <a:rPr lang="en-US" b="1" u="sng" dirty="0" smtClean="0">
                <a:solidFill>
                  <a:srgbClr val="3366FF"/>
                </a:solidFill>
              </a:rPr>
              <a:t>Standard Oil Company</a:t>
            </a:r>
            <a:r>
              <a:rPr lang="en-US" dirty="0" smtClean="0"/>
              <a:t> in 1870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By 1880 ---&gt; </a:t>
            </a:r>
            <a:r>
              <a:rPr lang="en-US" b="1" u="sng" dirty="0" smtClean="0">
                <a:solidFill>
                  <a:srgbClr val="3366FF"/>
                </a:solidFill>
              </a:rPr>
              <a:t>90</a:t>
            </a:r>
            <a:r>
              <a:rPr lang="en-US" dirty="0" smtClean="0"/>
              <a:t>% monopoly; nation’s first </a:t>
            </a:r>
            <a:r>
              <a:rPr lang="en-US" b="1" u="sng" dirty="0" smtClean="0">
                <a:solidFill>
                  <a:srgbClr val="3366FF"/>
                </a:solidFill>
              </a:rPr>
              <a:t>billionaire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Drove out competitors by selling oil at a </a:t>
            </a:r>
            <a:r>
              <a:rPr lang="en-US" sz="1900" b="1" u="sng" dirty="0" smtClean="0">
                <a:solidFill>
                  <a:srgbClr val="3366FF"/>
                </a:solidFill>
              </a:rPr>
              <a:t>lower price</a:t>
            </a:r>
            <a:r>
              <a:rPr lang="en-US" sz="1900" dirty="0" smtClean="0"/>
              <a:t> than it cost to produce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b="1" u="sng" dirty="0" smtClean="0">
                <a:solidFill>
                  <a:srgbClr val="3366FF"/>
                </a:solidFill>
              </a:rPr>
              <a:t>Raised prices</a:t>
            </a:r>
            <a:r>
              <a:rPr lang="en-US" dirty="0" smtClean="0"/>
              <a:t> once he controlled the market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Gave away $</a:t>
            </a:r>
            <a:r>
              <a:rPr lang="en-US" b="1" u="sng" dirty="0" smtClean="0">
                <a:solidFill>
                  <a:srgbClr val="3366FF"/>
                </a:solidFill>
              </a:rPr>
              <a:t>500 million</a:t>
            </a:r>
            <a:r>
              <a:rPr lang="en-US" dirty="0" smtClean="0"/>
              <a:t> dollars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Rockefeller Center in NYC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47800"/>
            <a:ext cx="7162800" cy="4756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Andrew </a:t>
            </a:r>
            <a:r>
              <a:rPr lang="en-US" dirty="0" err="1" smtClean="0"/>
              <a:t>carnegie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95400"/>
            <a:ext cx="3892212" cy="5346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295400"/>
            <a:ext cx="3981450" cy="530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/>
          <a:lstStyle/>
          <a:p>
            <a:pPr marL="971550" lvl="1" indent="-514350">
              <a:buFont typeface="+mj-lt"/>
              <a:buAutoNum type="alphaLcPeriod" startAt="3"/>
            </a:pPr>
            <a:r>
              <a:rPr lang="en-US" b="1" dirty="0" smtClean="0"/>
              <a:t>Andrew Carnegie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100" b="1" u="sng" dirty="0" smtClean="0">
                <a:solidFill>
                  <a:srgbClr val="3366FF"/>
                </a:solidFill>
              </a:rPr>
              <a:t>Rags to riches</a:t>
            </a:r>
            <a:r>
              <a:rPr lang="en-US" sz="2100" dirty="0" smtClean="0"/>
              <a:t>: born to poor Scottish family who immigrated to U.S.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00" dirty="0" smtClean="0"/>
              <a:t>Worked his way to become private secretary to the local superintendent of the </a:t>
            </a:r>
            <a:r>
              <a:rPr lang="en-US" sz="1900" b="1" u="sng" dirty="0" smtClean="0">
                <a:solidFill>
                  <a:srgbClr val="3366FF"/>
                </a:solidFill>
              </a:rPr>
              <a:t>Pennsylvania Railroad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Entered the </a:t>
            </a:r>
            <a:r>
              <a:rPr lang="en-US" b="1" u="sng" dirty="0" smtClean="0">
                <a:solidFill>
                  <a:srgbClr val="3366FF"/>
                </a:solidFill>
              </a:rPr>
              <a:t>Steel</a:t>
            </a:r>
            <a:r>
              <a:rPr lang="en-US" dirty="0" smtClean="0"/>
              <a:t> business in 1897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Controlled </a:t>
            </a:r>
            <a:r>
              <a:rPr lang="en-US" b="1" u="sng" dirty="0" smtClean="0">
                <a:solidFill>
                  <a:srgbClr val="3366FF"/>
                </a:solidFill>
              </a:rPr>
              <a:t>25</a:t>
            </a:r>
            <a:r>
              <a:rPr lang="en-US" dirty="0" smtClean="0"/>
              <a:t>% of U.S. steel production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Sold his steel business to </a:t>
            </a:r>
            <a:r>
              <a:rPr lang="en-US" b="1" u="sng" dirty="0" smtClean="0">
                <a:solidFill>
                  <a:srgbClr val="3366FF"/>
                </a:solidFill>
              </a:rPr>
              <a:t>J.P. Morgan</a:t>
            </a:r>
            <a:r>
              <a:rPr lang="en-US" dirty="0" smtClean="0"/>
              <a:t> in 1901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11800" cy="3318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1277" y="2559050"/>
            <a:ext cx="6442723" cy="429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James J. Hill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295400"/>
            <a:ext cx="37973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999" y="1295400"/>
            <a:ext cx="4811799" cy="510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/>
          <a:lstStyle/>
          <a:p>
            <a:pPr marL="971550" lvl="1" indent="-514350">
              <a:buFont typeface="+mj-lt"/>
              <a:buAutoNum type="alphaLcPeriod" startAt="4"/>
            </a:pPr>
            <a:r>
              <a:rPr lang="en-US" b="1" dirty="0" smtClean="0"/>
              <a:t>James J. Hill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b="1" u="sng" dirty="0" smtClean="0">
                <a:solidFill>
                  <a:srgbClr val="3366FF"/>
                </a:solidFill>
              </a:rPr>
              <a:t>Canadian</a:t>
            </a:r>
            <a:r>
              <a:rPr lang="en-US" dirty="0" smtClean="0"/>
              <a:t> born but settled in </a:t>
            </a:r>
            <a:r>
              <a:rPr lang="en-US" b="1" u="sng" dirty="0" smtClean="0">
                <a:solidFill>
                  <a:srgbClr val="3366FF"/>
                </a:solidFill>
              </a:rPr>
              <a:t>St. Paul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“Empire Builder” used no government </a:t>
            </a:r>
            <a:r>
              <a:rPr lang="en-US" b="1" u="sng" dirty="0" smtClean="0">
                <a:solidFill>
                  <a:srgbClr val="3366FF"/>
                </a:solidFill>
              </a:rPr>
              <a:t>land grants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200" dirty="0" smtClean="0"/>
              <a:t>Built </a:t>
            </a:r>
            <a:r>
              <a:rPr lang="en-US" sz="2200" b="1" u="sng" dirty="0" smtClean="0">
                <a:solidFill>
                  <a:srgbClr val="3366FF"/>
                </a:solidFill>
              </a:rPr>
              <a:t>Great Northern Railroad</a:t>
            </a:r>
            <a:r>
              <a:rPr lang="en-US" sz="2200" dirty="0" smtClean="0"/>
              <a:t> from Duluth to Puget Sound, WA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Home in St. Paul belongs to MN </a:t>
            </a:r>
            <a:r>
              <a:rPr lang="en-US" b="1" u="sng" dirty="0" smtClean="0">
                <a:solidFill>
                  <a:srgbClr val="3366FF"/>
                </a:solidFill>
              </a:rPr>
              <a:t>Historical Society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James J. Hill House in St. Paul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05000"/>
            <a:ext cx="8839200" cy="2922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425450"/>
            <a:ext cx="8890000" cy="600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/>
          <a:lstStyle/>
          <a:p>
            <a:pPr marL="514350" lvl="0" indent="-514350">
              <a:buFont typeface="+mj-lt"/>
              <a:buAutoNum type="arabicPeriod"/>
            </a:pPr>
            <a:r>
              <a:rPr lang="en-US" b="1" dirty="0" smtClean="0"/>
              <a:t>Setting the Stage: 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1900" dirty="0" smtClean="0"/>
              <a:t>Also known as “</a:t>
            </a:r>
            <a:r>
              <a:rPr lang="en-US" sz="1900" b="1" u="sng" dirty="0" smtClean="0">
                <a:solidFill>
                  <a:srgbClr val="3366FF"/>
                </a:solidFill>
              </a:rPr>
              <a:t>Captains of Industry</a:t>
            </a:r>
            <a:r>
              <a:rPr lang="en-US" sz="1900" dirty="0" smtClean="0"/>
              <a:t>,” “</a:t>
            </a:r>
            <a:r>
              <a:rPr lang="en-US" sz="1900" b="1" u="sng" dirty="0" smtClean="0">
                <a:solidFill>
                  <a:srgbClr val="3366FF"/>
                </a:solidFill>
              </a:rPr>
              <a:t>Industrial Giants</a:t>
            </a:r>
            <a:r>
              <a:rPr lang="en-US" sz="1900" dirty="0" smtClean="0"/>
              <a:t>,” &amp; “</a:t>
            </a:r>
            <a:r>
              <a:rPr lang="en-US" sz="1900" b="1" u="sng" dirty="0" smtClean="0">
                <a:solidFill>
                  <a:srgbClr val="3366FF"/>
                </a:solidFill>
              </a:rPr>
              <a:t>Robber Barons</a:t>
            </a:r>
            <a:r>
              <a:rPr lang="en-US" sz="1900" dirty="0" smtClean="0"/>
              <a:t>”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100" dirty="0" smtClean="0"/>
              <a:t>Wealth fell into the hands of a few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100" dirty="0" smtClean="0"/>
              <a:t>By 1890 ---&gt; </a:t>
            </a:r>
            <a:r>
              <a:rPr lang="en-US" sz="2100" b="1" u="sng" dirty="0" smtClean="0">
                <a:solidFill>
                  <a:srgbClr val="3366FF"/>
                </a:solidFill>
              </a:rPr>
              <a:t>4,000</a:t>
            </a:r>
            <a:r>
              <a:rPr lang="en-US" sz="2100" dirty="0" smtClean="0"/>
              <a:t> millionaires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100" dirty="0" smtClean="0"/>
              <a:t>Approx </a:t>
            </a:r>
            <a:r>
              <a:rPr lang="en-US" sz="2100" b="1" u="sng" dirty="0" smtClean="0">
                <a:solidFill>
                  <a:srgbClr val="3366FF"/>
                </a:solidFill>
              </a:rPr>
              <a:t>90</a:t>
            </a:r>
            <a:r>
              <a:rPr lang="en-US" sz="2100" dirty="0" smtClean="0"/>
              <a:t>% of $ (wealth &amp; assets) controlled by </a:t>
            </a:r>
            <a:r>
              <a:rPr lang="en-US" sz="2100" b="1" u="sng" dirty="0" smtClean="0">
                <a:solidFill>
                  <a:srgbClr val="3366FF"/>
                </a:solidFill>
              </a:rPr>
              <a:t>10</a:t>
            </a:r>
            <a:r>
              <a:rPr lang="en-US" sz="2100" dirty="0" smtClean="0"/>
              <a:t>% of the population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sz="2100" dirty="0" smtClean="0"/>
              <a:t>1900 = </a:t>
            </a:r>
            <a:r>
              <a:rPr lang="en-US" sz="2100" b="1" u="sng" dirty="0" smtClean="0">
                <a:solidFill>
                  <a:srgbClr val="3366FF"/>
                </a:solidFill>
              </a:rPr>
              <a:t>20 million</a:t>
            </a:r>
            <a:r>
              <a:rPr lang="en-US" sz="2100" b="1" dirty="0" smtClean="0">
                <a:solidFill>
                  <a:srgbClr val="3366FF"/>
                </a:solidFill>
              </a:rPr>
              <a:t> </a:t>
            </a:r>
            <a:r>
              <a:rPr lang="en-US" sz="2100" dirty="0" smtClean="0"/>
              <a:t>Americans lived in poverty (very small </a:t>
            </a:r>
            <a:r>
              <a:rPr lang="en-US" sz="2100" b="1" u="sng" dirty="0" smtClean="0">
                <a:solidFill>
                  <a:srgbClr val="3366FF"/>
                </a:solidFill>
              </a:rPr>
              <a:t>middle</a:t>
            </a:r>
            <a:r>
              <a:rPr lang="en-US" sz="2100" dirty="0" smtClean="0"/>
              <a:t> class)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6803571" cy="485775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rot="5400000">
            <a:off x="6096000" y="1524000"/>
            <a:ext cx="2286000" cy="1066800"/>
          </a:xfrm>
          <a:prstGeom prst="straightConnector1">
            <a:avLst/>
          </a:prstGeom>
          <a:ln w="762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St. </a:t>
            </a:r>
            <a:r>
              <a:rPr lang="en-US" dirty="0" err="1" smtClean="0"/>
              <a:t>paul</a:t>
            </a:r>
            <a:r>
              <a:rPr lang="en-US" dirty="0" smtClean="0"/>
              <a:t> Cathedral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John </a:t>
            </a:r>
            <a:r>
              <a:rPr lang="en-US" dirty="0" err="1" smtClean="0"/>
              <a:t>p</a:t>
            </a:r>
            <a:r>
              <a:rPr lang="en-US" dirty="0" smtClean="0"/>
              <a:t>. Morgan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295400"/>
            <a:ext cx="3136900" cy="508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1371600"/>
            <a:ext cx="4762500" cy="4762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/>
          <a:lstStyle/>
          <a:p>
            <a:pPr marL="971550" lvl="1" indent="-514350">
              <a:buFont typeface="+mj-lt"/>
              <a:buAutoNum type="alphaLcPeriod" startAt="5"/>
            </a:pPr>
            <a:r>
              <a:rPr lang="en-US" b="1" dirty="0" smtClean="0"/>
              <a:t>J.P. Morgan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Was known as the “</a:t>
            </a:r>
            <a:r>
              <a:rPr lang="en-US" b="1" u="sng" dirty="0" smtClean="0">
                <a:solidFill>
                  <a:srgbClr val="3366FF"/>
                </a:solidFill>
              </a:rPr>
              <a:t>Giant of Finance</a:t>
            </a:r>
            <a:r>
              <a:rPr lang="en-US" dirty="0" smtClean="0"/>
              <a:t>”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Began his career as an </a:t>
            </a:r>
            <a:r>
              <a:rPr lang="en-US" b="1" u="sng" dirty="0" smtClean="0">
                <a:solidFill>
                  <a:srgbClr val="3366FF"/>
                </a:solidFill>
              </a:rPr>
              <a:t>accountant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sz="2100" dirty="0" smtClean="0"/>
              <a:t>Was a </a:t>
            </a:r>
            <a:r>
              <a:rPr lang="en-US" sz="2100" b="1" u="sng" dirty="0" smtClean="0">
                <a:solidFill>
                  <a:srgbClr val="3366FF"/>
                </a:solidFill>
              </a:rPr>
              <a:t>banker</a:t>
            </a:r>
            <a:r>
              <a:rPr lang="en-US" sz="2100" dirty="0" smtClean="0"/>
              <a:t> and a great organizer of companies like </a:t>
            </a:r>
            <a:r>
              <a:rPr lang="en-US" sz="2100" b="1" u="sng" dirty="0" smtClean="0">
                <a:solidFill>
                  <a:srgbClr val="3366FF"/>
                </a:solidFill>
              </a:rPr>
              <a:t>GE</a:t>
            </a:r>
            <a:r>
              <a:rPr lang="en-US" sz="2100" dirty="0" smtClean="0"/>
              <a:t> &amp; </a:t>
            </a:r>
            <a:r>
              <a:rPr lang="en-US" sz="2100" b="1" u="sng" dirty="0" smtClean="0">
                <a:solidFill>
                  <a:srgbClr val="3366FF"/>
                </a:solidFill>
              </a:rPr>
              <a:t>AT&amp;T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Bought </a:t>
            </a:r>
            <a:r>
              <a:rPr lang="en-US" b="1" u="sng" dirty="0" smtClean="0">
                <a:solidFill>
                  <a:srgbClr val="3366FF"/>
                </a:solidFill>
              </a:rPr>
              <a:t>Carnegie Steel</a:t>
            </a:r>
            <a:r>
              <a:rPr lang="en-US" dirty="0" smtClean="0"/>
              <a:t> in 1901; renamed it U.S. Steel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/>
          <a:lstStyle/>
          <a:p>
            <a:pPr marL="514350" lvl="0" indent="-514350">
              <a:buFont typeface="+mj-lt"/>
              <a:buAutoNum type="arabicPeriod" startAt="3"/>
            </a:pPr>
            <a:r>
              <a:rPr lang="en-US" b="1" dirty="0" smtClean="0"/>
              <a:t>How did they become rich?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1900" b="1" dirty="0" smtClean="0"/>
              <a:t>Opportunity</a:t>
            </a:r>
            <a:r>
              <a:rPr lang="en-US" sz="1900" dirty="0" smtClean="0"/>
              <a:t> ---&gt; a pure </a:t>
            </a:r>
            <a:r>
              <a:rPr lang="en-US" sz="1900" b="1" u="sng" dirty="0" smtClean="0">
                <a:solidFill>
                  <a:srgbClr val="3366FF"/>
                </a:solidFill>
              </a:rPr>
              <a:t>capitalist</a:t>
            </a:r>
            <a:r>
              <a:rPr lang="en-US" sz="1900" dirty="0" smtClean="0"/>
              <a:t> system allows for </a:t>
            </a:r>
            <a:r>
              <a:rPr lang="en-US" sz="1900" b="1" dirty="0" smtClean="0"/>
              <a:t>unlimited</a:t>
            </a:r>
            <a:r>
              <a:rPr lang="en-US" sz="1900" dirty="0" smtClean="0"/>
              <a:t> economic opportunity, but </a:t>
            </a:r>
            <a:r>
              <a:rPr lang="en-US" sz="1900" b="1" dirty="0" smtClean="0"/>
              <a:t>no</a:t>
            </a:r>
            <a:r>
              <a:rPr lang="en-US" sz="1900" dirty="0" smtClean="0"/>
              <a:t> </a:t>
            </a:r>
            <a:r>
              <a:rPr lang="en-US" sz="1900" b="1" u="sng" dirty="0" smtClean="0">
                <a:solidFill>
                  <a:srgbClr val="3366FF"/>
                </a:solidFill>
              </a:rPr>
              <a:t>guarantees</a:t>
            </a:r>
          </a:p>
          <a:p>
            <a:endParaRPr lang="en-US" sz="2800" dirty="0" smtClean="0"/>
          </a:p>
          <a:p>
            <a:pPr marL="971550" lvl="1" indent="-514350">
              <a:buFont typeface="+mj-lt"/>
              <a:buAutoNum type="alphaLcPeriod" startAt="2"/>
            </a:pPr>
            <a:r>
              <a:rPr lang="en-US" sz="2300" b="1" dirty="0" smtClean="0"/>
              <a:t>Laissez-Faire government</a:t>
            </a:r>
            <a:r>
              <a:rPr lang="en-US" sz="2300" dirty="0" smtClean="0"/>
              <a:t> meant unchecked </a:t>
            </a:r>
            <a:r>
              <a:rPr lang="en-US" sz="2300" b="1" u="sng" dirty="0" smtClean="0">
                <a:solidFill>
                  <a:srgbClr val="3366FF"/>
                </a:solidFill>
              </a:rPr>
              <a:t>free enterprise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b="1" u="sng" dirty="0" smtClean="0">
                <a:solidFill>
                  <a:srgbClr val="3366FF"/>
                </a:solidFill>
              </a:rPr>
              <a:t>Hands off</a:t>
            </a:r>
            <a:r>
              <a:rPr lang="en-US" dirty="0" smtClean="0"/>
              <a:t> attitude toward business/industry/economy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No </a:t>
            </a:r>
            <a:r>
              <a:rPr lang="en-US" sz="2300" b="1" u="sng" dirty="0" smtClean="0">
                <a:solidFill>
                  <a:srgbClr val="3366FF"/>
                </a:solidFill>
              </a:rPr>
              <a:t>income</a:t>
            </a:r>
            <a:r>
              <a:rPr lang="en-US" sz="2300" dirty="0" smtClean="0"/>
              <a:t> tax (not made law until 1913, 16</a:t>
            </a:r>
            <a:r>
              <a:rPr lang="en-US" sz="2300" baseline="30000" dirty="0" smtClean="0"/>
              <a:t>th</a:t>
            </a:r>
            <a:r>
              <a:rPr lang="en-US" sz="2300" dirty="0" smtClean="0"/>
              <a:t> amendment)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b="1" dirty="0" smtClean="0"/>
              <a:t>How did they become rich? (Continued…)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 startAt="3"/>
            </a:pPr>
            <a:r>
              <a:rPr lang="en-US" b="1" dirty="0" smtClean="0"/>
              <a:t>Labor abuses</a:t>
            </a:r>
            <a:r>
              <a:rPr lang="en-US" dirty="0" smtClean="0"/>
              <a:t> were permitted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No </a:t>
            </a:r>
            <a:r>
              <a:rPr lang="en-US" b="1" u="sng" dirty="0" smtClean="0">
                <a:solidFill>
                  <a:srgbClr val="3366FF"/>
                </a:solidFill>
              </a:rPr>
              <a:t>safety codes</a:t>
            </a:r>
            <a:r>
              <a:rPr lang="en-US" dirty="0" smtClean="0"/>
              <a:t>, No </a:t>
            </a:r>
            <a:r>
              <a:rPr lang="en-US" b="1" u="sng" dirty="0" smtClean="0">
                <a:solidFill>
                  <a:srgbClr val="3366FF"/>
                </a:solidFill>
              </a:rPr>
              <a:t>minimum wage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Unions were </a:t>
            </a:r>
            <a:r>
              <a:rPr lang="en-US" b="1" u="sng" dirty="0" smtClean="0">
                <a:solidFill>
                  <a:srgbClr val="3366FF"/>
                </a:solidFill>
              </a:rPr>
              <a:t>rare</a:t>
            </a:r>
            <a:r>
              <a:rPr lang="en-US" dirty="0" smtClean="0"/>
              <a:t>, even </a:t>
            </a:r>
            <a:r>
              <a:rPr lang="en-US" b="1" u="sng" dirty="0" smtClean="0">
                <a:solidFill>
                  <a:srgbClr val="3366FF"/>
                </a:solidFill>
              </a:rPr>
              <a:t>illegal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endParaRPr lang="en-US" sz="2800" dirty="0" smtClean="0"/>
          </a:p>
          <a:p>
            <a:pPr marL="971550" lvl="1" indent="-514350">
              <a:buFont typeface="+mj-lt"/>
              <a:buAutoNum type="alphaLcPeriod" startAt="4"/>
            </a:pPr>
            <a:r>
              <a:rPr lang="en-US" sz="2588" b="1" dirty="0" smtClean="0"/>
              <a:t>Monopolies formed (goal: to rid </a:t>
            </a:r>
            <a:r>
              <a:rPr lang="en-US" sz="2588" b="1" u="sng" dirty="0" smtClean="0">
                <a:solidFill>
                  <a:srgbClr val="3366FF"/>
                </a:solidFill>
              </a:rPr>
              <a:t>competition</a:t>
            </a:r>
            <a:r>
              <a:rPr lang="en-US" sz="2588" b="1" dirty="0" smtClean="0"/>
              <a:t> and control </a:t>
            </a:r>
            <a:r>
              <a:rPr lang="en-US" sz="2588" b="1" u="sng" dirty="0" smtClean="0">
                <a:solidFill>
                  <a:srgbClr val="3366FF"/>
                </a:solidFill>
              </a:rPr>
              <a:t>prices</a:t>
            </a:r>
            <a:r>
              <a:rPr lang="en-US" sz="2588" b="1" dirty="0" smtClean="0"/>
              <a:t>)</a:t>
            </a:r>
            <a:endParaRPr lang="en-US" sz="2588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Integration tactics</a:t>
            </a:r>
            <a:endParaRPr lang="en-US" sz="2000" dirty="0" smtClean="0"/>
          </a:p>
          <a:p>
            <a:pPr marL="1828800" lvl="3" indent="-457200">
              <a:buFont typeface="+mj-lt"/>
              <a:buAutoNum type="arabicPeriod"/>
            </a:pPr>
            <a:r>
              <a:rPr lang="en-US" b="1" u="sng" dirty="0" smtClean="0">
                <a:solidFill>
                  <a:srgbClr val="3366FF"/>
                </a:solidFill>
              </a:rPr>
              <a:t>Vertical</a:t>
            </a:r>
            <a:r>
              <a:rPr lang="en-US" dirty="0" smtClean="0"/>
              <a:t> integration: buying up resources, transportation, etc</a:t>
            </a:r>
            <a:endParaRPr lang="en-US" sz="1800" dirty="0" smtClean="0"/>
          </a:p>
          <a:p>
            <a:pPr marL="1828800" lvl="3" indent="-457200">
              <a:buFont typeface="+mj-lt"/>
              <a:buAutoNum type="arabicPeriod"/>
            </a:pPr>
            <a:r>
              <a:rPr lang="en-US" b="1" u="sng" dirty="0" smtClean="0">
                <a:solidFill>
                  <a:srgbClr val="3366FF"/>
                </a:solidFill>
              </a:rPr>
              <a:t>Horizontal</a:t>
            </a:r>
            <a:r>
              <a:rPr lang="en-US" dirty="0" smtClean="0"/>
              <a:t> integration: merging like companies together</a:t>
            </a:r>
            <a:endParaRPr lang="en-US" sz="1800" dirty="0" smtClean="0"/>
          </a:p>
          <a:p>
            <a:r>
              <a:rPr lang="en-US" dirty="0" smtClean="0"/>
              <a:t> </a:t>
            </a:r>
            <a:endParaRPr lang="en-US" sz="2800" dirty="0" smtClean="0"/>
          </a:p>
          <a:p>
            <a:pPr marL="1428750" lvl="2" indent="-514350">
              <a:buFont typeface="+mj-lt"/>
              <a:buAutoNum type="romanLcPeriod" startAt="2"/>
            </a:pPr>
            <a:r>
              <a:rPr lang="en-US" dirty="0" smtClean="0"/>
              <a:t>Bribery &amp; Corruption</a:t>
            </a:r>
            <a:endParaRPr lang="en-US" sz="2000" dirty="0" smtClean="0"/>
          </a:p>
          <a:p>
            <a:pPr marL="1828800" lvl="3" indent="-457200">
              <a:buFont typeface="+mj-lt"/>
              <a:buAutoNum type="arabicPeriod"/>
            </a:pPr>
            <a:r>
              <a:rPr lang="en-US" dirty="0" smtClean="0"/>
              <a:t>Rockefeller forced RR’s to pay him </a:t>
            </a:r>
            <a:r>
              <a:rPr lang="en-US" b="1" u="sng" dirty="0" smtClean="0">
                <a:solidFill>
                  <a:srgbClr val="3366FF"/>
                </a:solidFill>
              </a:rPr>
              <a:t>rebates</a:t>
            </a:r>
            <a:r>
              <a:rPr lang="en-US" dirty="0" smtClean="0"/>
              <a:t> on shipping</a:t>
            </a:r>
            <a:endParaRPr lang="en-US" sz="1800" dirty="0" smtClean="0"/>
          </a:p>
          <a:p>
            <a:pPr marL="1828800" lvl="3" indent="-457200">
              <a:buFont typeface="+mj-lt"/>
              <a:buAutoNum type="arabicPeriod"/>
            </a:pPr>
            <a:r>
              <a:rPr lang="en-US" b="1" u="sng" dirty="0" smtClean="0">
                <a:solidFill>
                  <a:srgbClr val="3366FF"/>
                </a:solidFill>
              </a:rPr>
              <a:t>Political</a:t>
            </a:r>
            <a:r>
              <a:rPr lang="en-US" dirty="0" smtClean="0"/>
              <a:t> (bribing U.S. Senate = </a:t>
            </a:r>
            <a:r>
              <a:rPr lang="en-US" b="1" u="sng" dirty="0" smtClean="0">
                <a:solidFill>
                  <a:srgbClr val="3366FF"/>
                </a:solidFill>
              </a:rPr>
              <a:t>millionaire’s</a:t>
            </a:r>
            <a:r>
              <a:rPr lang="en-US" dirty="0" smtClean="0"/>
              <a:t> club)</a:t>
            </a:r>
            <a:endParaRPr lang="en-US" sz="18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>
            <a:normAutofit fontScale="85000" lnSpcReduction="20000"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b="1" dirty="0" smtClean="0"/>
              <a:t>How did they become rich? (Continued…)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 startAt="5"/>
            </a:pPr>
            <a:r>
              <a:rPr lang="en-US" b="1" dirty="0" smtClean="0"/>
              <a:t>Improved Technology</a:t>
            </a:r>
            <a:r>
              <a:rPr lang="en-US" dirty="0" smtClean="0"/>
              <a:t> meant increased efficiency in: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Farming (McCormick’s </a:t>
            </a:r>
            <a:r>
              <a:rPr lang="en-US" b="1" u="sng" dirty="0" smtClean="0">
                <a:solidFill>
                  <a:srgbClr val="3366FF"/>
                </a:solidFill>
              </a:rPr>
              <a:t>Reaper</a:t>
            </a:r>
            <a:r>
              <a:rPr lang="en-US" dirty="0" smtClean="0"/>
              <a:t> &amp; John Deere’s </a:t>
            </a:r>
            <a:r>
              <a:rPr lang="en-US" b="1" u="sng" dirty="0" smtClean="0">
                <a:solidFill>
                  <a:srgbClr val="3366FF"/>
                </a:solidFill>
              </a:rPr>
              <a:t>steel plow</a:t>
            </a:r>
            <a:r>
              <a:rPr lang="en-US" dirty="0" smtClean="0"/>
              <a:t>)</a:t>
            </a:r>
            <a:endParaRPr lang="en-US" sz="2000" dirty="0" smtClean="0"/>
          </a:p>
          <a:p>
            <a:pPr marL="1828800" lvl="3" indent="-457200">
              <a:buFont typeface="+mj-lt"/>
              <a:buAutoNum type="arabicPeriod"/>
            </a:pPr>
            <a:r>
              <a:rPr lang="en-US" dirty="0" smtClean="0"/>
              <a:t>By 1880, 1 farmhand could harvest </a:t>
            </a:r>
            <a:r>
              <a:rPr lang="en-US" b="1" u="sng" dirty="0" smtClean="0">
                <a:solidFill>
                  <a:srgbClr val="3366FF"/>
                </a:solidFill>
              </a:rPr>
              <a:t>135</a:t>
            </a:r>
            <a:r>
              <a:rPr lang="en-US" dirty="0" smtClean="0"/>
              <a:t> acres a day on average</a:t>
            </a:r>
            <a:endParaRPr lang="en-US" sz="1800" dirty="0" smtClean="0"/>
          </a:p>
          <a:p>
            <a:pPr marL="1828800" lvl="3" indent="-457200">
              <a:buFont typeface="+mj-lt"/>
              <a:buAutoNum type="arabicPeriod"/>
            </a:pPr>
            <a:r>
              <a:rPr lang="en-US" dirty="0" smtClean="0"/>
              <a:t>Young men migrated to cities adding to the industrial </a:t>
            </a:r>
            <a:r>
              <a:rPr lang="en-US" b="1" u="sng" dirty="0" smtClean="0">
                <a:solidFill>
                  <a:srgbClr val="3366FF"/>
                </a:solidFill>
              </a:rPr>
              <a:t>labor</a:t>
            </a:r>
            <a:r>
              <a:rPr lang="en-US" dirty="0" smtClean="0"/>
              <a:t> supply</a:t>
            </a:r>
            <a:endParaRPr lang="en-US" sz="1800" dirty="0" smtClean="0"/>
          </a:p>
          <a:p>
            <a:endParaRPr lang="en-US" sz="2800" dirty="0" smtClean="0"/>
          </a:p>
          <a:p>
            <a:pPr marL="1428750" lvl="2" indent="-514350">
              <a:buFont typeface="+mj-lt"/>
              <a:buAutoNum type="romanLcPeriod" startAt="2"/>
            </a:pPr>
            <a:r>
              <a:rPr lang="en-US" dirty="0" smtClean="0"/>
              <a:t>Business &amp; Industry</a:t>
            </a:r>
            <a:endParaRPr lang="en-US" sz="2000" dirty="0" smtClean="0"/>
          </a:p>
          <a:p>
            <a:pPr marL="1828800" lvl="3" indent="-457200">
              <a:buFont typeface="+mj-lt"/>
              <a:buAutoNum type="arabicPeriod"/>
            </a:pPr>
            <a:r>
              <a:rPr lang="en-US" dirty="0" smtClean="0"/>
              <a:t>Edison ---&gt; </a:t>
            </a:r>
            <a:r>
              <a:rPr lang="en-US" b="1" u="sng" dirty="0" smtClean="0">
                <a:solidFill>
                  <a:srgbClr val="3366FF"/>
                </a:solidFill>
              </a:rPr>
              <a:t>light bulb</a:t>
            </a:r>
            <a:r>
              <a:rPr lang="en-US" dirty="0" smtClean="0"/>
              <a:t>, stock </a:t>
            </a:r>
            <a:r>
              <a:rPr lang="en-US" b="1" u="sng" dirty="0" smtClean="0">
                <a:solidFill>
                  <a:srgbClr val="3366FF"/>
                </a:solidFill>
              </a:rPr>
              <a:t>ticker</a:t>
            </a:r>
            <a:r>
              <a:rPr lang="en-US" dirty="0" smtClean="0"/>
              <a:t>, etc</a:t>
            </a:r>
            <a:endParaRPr lang="en-US" sz="1800" dirty="0" smtClean="0"/>
          </a:p>
          <a:p>
            <a:pPr marL="1828800" lvl="3" indent="-457200">
              <a:buFont typeface="+mj-lt"/>
              <a:buAutoNum type="arabicPeriod"/>
            </a:pPr>
            <a:r>
              <a:rPr lang="en-US" dirty="0" smtClean="0"/>
              <a:t>Bell ---&gt; </a:t>
            </a:r>
            <a:r>
              <a:rPr lang="en-US" b="1" u="sng" dirty="0" smtClean="0">
                <a:solidFill>
                  <a:srgbClr val="3366FF"/>
                </a:solidFill>
              </a:rPr>
              <a:t>telephone</a:t>
            </a:r>
            <a:r>
              <a:rPr lang="en-US" dirty="0" smtClean="0"/>
              <a:t>, Sholes ---&gt; </a:t>
            </a:r>
            <a:r>
              <a:rPr lang="en-US" b="1" u="sng" dirty="0" smtClean="0">
                <a:solidFill>
                  <a:srgbClr val="3366FF"/>
                </a:solidFill>
              </a:rPr>
              <a:t>typewriter</a:t>
            </a:r>
            <a:r>
              <a:rPr lang="en-US" dirty="0" smtClean="0"/>
              <a:t> </a:t>
            </a:r>
            <a:endParaRPr lang="en-US" sz="1800" dirty="0" smtClean="0"/>
          </a:p>
          <a:p>
            <a:r>
              <a:rPr lang="en-US" dirty="0" smtClean="0"/>
              <a:t> 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 startAt="6"/>
            </a:pPr>
            <a:r>
              <a:rPr lang="en-US" b="1" dirty="0" smtClean="0"/>
              <a:t>Corporations (Publically held companies) were formed.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Quick method of raising </a:t>
            </a:r>
            <a:r>
              <a:rPr lang="en-US" b="1" u="sng" dirty="0" smtClean="0">
                <a:solidFill>
                  <a:srgbClr val="3366FF"/>
                </a:solidFill>
              </a:rPr>
              <a:t>capital</a:t>
            </a:r>
            <a:r>
              <a:rPr lang="en-US" dirty="0" smtClean="0"/>
              <a:t> ($) for growth and expansion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Reduced </a:t>
            </a:r>
            <a:r>
              <a:rPr lang="en-US" b="1" u="sng" dirty="0" smtClean="0">
                <a:solidFill>
                  <a:srgbClr val="3366FF"/>
                </a:solidFill>
              </a:rPr>
              <a:t>risk</a:t>
            </a:r>
            <a:r>
              <a:rPr lang="en-US" dirty="0" smtClean="0"/>
              <a:t> (spread out among </a:t>
            </a:r>
            <a:r>
              <a:rPr lang="en-US" b="1" u="sng" dirty="0" smtClean="0">
                <a:solidFill>
                  <a:srgbClr val="3366FF"/>
                </a:solidFill>
              </a:rPr>
              <a:t>stockholders</a:t>
            </a:r>
            <a:r>
              <a:rPr lang="en-US" dirty="0" smtClean="0"/>
              <a:t>)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Ensures the </a:t>
            </a:r>
            <a:r>
              <a:rPr lang="en-US" b="1" u="sng" dirty="0" smtClean="0">
                <a:solidFill>
                  <a:srgbClr val="3366FF"/>
                </a:solidFill>
              </a:rPr>
              <a:t>longevity</a:t>
            </a:r>
            <a:r>
              <a:rPr lang="en-US" dirty="0" smtClean="0"/>
              <a:t> (life) of the company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McCormick’s reaper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676400"/>
            <a:ext cx="5746750" cy="4408466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Thomas </a:t>
            </a:r>
            <a:r>
              <a:rPr lang="en-US" dirty="0" err="1" smtClean="0"/>
              <a:t>edison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76400"/>
            <a:ext cx="4064000" cy="4038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676400"/>
            <a:ext cx="3175000" cy="39878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Sholes’ typewriter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3810000" cy="5232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828800"/>
            <a:ext cx="3810000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3"/>
            </a:pPr>
            <a:r>
              <a:rPr lang="en-US" b="1" dirty="0" smtClean="0"/>
              <a:t>How did they become rich? (Continued…)</a:t>
            </a:r>
            <a:endParaRPr lang="en-US" sz="2800" dirty="0" smtClean="0"/>
          </a:p>
          <a:p>
            <a:pPr marL="971550" lvl="1" indent="-514350">
              <a:buFont typeface="+mj-lt"/>
              <a:buAutoNum type="alphaLcPeriod" startAt="7"/>
            </a:pPr>
            <a:r>
              <a:rPr lang="en-US" b="1" u="sng" dirty="0" smtClean="0">
                <a:solidFill>
                  <a:srgbClr val="3366FF"/>
                </a:solidFill>
              </a:rPr>
              <a:t>Social Darwinism</a:t>
            </a:r>
            <a:r>
              <a:rPr lang="en-US" b="1" dirty="0" smtClean="0"/>
              <a:t> ---&gt;</a:t>
            </a:r>
            <a:r>
              <a:rPr lang="en-US" dirty="0" smtClean="0"/>
              <a:t> “rich were meant to be rich”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Life is a struggle and the </a:t>
            </a:r>
            <a:r>
              <a:rPr lang="en-US" b="1" u="sng" dirty="0" smtClean="0">
                <a:solidFill>
                  <a:srgbClr val="3366FF"/>
                </a:solidFill>
              </a:rPr>
              <a:t>poor</a:t>
            </a:r>
            <a:r>
              <a:rPr lang="en-US" dirty="0" smtClean="0"/>
              <a:t> are just weak &amp;/or lazy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300" dirty="0" smtClean="0"/>
              <a:t>Justified a “</a:t>
            </a:r>
            <a:r>
              <a:rPr lang="en-US" sz="2300" b="1" u="sng" dirty="0" smtClean="0">
                <a:solidFill>
                  <a:srgbClr val="3366FF"/>
                </a:solidFill>
              </a:rPr>
              <a:t>hunt</a:t>
            </a:r>
            <a:r>
              <a:rPr lang="en-US" sz="2300" dirty="0" smtClean="0"/>
              <a:t> &amp; </a:t>
            </a:r>
            <a:r>
              <a:rPr lang="en-US" sz="2300" b="1" u="sng" dirty="0" smtClean="0">
                <a:solidFill>
                  <a:srgbClr val="3366FF"/>
                </a:solidFill>
              </a:rPr>
              <a:t>kill</a:t>
            </a:r>
            <a:r>
              <a:rPr lang="en-US" sz="2300" dirty="0" smtClean="0"/>
              <a:t>” method to acquire wealth and power</a:t>
            </a:r>
          </a:p>
          <a:p>
            <a:endParaRPr lang="en-US" sz="2800" dirty="0" smtClean="0"/>
          </a:p>
          <a:p>
            <a:pPr marL="971550" lvl="1" indent="-514350">
              <a:buFont typeface="+mj-lt"/>
              <a:buAutoNum type="alphaLcPeriod" startAt="8"/>
            </a:pPr>
            <a:r>
              <a:rPr lang="en-US" b="1" dirty="0" smtClean="0"/>
              <a:t>Government Actions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1800" b="1" u="sng" dirty="0" smtClean="0">
                <a:solidFill>
                  <a:srgbClr val="3366FF"/>
                </a:solidFill>
              </a:rPr>
              <a:t>Land Grants</a:t>
            </a:r>
            <a:r>
              <a:rPr lang="en-US" sz="1800" dirty="0" smtClean="0"/>
              <a:t> were used to encourage railroad construction and settlements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800" dirty="0" smtClean="0"/>
              <a:t>Protective </a:t>
            </a:r>
            <a:r>
              <a:rPr lang="en-US" sz="1800" b="1" u="sng" dirty="0" smtClean="0">
                <a:solidFill>
                  <a:srgbClr val="3366FF"/>
                </a:solidFill>
              </a:rPr>
              <a:t>Tariffs</a:t>
            </a:r>
            <a:r>
              <a:rPr lang="en-US" sz="1800" dirty="0" smtClean="0"/>
              <a:t> placed a tax on imported goods at compete with US goods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Cornelius Vanderbilt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371600"/>
            <a:ext cx="2159000" cy="317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600" y="1295400"/>
            <a:ext cx="6053192" cy="36924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8400" y="4114800"/>
            <a:ext cx="4572000" cy="264261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Philanthropy and the gospel of wealth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1447800"/>
            <a:ext cx="2679700" cy="46140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981200"/>
            <a:ext cx="4854575" cy="335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554162"/>
            <a:ext cx="9144000" cy="4525963"/>
          </a:xfrm>
        </p:spPr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 startAt="4"/>
            </a:pPr>
            <a:r>
              <a:rPr lang="en-US" sz="2595" b="1" dirty="0" smtClean="0"/>
              <a:t>Some became believers in Carnegie’s “Gospel of Wealth”</a:t>
            </a:r>
            <a:endParaRPr lang="en-US" sz="2595" dirty="0" smtClean="0"/>
          </a:p>
          <a:p>
            <a:pPr marL="971550" lvl="1" indent="-514350">
              <a:buFont typeface="+mj-lt"/>
              <a:buAutoNum type="alphaLcPeriod"/>
            </a:pPr>
            <a:r>
              <a:rPr lang="en-US" sz="2400" dirty="0" smtClean="0"/>
              <a:t>Rich have an </a:t>
            </a:r>
            <a:r>
              <a:rPr lang="en-US" sz="2400" b="1" u="sng" dirty="0" smtClean="0">
                <a:solidFill>
                  <a:srgbClr val="3366FF"/>
                </a:solidFill>
              </a:rPr>
              <a:t>obligation</a:t>
            </a:r>
            <a:r>
              <a:rPr lang="en-US" sz="2400" dirty="0" smtClean="0"/>
              <a:t> to improve society with their fortunes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Philanthropy: </a:t>
            </a:r>
            <a:r>
              <a:rPr lang="en-US" b="1" u="sng" dirty="0" smtClean="0">
                <a:solidFill>
                  <a:srgbClr val="3366FF"/>
                </a:solidFill>
              </a:rPr>
              <a:t>an active effort to improve society through contributions of one’s own wealth</a:t>
            </a:r>
            <a:endParaRPr lang="en-US" sz="2400" b="1" u="sng" dirty="0" smtClean="0">
              <a:solidFill>
                <a:srgbClr val="3366FF"/>
              </a:solidFill>
            </a:endParaRPr>
          </a:p>
          <a:p>
            <a:pPr marL="971550" lvl="1" indent="-514350">
              <a:buFont typeface="+mj-lt"/>
              <a:buAutoNum type="alphaLcPeriod"/>
            </a:pPr>
            <a:r>
              <a:rPr lang="en-US" dirty="0" smtClean="0"/>
              <a:t>Examples: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b="1" dirty="0" smtClean="0"/>
              <a:t>Carnegie</a:t>
            </a:r>
            <a:r>
              <a:rPr lang="en-US" dirty="0" smtClean="0"/>
              <a:t>: built many </a:t>
            </a:r>
            <a:r>
              <a:rPr lang="en-US" b="1" u="sng" dirty="0" smtClean="0">
                <a:solidFill>
                  <a:srgbClr val="3366FF"/>
                </a:solidFill>
              </a:rPr>
              <a:t>libraries</a:t>
            </a:r>
            <a:r>
              <a:rPr lang="en-US" dirty="0" smtClean="0"/>
              <a:t> &amp; </a:t>
            </a:r>
            <a:r>
              <a:rPr lang="en-US" b="1" u="sng" dirty="0" smtClean="0">
                <a:solidFill>
                  <a:srgbClr val="3366FF"/>
                </a:solidFill>
              </a:rPr>
              <a:t>Carnegie</a:t>
            </a:r>
            <a:r>
              <a:rPr lang="en-US" dirty="0" smtClean="0"/>
              <a:t> Hall in NYC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000" b="1" dirty="0" smtClean="0"/>
              <a:t>Rockefeller</a:t>
            </a:r>
            <a:r>
              <a:rPr lang="en-US" sz="2000" dirty="0" smtClean="0"/>
              <a:t>: Donated $</a:t>
            </a:r>
            <a:r>
              <a:rPr lang="en-US" sz="2000" b="1" u="sng" dirty="0" smtClean="0">
                <a:solidFill>
                  <a:srgbClr val="3366FF"/>
                </a:solidFill>
              </a:rPr>
              <a:t>550 million</a:t>
            </a:r>
            <a:r>
              <a:rPr lang="en-US" sz="2000" dirty="0" smtClean="0"/>
              <a:t> dollars to many universities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b="1" dirty="0" smtClean="0"/>
              <a:t>Morgan</a:t>
            </a:r>
            <a:r>
              <a:rPr lang="en-US" sz="2000" dirty="0" smtClean="0"/>
              <a:t>: Donated $</a:t>
            </a:r>
            <a:r>
              <a:rPr lang="en-US" sz="2000" b="1" u="sng" dirty="0" smtClean="0">
                <a:solidFill>
                  <a:srgbClr val="3366FF"/>
                </a:solidFill>
              </a:rPr>
              <a:t>20M</a:t>
            </a:r>
            <a:r>
              <a:rPr lang="en-US" sz="2000" dirty="0" smtClean="0"/>
              <a:t> to University of the South, $</a:t>
            </a:r>
            <a:r>
              <a:rPr lang="en-US" sz="2000" b="1" u="sng" dirty="0" smtClean="0">
                <a:solidFill>
                  <a:srgbClr val="3366FF"/>
                </a:solidFill>
              </a:rPr>
              <a:t>10M</a:t>
            </a:r>
            <a:r>
              <a:rPr lang="en-US" sz="2000" dirty="0" smtClean="0"/>
              <a:t> to Harvard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Universities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Carnegie Mellon University</a:t>
            </a:r>
          </a:p>
          <a:p>
            <a:r>
              <a:rPr lang="en-US" dirty="0" smtClean="0"/>
              <a:t>Drexel University</a:t>
            </a:r>
          </a:p>
          <a:p>
            <a:r>
              <a:rPr lang="en-US" dirty="0" smtClean="0"/>
              <a:t>Rockefeller University</a:t>
            </a:r>
          </a:p>
          <a:p>
            <a:r>
              <a:rPr lang="en-US" dirty="0" smtClean="0"/>
              <a:t>Spellman University</a:t>
            </a:r>
            <a:endParaRPr lang="en-US" dirty="0"/>
          </a:p>
          <a:p>
            <a:r>
              <a:rPr lang="en-US" dirty="0" smtClean="0"/>
              <a:t>Vanderbilt University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642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Fat cats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 smtClean="0"/>
              <a:t>Who were they?</a:t>
            </a:r>
          </a:p>
          <a:p>
            <a:pPr marL="971550" lvl="1" indent="-514350">
              <a:buFont typeface="+mj-lt"/>
              <a:buAutoNum type="alphaLcPeriod"/>
            </a:pPr>
            <a:r>
              <a:rPr lang="en-US" b="1" dirty="0" smtClean="0"/>
              <a:t>Cornelius Vanderbilt</a:t>
            </a:r>
            <a:endParaRPr lang="en-US" sz="24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Started out in </a:t>
            </a:r>
            <a:r>
              <a:rPr lang="en-US" sz="2000" b="1" u="sng" dirty="0" smtClean="0">
                <a:solidFill>
                  <a:srgbClr val="3366FF"/>
                </a:solidFill>
              </a:rPr>
              <a:t>shipping</a:t>
            </a:r>
            <a:r>
              <a:rPr lang="en-US" sz="2000" dirty="0" smtClean="0"/>
              <a:t>, buying his first </a:t>
            </a:r>
            <a:r>
              <a:rPr lang="en-US" sz="2000" b="1" u="sng" dirty="0" smtClean="0">
                <a:solidFill>
                  <a:srgbClr val="3366FF"/>
                </a:solidFill>
              </a:rPr>
              <a:t>ferry boat</a:t>
            </a:r>
            <a:r>
              <a:rPr lang="en-US" sz="2000" dirty="0" smtClean="0"/>
              <a:t> at age 16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2000" dirty="0" smtClean="0"/>
              <a:t>Eventually had large fleet of ferries and </a:t>
            </a:r>
            <a:r>
              <a:rPr lang="en-US" sz="2000" b="1" u="sng" dirty="0" smtClean="0">
                <a:solidFill>
                  <a:srgbClr val="3366FF"/>
                </a:solidFill>
              </a:rPr>
              <a:t>ocean steamships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sz="1946" dirty="0" smtClean="0"/>
              <a:t>Saw </a:t>
            </a:r>
            <a:r>
              <a:rPr lang="en-US" sz="1946" b="1" u="sng" dirty="0" smtClean="0">
                <a:solidFill>
                  <a:srgbClr val="3366FF"/>
                </a:solidFill>
              </a:rPr>
              <a:t>railroads</a:t>
            </a:r>
            <a:r>
              <a:rPr lang="en-US" sz="1946" dirty="0" smtClean="0"/>
              <a:t> as the future; bought many </a:t>
            </a:r>
            <a:r>
              <a:rPr lang="en-US" sz="1946" dirty="0" err="1" smtClean="0"/>
              <a:t>RRs</a:t>
            </a:r>
            <a:r>
              <a:rPr lang="en-US" sz="1946" dirty="0" smtClean="0"/>
              <a:t> before/after Civil War</a:t>
            </a: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Became </a:t>
            </a:r>
            <a:r>
              <a:rPr lang="en-US" b="1" u="sng" dirty="0" smtClean="0">
                <a:solidFill>
                  <a:srgbClr val="3366FF"/>
                </a:solidFill>
              </a:rPr>
              <a:t>wealthiest man in America</a:t>
            </a:r>
            <a:endParaRPr lang="en-US" sz="2000" b="1" u="sng" dirty="0" smtClean="0">
              <a:solidFill>
                <a:srgbClr val="3366FF"/>
              </a:solidFill>
            </a:endParaRPr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Built </a:t>
            </a:r>
            <a:r>
              <a:rPr lang="en-US" b="1" u="sng" dirty="0" smtClean="0">
                <a:solidFill>
                  <a:srgbClr val="3366FF"/>
                </a:solidFill>
              </a:rPr>
              <a:t>Grand Central Depot</a:t>
            </a:r>
            <a:r>
              <a:rPr lang="en-US" dirty="0" smtClean="0"/>
              <a:t> in NYC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Made a deal with </a:t>
            </a:r>
            <a:r>
              <a:rPr lang="en-US" b="1" u="sng" dirty="0" smtClean="0">
                <a:solidFill>
                  <a:srgbClr val="3366FF"/>
                </a:solidFill>
              </a:rPr>
              <a:t>John Rockefeller</a:t>
            </a:r>
            <a:r>
              <a:rPr lang="en-US" dirty="0" smtClean="0"/>
              <a:t> to transport his oil</a:t>
            </a:r>
            <a:endParaRPr lang="en-US" sz="2000" dirty="0" smtClean="0"/>
          </a:p>
          <a:p>
            <a:pPr marL="1428750" lvl="2" indent="-514350">
              <a:buFont typeface="+mj-lt"/>
              <a:buAutoNum type="romanLcPeriod"/>
            </a:pPr>
            <a:r>
              <a:rPr lang="en-US" dirty="0" smtClean="0"/>
              <a:t>Would have been worth $</a:t>
            </a:r>
            <a:r>
              <a:rPr lang="en-US" b="1" u="sng" dirty="0" smtClean="0">
                <a:solidFill>
                  <a:srgbClr val="3366FF"/>
                </a:solidFill>
              </a:rPr>
              <a:t>143 billion</a:t>
            </a:r>
            <a:r>
              <a:rPr lang="en-US" dirty="0" smtClean="0"/>
              <a:t> in 2007 dollars</a:t>
            </a:r>
            <a:endParaRPr lang="en-US" sz="2000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central depot – New </a:t>
            </a:r>
            <a:r>
              <a:rPr lang="en-US" dirty="0" err="1" smtClean="0"/>
              <a:t>york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371600"/>
            <a:ext cx="6350000" cy="508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7620000" cy="5041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Biltmore estate in North </a:t>
            </a:r>
            <a:r>
              <a:rPr lang="en-US" dirty="0" err="1" smtClean="0"/>
              <a:t>carolina</a:t>
            </a:r>
            <a:r>
              <a:rPr lang="en-US" dirty="0" smtClean="0"/>
              <a:t> built by Vanderbilt’s grandson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524000"/>
            <a:ext cx="7772400" cy="51764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33400"/>
            <a:ext cx="8610600" cy="5740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John D. Rockefeller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95400"/>
            <a:ext cx="3683000" cy="508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1676400"/>
            <a:ext cx="4368800" cy="383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</TotalTime>
  <Words>758</Words>
  <Application>Microsoft Office PowerPoint</Application>
  <PresentationFormat>On-screen Show (4:3)</PresentationFormat>
  <Paragraphs>120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Trek</vt:lpstr>
      <vt:lpstr>Outcome: The Fat Cats</vt:lpstr>
      <vt:lpstr>The Fat cats</vt:lpstr>
      <vt:lpstr>Cornelius Vanderbilt</vt:lpstr>
      <vt:lpstr>The Fat cats</vt:lpstr>
      <vt:lpstr>Grand central depot – New york</vt:lpstr>
      <vt:lpstr>PowerPoint Presentation</vt:lpstr>
      <vt:lpstr>Biltmore estate in North carolina built by Vanderbilt’s grandson</vt:lpstr>
      <vt:lpstr>PowerPoint Presentation</vt:lpstr>
      <vt:lpstr>John D. Rockefeller</vt:lpstr>
      <vt:lpstr>Standard oil became amoco oil</vt:lpstr>
      <vt:lpstr>The Fat cats</vt:lpstr>
      <vt:lpstr>Rockefeller Center in NYC</vt:lpstr>
      <vt:lpstr>Andrew carnegie</vt:lpstr>
      <vt:lpstr>The Fat cats</vt:lpstr>
      <vt:lpstr>PowerPoint Presentation</vt:lpstr>
      <vt:lpstr>James J. Hill</vt:lpstr>
      <vt:lpstr>The Fat cats</vt:lpstr>
      <vt:lpstr>James J. Hill House in St. Paul</vt:lpstr>
      <vt:lpstr>PowerPoint Presentation</vt:lpstr>
      <vt:lpstr>St. paul Cathedral</vt:lpstr>
      <vt:lpstr>John p. Morgan</vt:lpstr>
      <vt:lpstr>The Fat cats</vt:lpstr>
      <vt:lpstr>The Fat cats</vt:lpstr>
      <vt:lpstr>The Fat cats</vt:lpstr>
      <vt:lpstr>The Fat cats</vt:lpstr>
      <vt:lpstr>McCormick’s reaper</vt:lpstr>
      <vt:lpstr>Thomas edison</vt:lpstr>
      <vt:lpstr>Sholes’ typewriter</vt:lpstr>
      <vt:lpstr>The Fat cats</vt:lpstr>
      <vt:lpstr>Philanthropy and the gospel of wealth</vt:lpstr>
      <vt:lpstr>The Fat cats</vt:lpstr>
      <vt:lpstr>Universities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Outcome: The Fat Cats</dc:title>
  <dc:creator>karl.sagan</dc:creator>
  <cp:lastModifiedBy>Windows User</cp:lastModifiedBy>
  <cp:revision>27</cp:revision>
  <dcterms:created xsi:type="dcterms:W3CDTF">2013-08-12T17:19:54Z</dcterms:created>
  <dcterms:modified xsi:type="dcterms:W3CDTF">2015-10-05T13:06:12Z</dcterms:modified>
</cp:coreProperties>
</file>