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24" r:id="rId2"/>
    <p:sldId id="321" r:id="rId3"/>
    <p:sldId id="290" r:id="rId4"/>
    <p:sldId id="291" r:id="rId5"/>
    <p:sldId id="292" r:id="rId6"/>
    <p:sldId id="333" r:id="rId7"/>
    <p:sldId id="293" r:id="rId8"/>
    <p:sldId id="294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36" r:id="rId17"/>
    <p:sldId id="304" r:id="rId18"/>
    <p:sldId id="305" r:id="rId19"/>
    <p:sldId id="306" r:id="rId20"/>
    <p:sldId id="307" r:id="rId21"/>
    <p:sldId id="308" r:id="rId22"/>
    <p:sldId id="337" r:id="rId23"/>
    <p:sldId id="309" r:id="rId24"/>
    <p:sldId id="312" r:id="rId25"/>
    <p:sldId id="310" r:id="rId26"/>
    <p:sldId id="311" r:id="rId27"/>
    <p:sldId id="313" r:id="rId28"/>
    <p:sldId id="35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76" autoAdjust="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B35DE-80F0-47EF-B5AA-712A275ACCF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2DF2E-4FE9-49F5-9B73-772611193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42B7-95F9-4558-8717-B9E28B75E7C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A24F-0C19-429F-860E-8BA50458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954913-EBAA-4CC1-A41A-CF4613F99C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96F90-B919-4D10-8C6F-BD3C0ACDB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3F4F-7CDD-42F8-97B1-BBD35A39B4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BB43F-9458-4290-AB44-FE6676E24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69A6-703E-46D4-8C06-150D55C9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7225E-1421-44C9-916B-FAB1CC075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0C600-3500-4B91-8310-0A3A637B8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9F9B2-18C5-4553-9B9D-8DB28845F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05F8B-1B23-4569-8F14-44E6A3729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901C-C65B-432A-94E1-1259F28B7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19344-2113-487D-8B93-D180F6E71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433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F0E28D6-E935-4189-83C5-C71186D076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Charlesx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Westminster_palace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JamesIEngland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3/30/James_I_of_England_40444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Charles_I_by_Daniel_Myten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8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England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Charles I, Charles II, James II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(r. 1625-1649) (r. 1660-1685) (r. 1685-1688)</a:t>
            </a:r>
          </a:p>
        </p:txBody>
      </p:sp>
      <p:pic>
        <p:nvPicPr>
          <p:cNvPr id="74756" name="Picture 4" descr="20060407192231!Charles_I_of_En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1884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20090102141704!Charles_II_of_England_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185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King_James_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267200"/>
            <a:ext cx="1901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Charles 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4648200" cy="5486400"/>
          </a:xfrm>
        </p:spPr>
        <p:txBody>
          <a:bodyPr/>
          <a:lstStyle/>
          <a:p>
            <a:r>
              <a:rPr lang="en-US" dirty="0"/>
              <a:t>Money came from </a:t>
            </a:r>
            <a:r>
              <a:rPr lang="en-US" dirty="0">
                <a:solidFill>
                  <a:srgbClr val="00CC00"/>
                </a:solidFill>
              </a:rPr>
              <a:t>taxing</a:t>
            </a:r>
            <a:r>
              <a:rPr lang="en-US" dirty="0"/>
              <a:t> the people</a:t>
            </a:r>
          </a:p>
          <a:p>
            <a:r>
              <a:rPr lang="en-US" dirty="0"/>
              <a:t>Decrease in popularity</a:t>
            </a:r>
          </a:p>
          <a:p>
            <a:r>
              <a:rPr lang="en-US" dirty="0"/>
              <a:t>He had to call Parliament</a:t>
            </a:r>
          </a:p>
          <a:p>
            <a:r>
              <a:rPr lang="en-US" dirty="0"/>
              <a:t>Parliament took this opportunity to impose </a:t>
            </a:r>
            <a:r>
              <a:rPr lang="en-US" dirty="0">
                <a:solidFill>
                  <a:srgbClr val="00CC00"/>
                </a:solidFill>
              </a:rPr>
              <a:t>limits</a:t>
            </a:r>
            <a:r>
              <a:rPr lang="en-US" dirty="0"/>
              <a:t> on the </a:t>
            </a:r>
            <a:r>
              <a:rPr lang="en-US" dirty="0">
                <a:solidFill>
                  <a:srgbClr val="00CC00"/>
                </a:solidFill>
              </a:rPr>
              <a:t>monarchs’ power</a:t>
            </a:r>
          </a:p>
          <a:p>
            <a:endParaRPr lang="en-US" sz="3600" b="1" dirty="0"/>
          </a:p>
        </p:txBody>
      </p:sp>
      <p:pic>
        <p:nvPicPr>
          <p:cNvPr id="47108" name="Picture 4" descr="180px-Charlesx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2766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943600" y="48006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"Charles I, King of England, </a:t>
            </a: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"Triple Portrait" by Anthony van Dyck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Petition of Right - 1628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5867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The King would not: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CC00"/>
                </a:solidFill>
              </a:rPr>
              <a:t>imprison subjects without due cause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CC00"/>
                </a:solidFill>
              </a:rPr>
              <a:t>levy taxes</a:t>
            </a:r>
            <a:r>
              <a:rPr lang="en-US" dirty="0"/>
              <a:t> without Parliament’s consent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CC00"/>
                </a:solidFill>
              </a:rPr>
              <a:t>house soldiers </a:t>
            </a:r>
            <a:r>
              <a:rPr lang="en-US" dirty="0"/>
              <a:t>in private homes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impose </a:t>
            </a:r>
            <a:r>
              <a:rPr lang="en-US" dirty="0">
                <a:solidFill>
                  <a:srgbClr val="00CC00"/>
                </a:solidFill>
              </a:rPr>
              <a:t>martial law </a:t>
            </a:r>
            <a:r>
              <a:rPr lang="en-US" dirty="0"/>
              <a:t>in peacetime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After agreeing to the petition, Charles I ignored it because it limited his power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The petition was important: it set forth the idea that the law was higher than the king</a:t>
            </a:r>
          </a:p>
        </p:txBody>
      </p:sp>
      <p:pic>
        <p:nvPicPr>
          <p:cNvPr id="48132" name="Picture 4" descr="doc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066800"/>
            <a:ext cx="3048000" cy="210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Charles 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4800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1629 – 1640 Charles I dissolved </a:t>
            </a:r>
            <a:r>
              <a:rPr lang="en-US" sz="2800" dirty="0">
                <a:solidFill>
                  <a:srgbClr val="00CC00"/>
                </a:solidFill>
              </a:rPr>
              <a:t>Parliament </a:t>
            </a:r>
            <a:r>
              <a:rPr lang="en-US" sz="2800" dirty="0"/>
              <a:t>and ruled personally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Charles tried to arrest Parliament’s leaders in January 1642 –they escaped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mob of Londoners raged outside the palace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Charles fled London and raised an </a:t>
            </a:r>
            <a:r>
              <a:rPr lang="en-US" sz="2800" dirty="0">
                <a:solidFill>
                  <a:srgbClr val="00CC00"/>
                </a:solidFill>
              </a:rPr>
              <a:t>army</a:t>
            </a:r>
            <a:r>
              <a:rPr lang="en-US" sz="2800" dirty="0"/>
              <a:t> in the north of England, where people were loyal to him</a:t>
            </a:r>
            <a:endParaRPr lang="en-US" dirty="0"/>
          </a:p>
        </p:txBody>
      </p:sp>
      <p:pic>
        <p:nvPicPr>
          <p:cNvPr id="50180" name="Picture 4" descr="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163888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English Civil War: 1642-1649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5181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CC00"/>
                </a:solidFill>
              </a:rPr>
              <a:t>Cavaliers</a:t>
            </a:r>
            <a:r>
              <a:rPr lang="en-US" sz="2400" b="1" dirty="0"/>
              <a:t>:</a:t>
            </a:r>
            <a:r>
              <a:rPr lang="en-US" sz="2400" dirty="0"/>
              <a:t> Supporters of the king or Royalists versus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CC00"/>
                </a:solidFill>
              </a:rPr>
              <a:t>Roundheads</a:t>
            </a:r>
            <a:r>
              <a:rPr lang="en-US" sz="2400" b="1" dirty="0"/>
              <a:t>:</a:t>
            </a:r>
            <a:r>
              <a:rPr lang="en-US" sz="2400" dirty="0"/>
              <a:t> Puritan supporters of Parliament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CC00"/>
                </a:solidFill>
              </a:rPr>
              <a:t>Oliver Cromwell</a:t>
            </a:r>
            <a:r>
              <a:rPr lang="en-US" sz="2400" dirty="0"/>
              <a:t>, military genius,</a:t>
            </a:r>
            <a:r>
              <a:rPr lang="en-US" sz="2400" b="1" dirty="0"/>
              <a:t> </a:t>
            </a:r>
            <a:r>
              <a:rPr lang="en-US" sz="2400" dirty="0"/>
              <a:t>lead the New Model Army (Parliament)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His army was made up chiefly of </a:t>
            </a:r>
            <a:r>
              <a:rPr lang="en-US" sz="2400" dirty="0">
                <a:solidFill>
                  <a:srgbClr val="00CC00"/>
                </a:solidFill>
              </a:rPr>
              <a:t>extreme Puritans</a:t>
            </a:r>
            <a:r>
              <a:rPr lang="en-US" sz="2400" dirty="0"/>
              <a:t> known as the Independents, who believed they were doing battle for God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Parliament won!</a:t>
            </a:r>
          </a:p>
        </p:txBody>
      </p:sp>
      <p:pic>
        <p:nvPicPr>
          <p:cNvPr id="51204" name="Picture 6" descr="478px-English_civil_war_map_1642_to_1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75" y="1752600"/>
            <a:ext cx="3035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avali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0"/>
            <a:ext cx="3328988" cy="4114800"/>
          </a:xfrm>
          <a:noFill/>
          <a:ln>
            <a:solidFill>
              <a:schemeClr val="bg1"/>
            </a:solidFill>
          </a:ln>
        </p:spPr>
      </p:pic>
      <p:pic>
        <p:nvPicPr>
          <p:cNvPr id="97286" name="Picture 6" descr="round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371850" cy="426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914400" y="4038600"/>
            <a:ext cx="3352800" cy="838200"/>
          </a:xfrm>
          <a:prstGeom prst="rect">
            <a:avLst/>
          </a:prstGeom>
          <a:solidFill>
            <a:srgbClr val="C4A7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6499"/>
            </a:prst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BlackChancery" pitchFamily="2" charset="0"/>
              </a:rPr>
              <a:t>Royalists</a:t>
            </a:r>
            <a:br>
              <a:rPr lang="en-US" sz="2800" b="1">
                <a:latin typeface="BlackChancery" pitchFamily="2" charset="0"/>
              </a:rPr>
            </a:br>
            <a:r>
              <a:rPr lang="en-US" sz="2800" b="1" i="1">
                <a:latin typeface="BlackChancery" pitchFamily="2" charset="0"/>
              </a:rPr>
              <a:t>Cavaliers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5257800" y="4038600"/>
            <a:ext cx="35052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BlackChancery" pitchFamily="2" charset="0"/>
              </a:rPr>
              <a:t>Parliamentarians</a:t>
            </a:r>
            <a:br>
              <a:rPr lang="en-US" sz="2800" b="1">
                <a:latin typeface="BlackChancery" pitchFamily="2" charset="0"/>
              </a:rPr>
            </a:br>
            <a:r>
              <a:rPr lang="en-US" sz="2800" b="1" i="1">
                <a:latin typeface="BlackChancery" pitchFamily="2" charset="0"/>
              </a:rPr>
              <a:t>Roundheads</a:t>
            </a: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1447800" y="4876800"/>
            <a:ext cx="220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House of Lords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N &amp; W England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Aristocracy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Large landowners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Church officials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More rural</a:t>
            </a: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5943600" y="4953000"/>
            <a:ext cx="2057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House of Commons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S &amp; E England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Puritans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Merchants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Townspeople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More urban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Death of King Charles I - 1649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5257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Cromwell and the Puritans brought </a:t>
            </a:r>
            <a:r>
              <a:rPr lang="en-US" sz="2800" dirty="0">
                <a:solidFill>
                  <a:srgbClr val="00CC00"/>
                </a:solidFill>
              </a:rPr>
              <a:t>Charles to trial for treason. </a:t>
            </a:r>
            <a:r>
              <a:rPr lang="en-US" sz="2800" dirty="0"/>
              <a:t>They found him guilty and sentenced him to death.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execution of Charles was revolutionary. Kings had often been overthrown, killed in battle, or put to death in secret – </a:t>
            </a:r>
            <a:r>
              <a:rPr lang="en-US" sz="2800" dirty="0">
                <a:solidFill>
                  <a:srgbClr val="00CC00"/>
                </a:solidFill>
              </a:rPr>
              <a:t>but never before had a reigning monarch faced a public trial and execution by his own people.</a:t>
            </a:r>
          </a:p>
        </p:txBody>
      </p:sp>
      <p:pic>
        <p:nvPicPr>
          <p:cNvPr id="53252" name="Picture 6" descr="Charles I beheadin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5562600" y="1887538"/>
            <a:ext cx="3352800" cy="297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Charles I’s Accomplishments &amp; Historical Significance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CC00"/>
                </a:solidFill>
              </a:rPr>
              <a:t>Petition of Right imposed limits on the monarch’s power</a:t>
            </a:r>
          </a:p>
          <a:p>
            <a:r>
              <a:rPr lang="en-US" dirty="0"/>
              <a:t>Back and forth with Parliament led to the English Civil War (dissolving, then calling, then trying to arrest Parliament)</a:t>
            </a:r>
          </a:p>
          <a:p>
            <a:r>
              <a:rPr lang="en-US" dirty="0">
                <a:solidFill>
                  <a:srgbClr val="00CC00"/>
                </a:solidFill>
              </a:rPr>
              <a:t>Executed for treason </a:t>
            </a:r>
            <a:r>
              <a:rPr lang="en-US" dirty="0"/>
              <a:t>– the first time a reigning monarch faced a public trial and execution by his own people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Commonwealth of England     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1649-1653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5410200" cy="5029200"/>
          </a:xfrm>
        </p:spPr>
        <p:txBody>
          <a:bodyPr/>
          <a:lstStyle/>
          <a:p>
            <a:r>
              <a:rPr lang="en-US" sz="2800" dirty="0"/>
              <a:t>Cromwell ruled with Rump Parliament</a:t>
            </a:r>
          </a:p>
          <a:p>
            <a:r>
              <a:rPr lang="en-US" sz="2800" dirty="0">
                <a:solidFill>
                  <a:srgbClr val="00CC00"/>
                </a:solidFill>
              </a:rPr>
              <a:t>Rump Parliament </a:t>
            </a:r>
            <a:r>
              <a:rPr lang="en-US" sz="2800" dirty="0"/>
              <a:t>abolished the monarchy and the House of Lords, and declared England a republic, or </a:t>
            </a:r>
            <a:r>
              <a:rPr lang="en-US" sz="2800" b="1" dirty="0">
                <a:solidFill>
                  <a:srgbClr val="00CC00"/>
                </a:solidFill>
              </a:rPr>
              <a:t>commonwealth</a:t>
            </a:r>
          </a:p>
          <a:p>
            <a:r>
              <a:rPr lang="en-US" sz="2800" dirty="0"/>
              <a:t>1653 - Cromwell dismissed Parliament (too difficult to work with) and </a:t>
            </a:r>
            <a:r>
              <a:rPr lang="en-US" sz="2800" dirty="0">
                <a:solidFill>
                  <a:srgbClr val="00CC00"/>
                </a:solidFill>
              </a:rPr>
              <a:t>set up a military dictatorship</a:t>
            </a:r>
            <a:endParaRPr lang="en-US" sz="2800" dirty="0">
              <a:solidFill>
                <a:srgbClr val="00CC00"/>
              </a:solidFill>
              <a:sym typeface="Symbol" pitchFamily="18" charset="2"/>
            </a:endParaRPr>
          </a:p>
        </p:txBody>
      </p:sp>
      <p:pic>
        <p:nvPicPr>
          <p:cNvPr id="54276" name="Picture 5" descr="210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649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Protectorate 1654-1660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5181600" cy="4525963"/>
          </a:xfrm>
        </p:spPr>
        <p:txBody>
          <a:bodyPr/>
          <a:lstStyle/>
          <a:p>
            <a:r>
              <a:rPr lang="en-US" dirty="0"/>
              <a:t>Cromwell “Lord Protector” </a:t>
            </a:r>
          </a:p>
          <a:p>
            <a:r>
              <a:rPr lang="en-US" dirty="0"/>
              <a:t>Ruled until his death in 1658</a:t>
            </a:r>
          </a:p>
          <a:p>
            <a:r>
              <a:rPr lang="en-US" dirty="0"/>
              <a:t>He was buried in Westminster Abbey</a:t>
            </a:r>
          </a:p>
          <a:p>
            <a:r>
              <a:rPr lang="en-US" dirty="0">
                <a:solidFill>
                  <a:srgbClr val="00CC00"/>
                </a:solidFill>
              </a:rPr>
              <a:t>When the Royalists returned to power his corpse was dug up, hung in chains, and beheaded</a:t>
            </a:r>
          </a:p>
        </p:txBody>
      </p:sp>
      <p:pic>
        <p:nvPicPr>
          <p:cNvPr id="55300" name="Picture 4" descr="olc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Restoration of the Stuarts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5181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Parliament then restored the monarchy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Charles II</a:t>
            </a:r>
            <a:r>
              <a:rPr lang="en-US" sz="3000" dirty="0"/>
              <a:t> took the throne from 1660 -1685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Under the </a:t>
            </a:r>
            <a:r>
              <a:rPr lang="en-US" sz="3000" dirty="0">
                <a:solidFill>
                  <a:srgbClr val="00CC00"/>
                </a:solidFill>
              </a:rPr>
              <a:t>restored</a:t>
            </a:r>
            <a:r>
              <a:rPr lang="en-US" sz="3000" dirty="0"/>
              <a:t> Stuart monarchy, Parliament kept much of the power it had gained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 restored the Church of England as the state religion and </a:t>
            </a:r>
            <a:r>
              <a:rPr lang="en-US" sz="2400" dirty="0">
                <a:solidFill>
                  <a:srgbClr val="00CC00"/>
                </a:solidFill>
              </a:rPr>
              <a:t>restricted some rights of Catholics and Puritans</a:t>
            </a:r>
          </a:p>
        </p:txBody>
      </p:sp>
      <p:pic>
        <p:nvPicPr>
          <p:cNvPr id="56324" name="Picture 4" descr="K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29845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 Terms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Early Stuarts: Charles I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English Civil War</a:t>
            </a:r>
          </a:p>
          <a:p>
            <a:pPr lvl="2">
              <a:lnSpc>
                <a:spcPct val="90000"/>
              </a:lnSpc>
            </a:pPr>
            <a:r>
              <a:rPr lang="en-US" sz="2100" dirty="0">
                <a:solidFill>
                  <a:srgbClr val="00CC00"/>
                </a:solidFill>
              </a:rPr>
              <a:t>Cavaliers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Roundheads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Oliver Cromwell &amp; the Commonwealth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Restoration Stuarts: Charles II &amp; James II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Restoration</a:t>
            </a:r>
          </a:p>
          <a:p>
            <a:pPr lvl="1">
              <a:lnSpc>
                <a:spcPct val="90000"/>
              </a:lnSpc>
            </a:pPr>
            <a:r>
              <a:rPr lang="en-US" sz="2300" dirty="0">
                <a:solidFill>
                  <a:srgbClr val="00CC00"/>
                </a:solidFill>
              </a:rPr>
              <a:t>Glorious Revolution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William &amp; Mary</a:t>
            </a:r>
          </a:p>
          <a:p>
            <a:pPr lvl="1">
              <a:lnSpc>
                <a:spcPct val="90000"/>
              </a:lnSpc>
            </a:pPr>
            <a:r>
              <a:rPr lang="en-US" sz="2300" dirty="0">
                <a:solidFill>
                  <a:srgbClr val="00CC00"/>
                </a:solidFill>
              </a:rPr>
              <a:t>English Bill of Rights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Limited monarchy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Constitutional government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James II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5181600" cy="4876800"/>
          </a:xfrm>
        </p:spPr>
        <p:txBody>
          <a:bodyPr/>
          <a:lstStyle/>
          <a:p>
            <a:r>
              <a:rPr lang="en-US" sz="3000" dirty="0"/>
              <a:t>1685 - </a:t>
            </a:r>
            <a:r>
              <a:rPr lang="en-US" sz="3000" b="1" dirty="0"/>
              <a:t>James II</a:t>
            </a:r>
            <a:r>
              <a:rPr lang="en-US" sz="3000" dirty="0"/>
              <a:t> (the younger brother of Charles II) became king when Charles II died</a:t>
            </a:r>
          </a:p>
          <a:p>
            <a:r>
              <a:rPr lang="en-US" sz="3000" dirty="0"/>
              <a:t>Devout and openly Catholic </a:t>
            </a:r>
          </a:p>
          <a:p>
            <a:r>
              <a:rPr lang="en-US" sz="3000" dirty="0"/>
              <a:t>James named Catholics to high positions in the government, armed forces, and universities</a:t>
            </a:r>
          </a:p>
          <a:p>
            <a:r>
              <a:rPr lang="en-US" sz="3000" dirty="0"/>
              <a:t>Conflict over religion again brewed</a:t>
            </a:r>
          </a:p>
        </p:txBody>
      </p:sp>
      <p:pic>
        <p:nvPicPr>
          <p:cNvPr id="57348" name="Picture 5" descr="James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198813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Glorious Revolution 1688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4648200" cy="5562600"/>
          </a:xfrm>
        </p:spPr>
        <p:txBody>
          <a:bodyPr/>
          <a:lstStyle/>
          <a:p>
            <a:r>
              <a:rPr lang="en-US" sz="2400" dirty="0"/>
              <a:t>Parliament did not want James II’s Catholic son to assume the throne</a:t>
            </a:r>
          </a:p>
          <a:p>
            <a:endParaRPr lang="en-US" sz="2400" dirty="0"/>
          </a:p>
          <a:p>
            <a:r>
              <a:rPr lang="en-US" sz="2400" dirty="0"/>
              <a:t>The Dutch leader, </a:t>
            </a:r>
            <a:r>
              <a:rPr lang="en-US" sz="2400" dirty="0">
                <a:solidFill>
                  <a:srgbClr val="00CC00"/>
                </a:solidFill>
              </a:rPr>
              <a:t>William</a:t>
            </a:r>
            <a:r>
              <a:rPr lang="en-US" sz="2400" dirty="0"/>
              <a:t> of Orange, a Protestant and husband of James’s daughter </a:t>
            </a:r>
            <a:r>
              <a:rPr lang="en-US" sz="2400" dirty="0">
                <a:solidFill>
                  <a:srgbClr val="00CC00"/>
                </a:solidFill>
              </a:rPr>
              <a:t>Mary</a:t>
            </a:r>
            <a:r>
              <a:rPr lang="en-US" sz="2400" dirty="0"/>
              <a:t>, was invited to rule England</a:t>
            </a:r>
            <a:endParaRPr lang="en-US" sz="2400" dirty="0">
              <a:solidFill>
                <a:srgbClr val="00CC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James II and his family fled, so </a:t>
            </a:r>
            <a:r>
              <a:rPr lang="en-US" sz="2400" dirty="0">
                <a:solidFill>
                  <a:srgbClr val="00CC00"/>
                </a:solidFill>
              </a:rPr>
              <a:t>with almost no violence</a:t>
            </a:r>
            <a:r>
              <a:rPr lang="en-US" sz="2400" dirty="0"/>
              <a:t>, England underwent its “</a:t>
            </a:r>
            <a:r>
              <a:rPr lang="en-US" sz="2400" dirty="0">
                <a:solidFill>
                  <a:srgbClr val="00CC00"/>
                </a:solidFill>
              </a:rPr>
              <a:t>Glorious Revolution</a:t>
            </a:r>
            <a:r>
              <a:rPr lang="en-US" sz="2400" dirty="0"/>
              <a:t>”</a:t>
            </a:r>
          </a:p>
        </p:txBody>
      </p:sp>
      <p:pic>
        <p:nvPicPr>
          <p:cNvPr id="58372" name="Picture 4" descr="84823-004-4D1059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6766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Charles II’s &amp; James II’s Accomplishments &amp; Historical Significance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 dirty="0"/>
              <a:t>Under the restoration Stuarts (Charles II and James II), Parliament kept much of the power it gained during the time of Cromwell and the Commonwealth</a:t>
            </a:r>
          </a:p>
          <a:p>
            <a:endParaRPr lang="en-US" sz="2800" dirty="0"/>
          </a:p>
          <a:p>
            <a:r>
              <a:rPr lang="en-US" sz="2800" dirty="0"/>
              <a:t>Conflict over religion remained a serious issue: </a:t>
            </a:r>
          </a:p>
          <a:p>
            <a:pPr lvl="1"/>
            <a:r>
              <a:rPr lang="en-US" sz="2300" dirty="0">
                <a:solidFill>
                  <a:srgbClr val="00CC00"/>
                </a:solidFill>
              </a:rPr>
              <a:t>Stuarts = Catholic</a:t>
            </a:r>
          </a:p>
          <a:p>
            <a:pPr lvl="1"/>
            <a:r>
              <a:rPr lang="en-US" sz="2300" dirty="0">
                <a:solidFill>
                  <a:srgbClr val="00CC00"/>
                </a:solidFill>
              </a:rPr>
              <a:t>Parliament = Church of England (Anglican)</a:t>
            </a:r>
          </a:p>
          <a:p>
            <a:endParaRPr lang="en-US" sz="2800" dirty="0"/>
          </a:p>
          <a:p>
            <a:r>
              <a:rPr lang="en-US" sz="2800" dirty="0"/>
              <a:t>Parliament invited </a:t>
            </a:r>
            <a:r>
              <a:rPr lang="en-US" sz="2800" dirty="0">
                <a:solidFill>
                  <a:srgbClr val="00CC00"/>
                </a:solidFill>
              </a:rPr>
              <a:t>William and Mary to rule England, which led to the Glorious Revolution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Bill of Rights 1689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5029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CC00"/>
                </a:solidFill>
              </a:rPr>
              <a:t>Bill of Rights</a:t>
            </a:r>
            <a:r>
              <a:rPr lang="en-US" sz="2400" dirty="0"/>
              <a:t> set the foundation for a </a:t>
            </a:r>
            <a:r>
              <a:rPr lang="en-US" sz="2400" dirty="0">
                <a:solidFill>
                  <a:srgbClr val="00CC00"/>
                </a:solidFill>
              </a:rPr>
              <a:t>constitutional monarchy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Helped create a government based on the rule of law and a freely elected Parliament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CC00"/>
                </a:solidFill>
              </a:rPr>
              <a:t>Parliament’s right to make laws and levy taxes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CC00"/>
                </a:solidFill>
              </a:rPr>
              <a:t>Standing armies could be raised only with Parliament’s consent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CC00"/>
                </a:solidFill>
              </a:rPr>
              <a:t>Right of citizens to bear arms 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CC00"/>
                </a:solidFill>
              </a:rPr>
              <a:t>Right to a jury trial </a:t>
            </a:r>
          </a:p>
        </p:txBody>
      </p:sp>
      <p:pic>
        <p:nvPicPr>
          <p:cNvPr id="59396" name="Picture 4" descr="BillOfRights-1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29321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Bill of Rights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Main provisions</a:t>
            </a:r>
            <a:r>
              <a:rPr lang="en-US" sz="2400" dirty="0"/>
              <a:t>:</a:t>
            </a:r>
            <a:endParaRPr lang="en-US" sz="24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The King could not suspend the operation of laws.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King could not interfere with the ordinary course of justice.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CC00"/>
                </a:solidFill>
              </a:rPr>
              <a:t>No taxes levied or standard army maintained in peacetime without Parliament’s consent.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CC00"/>
                </a:solidFill>
              </a:rPr>
              <a:t>Freedom of speech in Parliament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Sessions of Parliament would be held frequently.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Subjects had the right of bail, petition, and freedom from excessive fines and cruel and unusual punishment.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monarch must be a Protestant.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Freedom from arbitrary arrest.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CC00"/>
                </a:solidFill>
              </a:rPr>
              <a:t>Censorship of the press was dropped.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CC00"/>
                </a:solidFill>
              </a:rPr>
              <a:t>Religious toleration.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William and Mary</a:t>
            </a:r>
            <a:b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</a:rPr>
              <a:t>Mary  r.1689-94 and William  r.1689-1702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3962400" cy="4525963"/>
          </a:xfrm>
        </p:spPr>
        <p:txBody>
          <a:bodyPr/>
          <a:lstStyle/>
          <a:p>
            <a:r>
              <a:rPr lang="en-US" dirty="0">
                <a:solidFill>
                  <a:srgbClr val="00CC00"/>
                </a:solidFill>
              </a:rPr>
              <a:t>Required to accept the Bill of Rights in order to rule</a:t>
            </a:r>
            <a:r>
              <a:rPr lang="en-US" dirty="0"/>
              <a:t> - which they did</a:t>
            </a:r>
          </a:p>
          <a:p>
            <a:r>
              <a:rPr lang="en-US" dirty="0"/>
              <a:t>They are the only monarchs in British history to have reigned jointly</a:t>
            </a:r>
          </a:p>
        </p:txBody>
      </p:sp>
      <p:pic>
        <p:nvPicPr>
          <p:cNvPr id="60420" name="Picture 5" descr="1_BillOfRight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1148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hart-seesaw of King &amp; Parliament-1"/>
          <p:cNvPicPr>
            <a:picLocks noChangeAspect="1" noChangeArrowheads="1"/>
          </p:cNvPicPr>
          <p:nvPr/>
        </p:nvPicPr>
        <p:blipFill>
          <a:blip r:embed="rId2" cstate="print">
            <a:lum bright="-6000" contrast="54000"/>
          </a:blip>
          <a:srcRect t="4378" b="1347"/>
          <a:stretch>
            <a:fillRect/>
          </a:stretch>
        </p:blipFill>
        <p:spPr bwMode="auto">
          <a:xfrm>
            <a:off x="1981200" y="0"/>
            <a:ext cx="5665788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p534"/>
          <p:cNvPicPr>
            <a:picLocks noChangeAspect="1" noChangeArrowheads="1"/>
          </p:cNvPicPr>
          <p:nvPr/>
        </p:nvPicPr>
        <p:blipFill>
          <a:blip r:embed="rId2" cstate="print"/>
          <a:srcRect t="9267" r="10074" b="-659"/>
          <a:stretch>
            <a:fillRect/>
          </a:stretch>
        </p:blipFill>
        <p:spPr bwMode="auto">
          <a:xfrm>
            <a:off x="1447800" y="762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Looking Ahead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By the mid-1700s, absolute monarchs ruled four of the five leading countries in Europe – Britain, with its strong Parliament, was the only exception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these five nations competed with one another, they often ending up fighting to maintain a balance of power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 the same time, new ideas were in the air – radical changes would soon shatter the French monarch, upset the balance of power, and revolutionize European societies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Understanding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Political </a:t>
            </a:r>
            <a:r>
              <a:rPr lang="en-US" sz="2800" dirty="0">
                <a:solidFill>
                  <a:srgbClr val="00CC00"/>
                </a:solidFill>
              </a:rPr>
              <a:t>democracy</a:t>
            </a:r>
            <a:r>
              <a:rPr lang="en-US" sz="2800" dirty="0"/>
              <a:t> rests on the principle that government derives power from the consent of the governed (the people). The foundations of English rights include the jury trial, the Magna </a:t>
            </a:r>
            <a:r>
              <a:rPr lang="en-US" sz="2800" dirty="0" err="1"/>
              <a:t>Carta</a:t>
            </a:r>
            <a:r>
              <a:rPr lang="en-US" sz="2800" dirty="0"/>
              <a:t>, and common law. 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00CC00"/>
                </a:solidFill>
              </a:rPr>
              <a:t>English Civil War</a:t>
            </a:r>
            <a:r>
              <a:rPr lang="en-US" sz="2800" dirty="0"/>
              <a:t> and the </a:t>
            </a:r>
            <a:r>
              <a:rPr lang="en-US" sz="2800" dirty="0">
                <a:solidFill>
                  <a:srgbClr val="00CC00"/>
                </a:solidFill>
              </a:rPr>
              <a:t>Glorious Revolution</a:t>
            </a:r>
            <a:r>
              <a:rPr lang="en-US" sz="2800" dirty="0"/>
              <a:t> prompted further development of the rights of Englishmen.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House of Stuart Family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561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Monarchy vs. Parliament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000" b="1" dirty="0"/>
              <a:t>Parliament: </a:t>
            </a:r>
            <a:r>
              <a:rPr lang="en-US" sz="3000" dirty="0"/>
              <a:t>England’s legislative body</a:t>
            </a:r>
          </a:p>
          <a:p>
            <a:pPr>
              <a:spcAft>
                <a:spcPct val="20000"/>
              </a:spcAft>
            </a:pPr>
            <a:r>
              <a:rPr lang="en-US" sz="3000" dirty="0"/>
              <a:t>House of Lords which represented the nobility</a:t>
            </a:r>
          </a:p>
          <a:p>
            <a:pPr>
              <a:spcAft>
                <a:spcPct val="20000"/>
              </a:spcAft>
            </a:pPr>
            <a:r>
              <a:rPr lang="en-US" sz="3000" dirty="0">
                <a:solidFill>
                  <a:srgbClr val="00CC00"/>
                </a:solidFill>
              </a:rPr>
              <a:t>House of Commons </a:t>
            </a:r>
            <a:r>
              <a:rPr lang="en-US" sz="3000" dirty="0"/>
              <a:t>(the lower house) which represented everyone else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3000" b="1" dirty="0">
                <a:solidFill>
                  <a:srgbClr val="00CC00"/>
                </a:solidFill>
              </a:rPr>
              <a:t>Parliament controlled                                                  the finances!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3000" dirty="0">
                <a:solidFill>
                  <a:srgbClr val="00CC00"/>
                </a:solidFill>
              </a:rPr>
              <a:t>The Tudor’s dealt with 			                 Parliament well - the                                               Stuarts did not!</a:t>
            </a:r>
          </a:p>
        </p:txBody>
      </p:sp>
      <p:pic>
        <p:nvPicPr>
          <p:cNvPr id="41988" name="Picture 7" descr="Looking down from some height, a large stone building in the Gothic style lies by a river with its long side parallel to it. It is internally organised around a number of courtyards, and its various wings feature grey roofs and multiple turrets. A large square tower with a flagstaff stands at the back, a smaller one with a spire in the middle, and a square clock tower with two faces visible is at the front-right corner. A green road bridge of several arches crosses the river next to it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5562600" y="6324600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Palace of Westminster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Tudors vs. Stuarts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Tudor monarchs believed in divine right but recognized the value of good relations with Parliament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CC00"/>
                </a:solidFill>
              </a:rPr>
              <a:t>Stuart</a:t>
            </a:r>
            <a:r>
              <a:rPr lang="en-US" dirty="0"/>
              <a:t> monarchs weren’t as popular as the Tudors or as skilled in dealing with Parliament – they inherited problems that Henry and Elizabeth had long suppressed, resulting in a </a:t>
            </a:r>
            <a:r>
              <a:rPr lang="en-US" dirty="0">
                <a:solidFill>
                  <a:srgbClr val="00CC00"/>
                </a:solidFill>
              </a:rPr>
              <a:t>century of revolution</a:t>
            </a:r>
            <a:r>
              <a:rPr lang="en-US" dirty="0"/>
              <a:t> that pitted the Stuart monarchs against Parliament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James I - King of England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5410200" cy="4724400"/>
          </a:xfrm>
        </p:spPr>
        <p:txBody>
          <a:bodyPr/>
          <a:lstStyle/>
          <a:p>
            <a:r>
              <a:rPr lang="en-US" sz="2800" dirty="0"/>
              <a:t>James VI- </a:t>
            </a:r>
            <a:r>
              <a:rPr lang="en-US" sz="2800" dirty="0">
                <a:solidFill>
                  <a:srgbClr val="00CC00"/>
                </a:solidFill>
              </a:rPr>
              <a:t>King of Scotland </a:t>
            </a:r>
            <a:r>
              <a:rPr lang="en-US" sz="2800" dirty="0"/>
              <a:t>became James I King of England</a:t>
            </a:r>
          </a:p>
          <a:p>
            <a:r>
              <a:rPr lang="en-US" sz="2800" dirty="0"/>
              <a:t>Reigned 1603-1625</a:t>
            </a:r>
          </a:p>
          <a:p>
            <a:r>
              <a:rPr lang="en-US" sz="2800" dirty="0"/>
              <a:t>He believed in the </a:t>
            </a:r>
            <a:r>
              <a:rPr lang="en-US" sz="2800" b="1" dirty="0">
                <a:solidFill>
                  <a:srgbClr val="00CC00"/>
                </a:solidFill>
              </a:rPr>
              <a:t>divine right of kings </a:t>
            </a:r>
            <a:r>
              <a:rPr lang="en-US" sz="2800" dirty="0"/>
              <a:t>- kings receive their power from God and are responsible only to God</a:t>
            </a:r>
          </a:p>
          <a:p>
            <a:r>
              <a:rPr lang="en-US" sz="2800" dirty="0"/>
              <a:t>1611 - King James version of the </a:t>
            </a:r>
            <a:r>
              <a:rPr lang="en-US" sz="2800" dirty="0">
                <a:solidFill>
                  <a:srgbClr val="00CC00"/>
                </a:solidFill>
              </a:rPr>
              <a:t>Bible</a:t>
            </a:r>
          </a:p>
        </p:txBody>
      </p:sp>
      <p:pic>
        <p:nvPicPr>
          <p:cNvPr id="43012" name="Picture 6" descr="200px-JamesIEngland">
            <a:hlinkClick r:id="rId2" tooltip="James I of England from the period 1603–1613, By Paulus van Somer (1576–1621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7352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James I’s Accomplishments &amp; Historical Significance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6477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/>
              <a:t>Often offended the Puritans in Parliament (Elizabeth flattered them to get her way)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Expanded English international trade and influence was actively pursued through the East India Company 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00CC00"/>
                </a:solidFill>
              </a:rPr>
              <a:t>Thirty Years' War</a:t>
            </a:r>
            <a:r>
              <a:rPr lang="en-US" sz="2200" dirty="0">
                <a:solidFill>
                  <a:srgbClr val="00CC00"/>
                </a:solidFill>
              </a:rPr>
              <a:t> </a:t>
            </a:r>
            <a:r>
              <a:rPr lang="en-US" sz="2200" dirty="0"/>
              <a:t>(1618–1648) was one of the most destructive conflicts in European history – began during his reign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James handed down to his son, Charles I a </a:t>
            </a:r>
            <a:r>
              <a:rPr lang="en-US" sz="2200" dirty="0">
                <a:solidFill>
                  <a:srgbClr val="00CC00"/>
                </a:solidFill>
              </a:rPr>
              <a:t>fatal belief </a:t>
            </a:r>
            <a:r>
              <a:rPr lang="en-US" sz="2200" dirty="0"/>
              <a:t>in the divine right of kings, combined with a disdain for Parliament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These beliefs and attitudes led to the English Civil War and the execution of </a:t>
            </a:r>
            <a:r>
              <a:rPr lang="en-US" sz="2200" dirty="0">
                <a:solidFill>
                  <a:srgbClr val="00CC00"/>
                </a:solidFill>
              </a:rPr>
              <a:t>Charles I</a:t>
            </a:r>
          </a:p>
        </p:txBody>
      </p:sp>
      <p:pic>
        <p:nvPicPr>
          <p:cNvPr id="44036" name="Picture 4" descr="File:James I of England 4044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21971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Charles 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4876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Son of James I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Reigned 1625-1649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Married to a devout </a:t>
            </a:r>
            <a:r>
              <a:rPr lang="en-US" dirty="0">
                <a:solidFill>
                  <a:srgbClr val="00CC00"/>
                </a:solidFill>
              </a:rPr>
              <a:t>French Catholic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When he did not get what he wanted from Parliament he dissolved it in 1625</a:t>
            </a:r>
            <a:endParaRPr lang="en-US" b="1" dirty="0"/>
          </a:p>
        </p:txBody>
      </p:sp>
      <p:pic>
        <p:nvPicPr>
          <p:cNvPr id="46084" name="Picture 5" descr="180px-Charles_I_by_Daniel_Myte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0686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907</TotalTime>
  <Words>1341</Words>
  <Application>Microsoft Office PowerPoint</Application>
  <PresentationFormat>On-screen Show (4:3)</PresentationFormat>
  <Paragraphs>164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Watermark</vt:lpstr>
      <vt:lpstr>PowerPoint Presentation</vt:lpstr>
      <vt:lpstr>Key Terms</vt:lpstr>
      <vt:lpstr>Essential Understanding</vt:lpstr>
      <vt:lpstr>PowerPoint Presentation</vt:lpstr>
      <vt:lpstr>Monarchy vs. Parliament</vt:lpstr>
      <vt:lpstr>Tudors vs. Stuarts</vt:lpstr>
      <vt:lpstr>James I - King of England</vt:lpstr>
      <vt:lpstr>James I’s Accomplishments &amp; Historical Significance</vt:lpstr>
      <vt:lpstr>Charles I</vt:lpstr>
      <vt:lpstr>Charles I</vt:lpstr>
      <vt:lpstr>Petition of Right - 1628</vt:lpstr>
      <vt:lpstr>Charles I</vt:lpstr>
      <vt:lpstr>English Civil War: 1642-1649</vt:lpstr>
      <vt:lpstr>PowerPoint Presentation</vt:lpstr>
      <vt:lpstr>Death of King Charles I - 1649</vt:lpstr>
      <vt:lpstr>Charles I’s Accomplishments &amp; Historical Significance</vt:lpstr>
      <vt:lpstr>Commonwealth of England     1649-1653</vt:lpstr>
      <vt:lpstr>The Protectorate 1654-1660</vt:lpstr>
      <vt:lpstr>Restoration of the Stuarts</vt:lpstr>
      <vt:lpstr>James II</vt:lpstr>
      <vt:lpstr>Glorious Revolution 1688</vt:lpstr>
      <vt:lpstr>Charles II’s &amp; James II’s Accomplishments &amp; Historical Significance</vt:lpstr>
      <vt:lpstr>The Bill of Rights 1689</vt:lpstr>
      <vt:lpstr>Bill of Rights</vt:lpstr>
      <vt:lpstr>William and Mary Mary  r.1689-94 and William  r.1689-1702</vt:lpstr>
      <vt:lpstr>PowerPoint Presentation</vt:lpstr>
      <vt:lpstr>PowerPoint Presentation</vt:lpstr>
      <vt:lpstr>Looking Ahead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Absolutism</dc:title>
  <dc:creator>Megan</dc:creator>
  <cp:lastModifiedBy>Windows User</cp:lastModifiedBy>
  <cp:revision>171</cp:revision>
  <dcterms:created xsi:type="dcterms:W3CDTF">2011-01-10T00:30:13Z</dcterms:created>
  <dcterms:modified xsi:type="dcterms:W3CDTF">2017-02-01T16:22:48Z</dcterms:modified>
</cp:coreProperties>
</file>