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4" r:id="rId8"/>
    <p:sldId id="258" r:id="rId9"/>
    <p:sldId id="263" r:id="rId10"/>
    <p:sldId id="268" r:id="rId11"/>
    <p:sldId id="281" r:id="rId12"/>
    <p:sldId id="270" r:id="rId13"/>
    <p:sldId id="271" r:id="rId14"/>
    <p:sldId id="272" r:id="rId15"/>
    <p:sldId id="273" r:id="rId16"/>
    <p:sldId id="269" r:id="rId17"/>
    <p:sldId id="266" r:id="rId18"/>
    <p:sldId id="267" r:id="rId19"/>
    <p:sldId id="274" r:id="rId20"/>
    <p:sldId id="275" r:id="rId21"/>
    <p:sldId id="276" r:id="rId22"/>
    <p:sldId id="277" r:id="rId23"/>
    <p:sldId id="265" r:id="rId24"/>
    <p:sldId id="278" r:id="rId25"/>
    <p:sldId id="279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F"/>
    <a:srgbClr val="114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4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3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5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6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6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8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7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11487B"/>
            </a:gs>
            <a:gs pos="100000">
              <a:srgbClr val="FFFFFF"/>
            </a:gs>
            <a:gs pos="99000">
              <a:schemeClr val="accent5">
                <a:lumMod val="60000"/>
                <a:lumOff val="40000"/>
              </a:schemeClr>
            </a:gs>
            <a:gs pos="84000">
              <a:schemeClr val="accent5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D741-9BFA-5D40-8265-26D9A588C61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CDA8-A4BC-6A46-8E26-215230E4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1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Economics of the Industrial Revolution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2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Capitalism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Supply and Demand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Prices are determined by how many products there are and how many people want them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When supplies increase, prices tend to drop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When prices drop, demand usually increases until supplies run out. The prices will rise once more, but only as long as demand is high.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These laws of supply and demand work in a cycle to control prices.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1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New ways of thinking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Thomas Malthus 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As long as the population increases, the poor suffer. Poor people should have fewer children. 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David Ricardo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When wages are high, families have more children, but more children lead to lower wages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5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369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Capitalism?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8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Capitalism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Economic freedom is political freedom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Individual choice: you can choose your job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Incentives to be efficient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Always making improvements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Market forces make decisions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Not bound by decisions of one or few in charge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Encourages innovation and development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Economic growth – higher standard of living </a:t>
            </a:r>
          </a:p>
        </p:txBody>
      </p:sp>
    </p:spTree>
    <p:extLst>
      <p:ext uri="{BB962C8B-B14F-4D97-AF65-F5344CB8AC3E}">
        <p14:creationId xmlns:p14="http://schemas.microsoft.com/office/powerpoint/2010/main" val="410728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69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Capitalism?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94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Capitalism?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7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Exploitation of workers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Gap between the rich and poor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Competition implies winners and losers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Monopolies can take advantage of the system [control of state by wealthy]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 social benefit ignored: pollution, health, public transport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Lack of centralized planning – overproduction/ underproduction 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Boom and Bust cycles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1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Karl Marx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Outraged by the growing gap between rich and poor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Saw capitalism as an exploitative system </a:t>
            </a:r>
          </a:p>
          <a:p>
            <a:pPr lvl="1"/>
            <a:r>
              <a:rPr lang="en-US" dirty="0">
                <a:solidFill>
                  <a:srgbClr val="DFDFDF"/>
                </a:solidFill>
              </a:rPr>
              <a:t>As a person labors, he or she becomes alienated from society, the human race, and the object they produced. </a:t>
            </a:r>
            <a:endParaRPr lang="en-US" dirty="0" smtClean="0">
              <a:solidFill>
                <a:srgbClr val="DFDFDF"/>
              </a:solidFill>
            </a:endParaRP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Workers would eventually rise against the rich because they were treated so unfairly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Believed that private ownership encouraged greed and motivated people to knock out the competition, no matter the cost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4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2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Communism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Communism is based on principles meant to correct the problems caused by capitalism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No private ownership of property allowed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State government should exercise control in the name of the people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Goal to eliminate the gap between rich and poor and create economic equality </a:t>
            </a:r>
          </a:p>
          <a:p>
            <a:pPr marL="457200" lvl="1" indent="0">
              <a:buNone/>
            </a:pP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62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Communism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DFDFDF"/>
                </a:solidFill>
              </a:rPr>
              <a:t>Under this system the government has total control of everything produced and control what is made, and who will receive the goods and services produced. </a:t>
            </a:r>
            <a:endParaRPr lang="en-US" dirty="0" smtClean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Based on need – no need for money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The </a:t>
            </a:r>
            <a:r>
              <a:rPr lang="en-US" dirty="0">
                <a:solidFill>
                  <a:srgbClr val="DFDFDF"/>
                </a:solidFill>
              </a:rPr>
              <a:t>State decides what you can </a:t>
            </a:r>
            <a:r>
              <a:rPr lang="en-US" dirty="0" smtClean="0">
                <a:solidFill>
                  <a:srgbClr val="DFDFDF"/>
                </a:solidFill>
              </a:rPr>
              <a:t>use, how much, </a:t>
            </a:r>
            <a:r>
              <a:rPr lang="en-US" dirty="0">
                <a:solidFill>
                  <a:srgbClr val="DFDFDF"/>
                </a:solidFill>
              </a:rPr>
              <a:t>and where you will work.</a:t>
            </a:r>
            <a:r>
              <a:rPr lang="en-US" dirty="0" smtClean="0">
                <a:solidFill>
                  <a:srgbClr val="DFDFDF"/>
                </a:solidFill>
                <a:effectLst/>
              </a:rPr>
              <a:t> </a:t>
            </a:r>
            <a:endParaRPr lang="en-US" dirty="0">
              <a:solidFill>
                <a:srgbClr val="DFDFDF"/>
              </a:solidFill>
            </a:endParaRPr>
          </a:p>
          <a:p>
            <a:r>
              <a:rPr lang="en-US" dirty="0">
                <a:solidFill>
                  <a:srgbClr val="DFDFDF"/>
                </a:solidFill>
              </a:rPr>
              <a:t>In order to produce, a worker must be fit to do so; this means that he or she must be clothed, sheltered, fed, rested, etcetera, before he or she will be able to properly complete the </a:t>
            </a:r>
            <a:r>
              <a:rPr lang="en-US" dirty="0" smtClean="0">
                <a:solidFill>
                  <a:srgbClr val="DFDFDF"/>
                </a:solidFill>
              </a:rPr>
              <a:t>job.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4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801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Communism?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2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Economics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The study of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Production (making goods)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Consumption (buying goods)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Distribution (selling goods) </a:t>
            </a:r>
          </a:p>
          <a:p>
            <a:pPr lvl="1"/>
            <a:endParaRPr lang="en-US" dirty="0" smtClean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An economy is where all of these actions occur together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36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Communism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Economic equality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 social gap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Never need to worry about money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Little to no unemployment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Government protection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Equal access to education, employment, and health provision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Focus on the community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62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233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Communism?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Communism?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High poverty rates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Little economic growth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Censorship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Limited personal freedoms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 individuality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High government intervention/ ownership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Strict laws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 innovation or creative liberty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One party system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59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Socialism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Calls for putting the means of production in the hands of the people – either directly or through the government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Based on need: profit distributed equally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Wealth and income should be shared more equally among the people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Planning or market determine capital allocation to socially-owned enterprises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Whole community collectively owns and controls property, goods, and production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Local government control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8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Socialism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75" y="1417638"/>
            <a:ext cx="8229600" cy="50115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Different from Communism: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Do not believe that the workers will overthrow capitalists suddenly and violently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Do not believe all private property should be eliminated</a:t>
            </a:r>
          </a:p>
          <a:p>
            <a:pPr lvl="1"/>
            <a:endParaRPr lang="en-US" dirty="0" smtClean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Main goal is to narrow, not eliminate, the gap between the rich and the poor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Government is responsible to redistribute wealth to make society fair and just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8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7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Socialism?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56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socialism 	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Social equality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Education, healthcare, public housing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Economic equality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Lessens the gap between classes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Political equality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Increases workers’ rights, more likely to allow more than one political party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216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Socialism?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socialism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Higher cost = more taxes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Fewer entrepreneurships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Big Government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Potentially become communist (communism is an extreme form of socialism)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Does not reduce inequalities </a:t>
            </a:r>
          </a:p>
          <a:p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5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Rise of Industry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Changes in Communication and Transportation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Electricity, telegraph and telephone lines, automobile, railroads, and airplanes increase travel efficiency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2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Explosion of Industrial Growth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The growth of technology and creation of communication power helped fuel industry</a:t>
            </a:r>
          </a:p>
          <a:p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Companies who had once been local expanded in a growing globally connected economy</a:t>
            </a:r>
          </a:p>
          <a:p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Systems of mass production came about and factories were used to produce goods in large quantities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2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Factories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Work was done by specialized machinery that could produce identical parts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Unskilled workers were used to run the machines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Engineers divided up the production process so that each worker did a single task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The sped up production and increased profits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Increased production led to cheaper goods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1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Factors (or means) of Production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As businesses grew, they needed three factors of production</a:t>
            </a:r>
          </a:p>
          <a:p>
            <a:pPr marL="0" indent="0">
              <a:buNone/>
            </a:pPr>
            <a:endParaRPr lang="en-US" dirty="0" smtClean="0">
              <a:solidFill>
                <a:srgbClr val="DFDFDF"/>
              </a:solidFill>
            </a:endParaRP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Land – includes soil, forests, and minerals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Labor – people to work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Capital – money, buildings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9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Adam Smith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406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DFDFDF"/>
                </a:solidFill>
              </a:rPr>
              <a:t>commercial virtues are self-interested and should be applied to reap success in the business world: prudence, justice, industry,</a:t>
            </a:r>
          </a:p>
          <a:p>
            <a:endParaRPr lang="en-US" dirty="0" smtClean="0">
              <a:solidFill>
                <a:srgbClr val="DFDFDF"/>
              </a:solidFill>
            </a:endParaRPr>
          </a:p>
          <a:p>
            <a:r>
              <a:rPr lang="en-US" i="1" dirty="0" smtClean="0">
                <a:solidFill>
                  <a:srgbClr val="DFDFDF"/>
                </a:solidFill>
              </a:rPr>
              <a:t>Wealth of Nations </a:t>
            </a:r>
          </a:p>
          <a:p>
            <a:pPr lvl="1"/>
            <a:r>
              <a:rPr lang="en-US" dirty="0">
                <a:solidFill>
                  <a:srgbClr val="DFDFDF"/>
                </a:solidFill>
              </a:rPr>
              <a:t>Left to its own devices, the market will allow only the most competitive consumers and producers stay afloat. </a:t>
            </a:r>
            <a:r>
              <a:rPr lang="en-US" b="1" dirty="0">
                <a:solidFill>
                  <a:srgbClr val="DFDFDF"/>
                </a:solidFill>
              </a:rPr>
              <a:t>The free market fixes errors on its own</a:t>
            </a:r>
            <a:r>
              <a:rPr lang="en-US" dirty="0">
                <a:solidFill>
                  <a:srgbClr val="DFDFDF"/>
                </a:solidFill>
              </a:rPr>
              <a:t>. If there are shortages or surpluses the market, left to its own devices, will ensure that that the economy eventually returns to equilibrium.</a:t>
            </a:r>
            <a:r>
              <a:rPr lang="en-US" dirty="0" smtClean="0">
                <a:solidFill>
                  <a:srgbClr val="DFDFDF"/>
                </a:solidFill>
                <a:effectLst/>
              </a:rPr>
              <a:t> </a:t>
            </a:r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Invisible hand 	</a:t>
            </a:r>
          </a:p>
          <a:p>
            <a:pPr lvl="1"/>
            <a:r>
              <a:rPr lang="en-US" dirty="0">
                <a:solidFill>
                  <a:srgbClr val="DFDFDF"/>
                </a:solidFill>
              </a:rPr>
              <a:t>innate function of the free market was determined by the simple laws of supply and demand</a:t>
            </a:r>
            <a:r>
              <a:rPr lang="en-US" dirty="0" smtClean="0">
                <a:solidFill>
                  <a:srgbClr val="DFDFDF"/>
                </a:solidFill>
              </a:rPr>
              <a:t>.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5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Capitalism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Based on private ownership of the means of production and on individual economic freedom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Factories and businesses are owned by private individuals and not the government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Prices will be kept as low as possible because consumers will seek the best product for the least amount of money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9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Capitalism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2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Free competition – people should compete freely without interference from the government or any outside force </a:t>
            </a:r>
          </a:p>
          <a:p>
            <a:pPr marL="0" indent="0">
              <a:buNone/>
            </a:pPr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Laissez-faire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Means “hands off” or “allow to do” in French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Lawmakers are not intervening in business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The market will regulate itself and the government will not interfere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Businesses can do what they want – change prices and alter competition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1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10043</TotalTime>
  <Words>1076</Words>
  <Application>Microsoft Office PowerPoint</Application>
  <PresentationFormat>On-screen Show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Economics of the Industrial Revolution </vt:lpstr>
      <vt:lpstr>Economics</vt:lpstr>
      <vt:lpstr>Rise of Industry</vt:lpstr>
      <vt:lpstr>Explosion of Industrial Growth</vt:lpstr>
      <vt:lpstr>Factories </vt:lpstr>
      <vt:lpstr>Factors (or means) of Production </vt:lpstr>
      <vt:lpstr>Adam Smith </vt:lpstr>
      <vt:lpstr>Capitalism</vt:lpstr>
      <vt:lpstr>Capitalism </vt:lpstr>
      <vt:lpstr>Capitalism</vt:lpstr>
      <vt:lpstr>New ways of thinking</vt:lpstr>
      <vt:lpstr>Pros of Capitalism?</vt:lpstr>
      <vt:lpstr>Pros of Capitalism</vt:lpstr>
      <vt:lpstr>Cons of Capitalism?</vt:lpstr>
      <vt:lpstr>Cons of Capitalism?</vt:lpstr>
      <vt:lpstr>Karl Marx</vt:lpstr>
      <vt:lpstr>Communism</vt:lpstr>
      <vt:lpstr>Communism </vt:lpstr>
      <vt:lpstr>Pros of Communism?</vt:lpstr>
      <vt:lpstr>Pros of Communism</vt:lpstr>
      <vt:lpstr>Cons of Communism? </vt:lpstr>
      <vt:lpstr>Cons of Communism?</vt:lpstr>
      <vt:lpstr>Socialism </vt:lpstr>
      <vt:lpstr>Socialism </vt:lpstr>
      <vt:lpstr>Pros of Socialism?</vt:lpstr>
      <vt:lpstr>Pros of socialism  </vt:lpstr>
      <vt:lpstr>Cons of Socialism?</vt:lpstr>
      <vt:lpstr>Cons of socialism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the Industrial Revolution</dc:title>
  <dc:creator>Leah Everett</dc:creator>
  <cp:lastModifiedBy>Windows User</cp:lastModifiedBy>
  <cp:revision>7</cp:revision>
  <dcterms:created xsi:type="dcterms:W3CDTF">2014-03-12T19:54:41Z</dcterms:created>
  <dcterms:modified xsi:type="dcterms:W3CDTF">2017-03-02T19:42:18Z</dcterms:modified>
</cp:coreProperties>
</file>