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0" r:id="rId13"/>
    <p:sldId id="268"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902"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B7E703-C687-4688-AC4C-ECCA409E016E}"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275336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7E703-C687-4688-AC4C-ECCA409E016E}"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7992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7E703-C687-4688-AC4C-ECCA409E016E}"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88227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7E703-C687-4688-AC4C-ECCA409E016E}"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296312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B7E703-C687-4688-AC4C-ECCA409E016E}"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14691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B7E703-C687-4688-AC4C-ECCA409E016E}"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33715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B7E703-C687-4688-AC4C-ECCA409E016E}"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301463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B7E703-C687-4688-AC4C-ECCA409E016E}"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285267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7E703-C687-4688-AC4C-ECCA409E016E}"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101216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7E703-C687-4688-AC4C-ECCA409E016E}"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97946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7E703-C687-4688-AC4C-ECCA409E016E}"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10CA3-8577-410E-B0E5-DC81D8DEA065}" type="slidenum">
              <a:rPr lang="en-US" smtClean="0"/>
              <a:t>‹#›</a:t>
            </a:fld>
            <a:endParaRPr lang="en-US"/>
          </a:p>
        </p:txBody>
      </p:sp>
    </p:spTree>
    <p:extLst>
      <p:ext uri="{BB962C8B-B14F-4D97-AF65-F5344CB8AC3E}">
        <p14:creationId xmlns:p14="http://schemas.microsoft.com/office/powerpoint/2010/main" val="335539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7E703-C687-4688-AC4C-ECCA409E016E}" type="datetimeFigureOut">
              <a:rPr lang="en-US" smtClean="0"/>
              <a:t>11/17/2015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10CA3-8577-410E-B0E5-DC81D8DEA065}" type="slidenum">
              <a:rPr lang="en-US" smtClean="0"/>
              <a:t>‹#›</a:t>
            </a:fld>
            <a:endParaRPr lang="en-US"/>
          </a:p>
        </p:txBody>
      </p:sp>
    </p:spTree>
    <p:extLst>
      <p:ext uri="{BB962C8B-B14F-4D97-AF65-F5344CB8AC3E}">
        <p14:creationId xmlns:p14="http://schemas.microsoft.com/office/powerpoint/2010/main" val="835666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0"/>
            <a:ext cx="7772400" cy="1371600"/>
          </a:xfrm>
        </p:spPr>
        <p:txBody>
          <a:bodyPr/>
          <a:lstStyle/>
          <a:p>
            <a:pPr eaLnBrk="1" hangingPunct="1">
              <a:defRPr/>
            </a:pPr>
            <a:r>
              <a:rPr lang="en-US" sz="3200" smtClean="0"/>
              <a:t>THE AGE OF</a:t>
            </a:r>
            <a:r>
              <a:rPr lang="en-US" sz="4000" smtClean="0"/>
              <a:t/>
            </a:r>
            <a:br>
              <a:rPr lang="en-US" sz="4000" smtClean="0"/>
            </a:br>
            <a:r>
              <a:rPr lang="en-US" sz="4000" b="1" smtClean="0"/>
              <a:t>U.S. IMPERIALISM</a:t>
            </a:r>
          </a:p>
        </p:txBody>
      </p:sp>
      <p:sp>
        <p:nvSpPr>
          <p:cNvPr id="2051" name="Rectangle 3"/>
          <p:cNvSpPr>
            <a:spLocks noGrp="1" noChangeArrowheads="1"/>
          </p:cNvSpPr>
          <p:nvPr>
            <p:ph type="body" idx="1"/>
          </p:nvPr>
        </p:nvSpPr>
        <p:spPr>
          <a:xfrm>
            <a:off x="4800600" y="1447800"/>
            <a:ext cx="4114800" cy="5105400"/>
          </a:xfrm>
        </p:spPr>
        <p:txBody>
          <a:bodyPr/>
          <a:lstStyle/>
          <a:p>
            <a:pPr eaLnBrk="1" hangingPunct="1">
              <a:defRPr/>
            </a:pPr>
            <a:r>
              <a:rPr lang="en-US" sz="3600" i="1" smtClean="0"/>
              <a:t>“Speak softly and carry a big stick; you will go far.”</a:t>
            </a:r>
          </a:p>
          <a:p>
            <a:pPr eaLnBrk="1" hangingPunct="1">
              <a:buFontTx/>
              <a:buNone/>
              <a:defRPr/>
            </a:pPr>
            <a:r>
              <a:rPr lang="en-US" smtClean="0"/>
              <a:t>            - T. Roosevelt         </a:t>
            </a:r>
          </a:p>
        </p:txBody>
      </p:sp>
      <p:pic>
        <p:nvPicPr>
          <p:cNvPr id="2052" name="Picture 4" descr="Roosevelt Pan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524000"/>
            <a:ext cx="47450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302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365125"/>
            <a:ext cx="8763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4.  Religious/Missionary Interests</a:t>
            </a:r>
          </a:p>
        </p:txBody>
      </p:sp>
      <p:pic>
        <p:nvPicPr>
          <p:cNvPr id="49155" name="Picture 3" descr="pol_cartoon-The White Man's Burden - Life- 3-16-1899"/>
          <p:cNvPicPr>
            <a:picLocks noChangeAspect="1" noChangeArrowheads="1"/>
          </p:cNvPicPr>
          <p:nvPr/>
        </p:nvPicPr>
        <p:blipFill>
          <a:blip r:embed="rId2">
            <a:lum contrast="6000"/>
            <a:extLst>
              <a:ext uri="{28A0092B-C50C-407E-A947-70E740481C1C}">
                <a14:useLocalDpi xmlns:a14="http://schemas.microsoft.com/office/drawing/2010/main" val="0"/>
              </a:ext>
            </a:extLst>
          </a:blip>
          <a:srcRect l="2629" b="4433"/>
          <a:stretch>
            <a:fillRect/>
          </a:stretch>
        </p:blipFill>
        <p:spPr bwMode="auto">
          <a:xfrm>
            <a:off x="4876800" y="1539875"/>
            <a:ext cx="3841750" cy="44719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4" descr="American missionaries in China"/>
          <p:cNvPicPr>
            <a:picLocks noChangeAspect="1" noChangeArrowheads="1"/>
          </p:cNvPicPr>
          <p:nvPr/>
        </p:nvPicPr>
        <p:blipFill>
          <a:blip r:embed="rId3">
            <a:lum contrast="6000"/>
            <a:grayscl/>
            <a:extLst>
              <a:ext uri="{28A0092B-C50C-407E-A947-70E740481C1C}">
                <a14:useLocalDpi xmlns:a14="http://schemas.microsoft.com/office/drawing/2010/main" val="0"/>
              </a:ext>
            </a:extLst>
          </a:blip>
          <a:srcRect/>
          <a:stretch>
            <a:fillRect/>
          </a:stretch>
        </p:blipFill>
        <p:spPr bwMode="auto">
          <a:xfrm>
            <a:off x="457200" y="1676400"/>
            <a:ext cx="3886200" cy="33083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1269" name="Rectangle 5"/>
          <p:cNvSpPr>
            <a:spLocks noChangeArrowheads="1"/>
          </p:cNvSpPr>
          <p:nvPr/>
        </p:nvSpPr>
        <p:spPr bwMode="auto">
          <a:xfrm>
            <a:off x="533400" y="5105400"/>
            <a:ext cx="3657600" cy="1373188"/>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800" b="1">
                <a:solidFill>
                  <a:srgbClr val="E40000"/>
                </a:solidFill>
                <a:latin typeface="Comic Sans MS" pitchFamily="66" charset="0"/>
              </a:rPr>
              <a:t>American Missionaries</a:t>
            </a:r>
            <a:br>
              <a:rPr lang="en-US" sz="2800" b="1">
                <a:solidFill>
                  <a:srgbClr val="E40000"/>
                </a:solidFill>
                <a:latin typeface="Comic Sans MS" pitchFamily="66" charset="0"/>
              </a:rPr>
            </a:br>
            <a:r>
              <a:rPr lang="en-US" sz="2800" b="1">
                <a:solidFill>
                  <a:srgbClr val="E40000"/>
                </a:solidFill>
                <a:latin typeface="Comic Sans MS" pitchFamily="66" charset="0"/>
              </a:rPr>
              <a:t>in China, 1905</a:t>
            </a:r>
          </a:p>
        </p:txBody>
      </p:sp>
    </p:spTree>
    <p:extLst>
      <p:ext uri="{BB962C8B-B14F-4D97-AF65-F5344CB8AC3E}">
        <p14:creationId xmlns:p14="http://schemas.microsoft.com/office/powerpoint/2010/main" val="2941260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1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28600" y="228600"/>
            <a:ext cx="8763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5.  Closing the American Frontier</a:t>
            </a:r>
          </a:p>
        </p:txBody>
      </p:sp>
      <p:pic>
        <p:nvPicPr>
          <p:cNvPr id="12291" name="Picture 6" descr="map-Loss of Indian Lands-1850-189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106" t="2499" r="1544" b="1250"/>
          <a:stretch>
            <a:fillRect/>
          </a:stretch>
        </p:blipFill>
        <p:spPr bwMode="auto">
          <a:xfrm>
            <a:off x="1447800" y="1066800"/>
            <a:ext cx="6324600" cy="553402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06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43000"/>
          </a:xfrm>
        </p:spPr>
        <p:txBody>
          <a:bodyPr/>
          <a:lstStyle/>
          <a:p>
            <a:pPr eaLnBrk="1" hangingPunct="1">
              <a:defRPr/>
            </a:pPr>
            <a:r>
              <a:rPr lang="en-US" sz="4000" dirty="0" smtClean="0"/>
              <a:t>“The Sun never sets on the </a:t>
            </a:r>
            <a:r>
              <a:rPr lang="en-US" sz="4000" i="1" dirty="0" smtClean="0"/>
              <a:t>British Empire</a:t>
            </a:r>
            <a:r>
              <a:rPr lang="en-US" sz="4000" dirty="0" smtClean="0"/>
              <a:t>”</a:t>
            </a:r>
          </a:p>
        </p:txBody>
      </p:sp>
      <p:sp>
        <p:nvSpPr>
          <p:cNvPr id="11267" name="Rectangle 3"/>
          <p:cNvSpPr>
            <a:spLocks noGrp="1" noChangeArrowheads="1"/>
          </p:cNvSpPr>
          <p:nvPr>
            <p:ph type="body" idx="1"/>
          </p:nvPr>
        </p:nvSpPr>
        <p:spPr/>
        <p:txBody>
          <a:bodyPr/>
          <a:lstStyle/>
          <a:p>
            <a:pPr eaLnBrk="1" hangingPunct="1">
              <a:defRPr/>
            </a:pPr>
            <a:endParaRPr lang="en-US" smtClean="0"/>
          </a:p>
        </p:txBody>
      </p:sp>
      <p:pic>
        <p:nvPicPr>
          <p:cNvPr id="15364" name="Picture 4" descr="Union Jack w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54163"/>
            <a:ext cx="8458200"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409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28600" y="228600"/>
            <a:ext cx="8763000" cy="13239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dirty="0">
                <a:solidFill>
                  <a:srgbClr val="000099"/>
                </a:solidFill>
                <a:effectLst>
                  <a:outerShdw blurRad="38100" dist="38100" dir="2700000" algn="tl">
                    <a:srgbClr val="C0C0C0"/>
                  </a:outerShdw>
                </a:effectLst>
                <a:latin typeface="Comic Sans MS" pitchFamily="66" charset="0"/>
              </a:rPr>
              <a:t>6.  Compete with other world powers</a:t>
            </a:r>
          </a:p>
        </p:txBody>
      </p:sp>
      <p:pic>
        <p:nvPicPr>
          <p:cNvPr id="13315" name="Picture 5" descr="British-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905000"/>
            <a:ext cx="82296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809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descr="usaflag1-furling"/>
          <p:cNvSpPr>
            <a:spLocks noChangeArrowheads="1" noChangeShapeType="1" noTextEdit="1"/>
          </p:cNvSpPr>
          <p:nvPr/>
        </p:nvSpPr>
        <p:spPr bwMode="auto">
          <a:xfrm>
            <a:off x="1600200" y="990600"/>
            <a:ext cx="6019800" cy="47244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Hawaii:</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"Crossroads</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of the</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Pacific"</a:t>
            </a:r>
          </a:p>
        </p:txBody>
      </p:sp>
    </p:spTree>
    <p:extLst>
      <p:ext uri="{BB962C8B-B14F-4D97-AF65-F5344CB8AC3E}">
        <p14:creationId xmlns:p14="http://schemas.microsoft.com/office/powerpoint/2010/main" val="3881316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odor.tashev.com/2008Hawaii/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5"/>
          <p:cNvSpPr/>
          <p:nvPr/>
        </p:nvSpPr>
        <p:spPr>
          <a:xfrm rot="-4500000">
            <a:off x="2222501" y="909637"/>
            <a:ext cx="228600" cy="33559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Up Arrow 7"/>
          <p:cNvSpPr/>
          <p:nvPr/>
        </p:nvSpPr>
        <p:spPr>
          <a:xfrm rot="-5580000">
            <a:off x="2399507" y="1937544"/>
            <a:ext cx="266700" cy="28336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Up Arrow 8"/>
          <p:cNvSpPr/>
          <p:nvPr/>
        </p:nvSpPr>
        <p:spPr>
          <a:xfrm rot="240000">
            <a:off x="4500563" y="1301750"/>
            <a:ext cx="254000" cy="153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Up Arrow 9"/>
          <p:cNvSpPr/>
          <p:nvPr/>
        </p:nvSpPr>
        <p:spPr>
          <a:xfrm rot="3900000">
            <a:off x="5399088" y="1955800"/>
            <a:ext cx="254000" cy="14636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Up Arrow 10"/>
          <p:cNvSpPr/>
          <p:nvPr/>
        </p:nvSpPr>
        <p:spPr>
          <a:xfrm rot="5700000">
            <a:off x="5960269" y="2096294"/>
            <a:ext cx="247650" cy="24685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Up Arrow 12"/>
          <p:cNvSpPr/>
          <p:nvPr/>
        </p:nvSpPr>
        <p:spPr>
          <a:xfrm rot="6720000">
            <a:off x="6063457" y="2437606"/>
            <a:ext cx="247650" cy="310991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3917950" y="2798763"/>
            <a:ext cx="973138" cy="665162"/>
          </a:xfrm>
          <a:prstGeom prst="ellipse">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4802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Vertical Text Placeholder 2"/>
          <p:cNvSpPr>
            <a:spLocks noGrp="1"/>
          </p:cNvSpPr>
          <p:nvPr>
            <p:ph type="body" orient="vert" idx="1"/>
          </p:nvPr>
        </p:nvSpPr>
        <p:spPr/>
        <p:txBody>
          <a:bodyPr/>
          <a:lstStyle/>
          <a:p>
            <a:pPr>
              <a:defRPr/>
            </a:pPr>
            <a:endParaRPr lang="en-US"/>
          </a:p>
        </p:txBody>
      </p:sp>
      <p:pic>
        <p:nvPicPr>
          <p:cNvPr id="18436" name="Picture 2" descr="Dole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76375"/>
            <a:ext cx="75819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741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81000" y="2286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U. S. View of Hawaiians</a:t>
            </a:r>
          </a:p>
        </p:txBody>
      </p:sp>
      <p:pic>
        <p:nvPicPr>
          <p:cNvPr id="19459" name="Picture 3" descr="pol_cartoon-carricature of the Hawaiian gov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819400" y="1143000"/>
            <a:ext cx="3673475" cy="43434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9460" name="Rectangle 6"/>
          <p:cNvSpPr>
            <a:spLocks noChangeArrowheads="1"/>
          </p:cNvSpPr>
          <p:nvPr/>
        </p:nvSpPr>
        <p:spPr bwMode="auto">
          <a:xfrm>
            <a:off x="304800" y="5715000"/>
            <a:ext cx="8610600" cy="946150"/>
          </a:xfrm>
          <a:prstGeom prst="rect">
            <a:avLst/>
          </a:prstGeom>
          <a:noFill/>
          <a:ln>
            <a:noFill/>
          </a:ln>
          <a:effectLst>
            <a:outerShdw dist="17961" dir="2700000" algn="ctr" rotWithShape="0">
              <a:srgbClr val="0000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rgbClr val="E40000"/>
              </a:buClr>
              <a:buFont typeface="Wingdings" pitchFamily="2" charset="2"/>
              <a:buNone/>
            </a:pPr>
            <a:r>
              <a:rPr lang="en-US" b="1">
                <a:solidFill>
                  <a:srgbClr val="E40000"/>
                </a:solidFill>
                <a:latin typeface="Comic Sans MS" pitchFamily="66" charset="0"/>
              </a:rPr>
              <a:t> </a:t>
            </a:r>
            <a:r>
              <a:rPr lang="en-US" sz="2800" b="1">
                <a:solidFill>
                  <a:srgbClr val="E40000"/>
                </a:solidFill>
                <a:latin typeface="Comic Sans MS" pitchFamily="66" charset="0"/>
              </a:rPr>
              <a:t>Hawaii becomes a U. S. Protectorate in 1849</a:t>
            </a:r>
            <a:br>
              <a:rPr lang="en-US" sz="2800" b="1">
                <a:solidFill>
                  <a:srgbClr val="E40000"/>
                </a:solidFill>
                <a:latin typeface="Comic Sans MS" pitchFamily="66" charset="0"/>
              </a:rPr>
            </a:br>
            <a:r>
              <a:rPr lang="en-US" sz="2800" b="1">
                <a:solidFill>
                  <a:srgbClr val="E40000"/>
                </a:solidFill>
                <a:latin typeface="Comic Sans MS" pitchFamily="66" charset="0"/>
              </a:rPr>
              <a:t>   by virtue of economic treaties.</a:t>
            </a:r>
          </a:p>
        </p:txBody>
      </p:sp>
    </p:spTree>
    <p:extLst>
      <p:ext uri="{BB962C8B-B14F-4D97-AF65-F5344CB8AC3E}">
        <p14:creationId xmlns:p14="http://schemas.microsoft.com/office/powerpoint/2010/main" val="3617256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1524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Hawaiian Queen Liliuokalani</a:t>
            </a:r>
          </a:p>
        </p:txBody>
      </p:sp>
      <p:pic>
        <p:nvPicPr>
          <p:cNvPr id="20483" name="Picture 3" descr="liliuokalani"/>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619750" y="1219200"/>
            <a:ext cx="3030538" cy="5181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4" descr="DIVI7233446"/>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81000" y="1157288"/>
            <a:ext cx="4724400"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381000" y="5213350"/>
            <a:ext cx="4800600" cy="1066800"/>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rgbClr val="E40000"/>
              </a:buClr>
              <a:buFont typeface="Wingdings" pitchFamily="2" charset="2"/>
              <a:buNone/>
            </a:pPr>
            <a:r>
              <a:rPr lang="en-US" sz="2800" b="1">
                <a:solidFill>
                  <a:srgbClr val="E40000"/>
                </a:solidFill>
                <a:latin typeface="Comic Sans MS" pitchFamily="66" charset="0"/>
              </a:rPr>
              <a:t> </a:t>
            </a:r>
            <a:r>
              <a:rPr lang="en-US" sz="3200" b="1" i="1">
                <a:solidFill>
                  <a:srgbClr val="E40000"/>
                </a:solidFill>
                <a:latin typeface="Comic Sans MS" pitchFamily="66" charset="0"/>
              </a:rPr>
              <a:t>Hawaii for the Hawaiians!</a:t>
            </a:r>
          </a:p>
        </p:txBody>
      </p:sp>
    </p:spTree>
    <p:extLst>
      <p:ext uri="{BB962C8B-B14F-4D97-AF65-F5344CB8AC3E}">
        <p14:creationId xmlns:p14="http://schemas.microsoft.com/office/powerpoint/2010/main" val="1522009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76200" y="304800"/>
            <a:ext cx="89916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U. S. Business Interests In Hawaii</a:t>
            </a:r>
          </a:p>
        </p:txBody>
      </p:sp>
      <p:pic>
        <p:nvPicPr>
          <p:cNvPr id="14339" name="Picture 4" descr="sanford_ballard_dol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 y="1295400"/>
            <a:ext cx="3546475" cy="50292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21861" name="Rectangle 5"/>
          <p:cNvSpPr>
            <a:spLocks noChangeArrowheads="1"/>
          </p:cNvSpPr>
          <p:nvPr/>
        </p:nvSpPr>
        <p:spPr bwMode="auto">
          <a:xfrm>
            <a:off x="4267200" y="1676400"/>
            <a:ext cx="4495800" cy="3092450"/>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Font typeface="Wingdings" pitchFamily="2" charset="2"/>
              <a:buBlip>
                <a:blip r:embed="rId3"/>
              </a:buBlip>
              <a:defRPr/>
            </a:pPr>
            <a:r>
              <a:rPr lang="en-US" sz="2600" b="1" dirty="0">
                <a:latin typeface="Comic Sans MS" pitchFamily="66" charset="0"/>
              </a:rPr>
              <a:t>1893 –</a:t>
            </a:r>
            <a:r>
              <a:rPr lang="en-US" sz="2600" b="1" dirty="0">
                <a:solidFill>
                  <a:srgbClr val="E40000"/>
                </a:solidFill>
                <a:latin typeface="Comic Sans MS" pitchFamily="66" charset="0"/>
              </a:rPr>
              <a:t> </a:t>
            </a:r>
            <a:r>
              <a:rPr lang="en-US" sz="2600" b="1" dirty="0">
                <a:effectLst>
                  <a:outerShdw blurRad="38100" dist="38100" dir="2700000" algn="tl">
                    <a:srgbClr val="C0C0C0"/>
                  </a:outerShdw>
                </a:effectLst>
                <a:latin typeface="Comic Sans MS" pitchFamily="66" charset="0"/>
              </a:rPr>
              <a:t>American</a:t>
            </a:r>
            <a:br>
              <a:rPr lang="en-US" sz="2600" b="1" dirty="0">
                <a:effectLst>
                  <a:outerShdw blurRad="38100" dist="38100" dir="2700000" algn="tl">
                    <a:srgbClr val="C0C0C0"/>
                  </a:outerShdw>
                </a:effectLst>
                <a:latin typeface="Comic Sans MS" pitchFamily="66" charset="0"/>
              </a:rPr>
            </a:br>
            <a:r>
              <a:rPr lang="en-US" sz="2600" b="1" dirty="0">
                <a:effectLst>
                  <a:outerShdw blurRad="38100" dist="38100" dir="2700000" algn="tl">
                    <a:srgbClr val="C0C0C0"/>
                  </a:outerShdw>
                </a:effectLst>
                <a:latin typeface="Comic Sans MS" pitchFamily="66" charset="0"/>
              </a:rPr>
              <a:t>businessmen backed an</a:t>
            </a:r>
            <a:br>
              <a:rPr lang="en-US" sz="2600" b="1" dirty="0">
                <a:effectLst>
                  <a:outerShdw blurRad="38100" dist="38100" dir="2700000" algn="tl">
                    <a:srgbClr val="C0C0C0"/>
                  </a:outerShdw>
                </a:effectLst>
                <a:latin typeface="Comic Sans MS" pitchFamily="66" charset="0"/>
              </a:rPr>
            </a:br>
            <a:r>
              <a:rPr lang="en-US" sz="2600" b="1" dirty="0">
                <a:effectLst>
                  <a:outerShdw blurRad="38100" dist="38100" dir="2700000" algn="tl">
                    <a:srgbClr val="C0C0C0"/>
                  </a:outerShdw>
                </a:effectLst>
                <a:latin typeface="Comic Sans MS" pitchFamily="66" charset="0"/>
              </a:rPr>
              <a:t>uprising against Queen </a:t>
            </a:r>
            <a:br>
              <a:rPr lang="en-US" sz="2600" b="1" dirty="0">
                <a:effectLst>
                  <a:outerShdw blurRad="38100" dist="38100" dir="2700000" algn="tl">
                    <a:srgbClr val="C0C0C0"/>
                  </a:outerShdw>
                </a:effectLst>
                <a:latin typeface="Comic Sans MS" pitchFamily="66" charset="0"/>
              </a:rPr>
            </a:br>
            <a:r>
              <a:rPr lang="en-US" sz="2600" b="1" dirty="0">
                <a:effectLst>
                  <a:outerShdw blurRad="38100" dist="38100" dir="2700000" algn="tl">
                    <a:srgbClr val="C0C0C0"/>
                  </a:outerShdw>
                </a:effectLst>
                <a:latin typeface="Comic Sans MS" pitchFamily="66" charset="0"/>
              </a:rPr>
              <a:t>Liliuokalani.</a:t>
            </a:r>
          </a:p>
          <a:p>
            <a:pPr marL="398463" indent="-398463">
              <a:spcBef>
                <a:spcPct val="50000"/>
              </a:spcBef>
              <a:buClr>
                <a:srgbClr val="E40000"/>
              </a:buClr>
              <a:buSzPct val="110000"/>
              <a:buFont typeface="Wingdings" pitchFamily="2" charset="2"/>
              <a:buBlip>
                <a:blip r:embed="rId3"/>
              </a:buBlip>
              <a:defRPr/>
            </a:pPr>
            <a:r>
              <a:rPr lang="en-US" sz="2600" b="1" dirty="0">
                <a:solidFill>
                  <a:srgbClr val="E40000"/>
                </a:solidFill>
                <a:effectLst>
                  <a:outerShdw blurRad="38100" dist="38100" dir="2700000" algn="tl">
                    <a:srgbClr val="C0C0C0"/>
                  </a:outerShdw>
                </a:effectLst>
                <a:latin typeface="Comic Sans MS" pitchFamily="66" charset="0"/>
              </a:rPr>
              <a:t>Sanford Ballard Dole</a:t>
            </a:r>
            <a:r>
              <a:rPr lang="en-US" sz="2600" b="1" dirty="0">
                <a:effectLst>
                  <a:outerShdw blurRad="38100" dist="38100" dir="2700000" algn="tl">
                    <a:srgbClr val="C0C0C0"/>
                  </a:outerShdw>
                </a:effectLst>
                <a:latin typeface="Comic Sans MS" pitchFamily="66" charset="0"/>
              </a:rPr>
              <a:t> </a:t>
            </a:r>
            <a:br>
              <a:rPr lang="en-US" sz="2600" b="1" dirty="0">
                <a:effectLst>
                  <a:outerShdw blurRad="38100" dist="38100" dir="2700000" algn="tl">
                    <a:srgbClr val="C0C0C0"/>
                  </a:outerShdw>
                </a:effectLst>
                <a:latin typeface="Comic Sans MS" pitchFamily="66" charset="0"/>
              </a:rPr>
            </a:br>
            <a:r>
              <a:rPr lang="en-US" sz="2600" b="1" dirty="0">
                <a:effectLst>
                  <a:outerShdw blurRad="38100" dist="38100" dir="2700000" algn="tl">
                    <a:srgbClr val="C0C0C0"/>
                  </a:outerShdw>
                </a:effectLst>
                <a:latin typeface="Comic Sans MS" pitchFamily="66" charset="0"/>
              </a:rPr>
              <a:t>proclaims the Republic </a:t>
            </a:r>
            <a:br>
              <a:rPr lang="en-US" sz="2600" b="1" dirty="0">
                <a:effectLst>
                  <a:outerShdw blurRad="38100" dist="38100" dir="2700000" algn="tl">
                    <a:srgbClr val="C0C0C0"/>
                  </a:outerShdw>
                </a:effectLst>
                <a:latin typeface="Comic Sans MS" pitchFamily="66" charset="0"/>
              </a:rPr>
            </a:br>
            <a:r>
              <a:rPr lang="en-US" sz="2600" b="1" dirty="0">
                <a:effectLst>
                  <a:outerShdw blurRad="38100" dist="38100" dir="2700000" algn="tl">
                    <a:srgbClr val="C0C0C0"/>
                  </a:outerShdw>
                </a:effectLst>
                <a:latin typeface="Comic Sans MS" pitchFamily="66" charset="0"/>
              </a:rPr>
              <a:t>of Hawaii in 1894.</a:t>
            </a:r>
          </a:p>
        </p:txBody>
      </p:sp>
    </p:spTree>
    <p:extLst>
      <p:ext uri="{BB962C8B-B14F-4D97-AF65-F5344CB8AC3E}">
        <p14:creationId xmlns:p14="http://schemas.microsoft.com/office/powerpoint/2010/main" val="3506545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dissolve">
                                      <p:cBhvr>
                                        <p:cTn id="7" dur="500"/>
                                        <p:tgtEl>
                                          <p:spTgt spid="1218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1861">
                                            <p:txEl>
                                              <p:pRg st="1" end="1"/>
                                            </p:txEl>
                                          </p:spTgt>
                                        </p:tgtEl>
                                        <p:attrNameLst>
                                          <p:attrName>style.visibility</p:attrName>
                                        </p:attrNameLst>
                                      </p:cBhvr>
                                      <p:to>
                                        <p:strVal val="visible"/>
                                      </p:to>
                                    </p:set>
                                    <p:animEffect transition="in" filter="dissolve">
                                      <p:cBhvr>
                                        <p:cTn id="12" dur="500"/>
                                        <p:tgtEl>
                                          <p:spTgt spid="12186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fade">
                                      <p:cBhvr>
                                        <p:cTn id="15"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WordArt 10" descr="usaflag1-furling"/>
          <p:cNvSpPr>
            <a:spLocks noChangeArrowheads="1" noChangeShapeType="1" noTextEdit="1"/>
          </p:cNvSpPr>
          <p:nvPr/>
        </p:nvSpPr>
        <p:spPr bwMode="auto">
          <a:xfrm>
            <a:off x="2286000" y="609600"/>
            <a:ext cx="4953000" cy="4267200"/>
          </a:xfrm>
          <a:prstGeom prst="rect">
            <a:avLst/>
          </a:prstGeom>
        </p:spPr>
        <p:txBody>
          <a:bodyPr wrap="none" fromWordArt="1">
            <a:prstTxWarp prst="textPlain">
              <a:avLst>
                <a:gd name="adj" fmla="val 50000"/>
              </a:avLst>
            </a:prstTxWarp>
          </a:bodyPr>
          <a:lstStyle/>
          <a:p>
            <a:pPr algn="ct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America</a:t>
            </a:r>
          </a:p>
          <a:p>
            <a:pPr algn="ct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Becomes </a:t>
            </a:r>
          </a:p>
          <a:p>
            <a:pPr algn="ct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 Colonial</a:t>
            </a:r>
          </a:p>
          <a:p>
            <a:pPr algn="ct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Power</a:t>
            </a:r>
          </a:p>
        </p:txBody>
      </p:sp>
    </p:spTree>
    <p:extLst>
      <p:ext uri="{BB962C8B-B14F-4D97-AF65-F5344CB8AC3E}">
        <p14:creationId xmlns:p14="http://schemas.microsoft.com/office/powerpoint/2010/main" val="2412515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wedge">
                                      <p:cBhvr>
                                        <p:cTn id="7" dur="1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smtClean="0"/>
              <a:t>The Annexation of Hawaii </a:t>
            </a:r>
          </a:p>
        </p:txBody>
      </p:sp>
      <p:sp>
        <p:nvSpPr>
          <p:cNvPr id="13315" name="Rectangle 3"/>
          <p:cNvSpPr>
            <a:spLocks noGrp="1" noChangeArrowheads="1"/>
          </p:cNvSpPr>
          <p:nvPr>
            <p:ph type="body" idx="1"/>
          </p:nvPr>
        </p:nvSpPr>
        <p:spPr>
          <a:xfrm>
            <a:off x="-22225" y="1795463"/>
            <a:ext cx="5210175" cy="4505325"/>
          </a:xfrm>
        </p:spPr>
        <p:txBody>
          <a:bodyPr>
            <a:normAutofit lnSpcReduction="10000"/>
          </a:bodyPr>
          <a:lstStyle/>
          <a:p>
            <a:pPr>
              <a:defRPr/>
            </a:pPr>
            <a:r>
              <a:rPr lang="en-US" sz="3000" smtClean="0"/>
              <a:t>In 1893, a small group of sugar and pineapple-growing businessmen, backed by the U.S. military, deposed Hawaii's queen, seized 1.75 million acres of land, and conspired for U.S. annexation of the islands, which was achieved in 1898. Hawaii became a state in 1959.</a:t>
            </a:r>
          </a:p>
        </p:txBody>
      </p:sp>
      <p:pic>
        <p:nvPicPr>
          <p:cNvPr id="22532" name="Picture 10" descr="hawaii-gol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2014538"/>
            <a:ext cx="383222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2" descr="big_island_hawaii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3" y="4956175"/>
            <a:ext cx="14843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4" descr="1883d1"/>
          <p:cNvPicPr>
            <a:picLocks noChangeAspect="1" noChangeArrowheads="1"/>
          </p:cNvPicPr>
          <p:nvPr/>
        </p:nvPicPr>
        <p:blipFill>
          <a:blip r:embed="rId4" cstate="print">
            <a:extLst>
              <a:ext uri="{28A0092B-C50C-407E-A947-70E740481C1C}">
                <a14:useLocalDpi xmlns:a14="http://schemas.microsoft.com/office/drawing/2010/main" val="0"/>
              </a:ext>
            </a:extLst>
          </a:blip>
          <a:srcRect l="12550" t="2000" r="14488" b="19206"/>
          <a:stretch>
            <a:fillRect/>
          </a:stretch>
        </p:blipFill>
        <p:spPr bwMode="auto">
          <a:xfrm>
            <a:off x="7216775" y="4940300"/>
            <a:ext cx="1103313" cy="15859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594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descr="usaflag1-furling"/>
          <p:cNvSpPr>
            <a:spLocks noChangeArrowheads="1" noChangeShapeType="1" noTextEdit="1"/>
          </p:cNvSpPr>
          <p:nvPr/>
        </p:nvSpPr>
        <p:spPr bwMode="auto">
          <a:xfrm>
            <a:off x="838200" y="838200"/>
            <a:ext cx="7543800" cy="5181600"/>
          </a:xfrm>
          <a:prstGeom prst="rect">
            <a:avLst/>
          </a:prstGeom>
        </p:spPr>
        <p:txBody>
          <a:bodyPr wrap="none" fromWordArt="1">
            <a:prstTxWarp prst="textPlain">
              <a:avLst>
                <a:gd name="adj" fmla="val 50000"/>
              </a:avLst>
            </a:prstTxWarp>
          </a:bodyPr>
          <a:lstStyle/>
          <a:p>
            <a:pPr algn="ctr">
              <a:defRPr/>
            </a:pPr>
            <a:r>
              <a:rPr lang="en-US" sz="3600" u="sng"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Essential Question</a:t>
            </a: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t>
            </a:r>
            <a:b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br>
            <a:endPar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endParaRPr>
          </a:p>
          <a:p>
            <a:pPr algn="ctr">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Why did America</a:t>
            </a:r>
          </a:p>
          <a:p>
            <a:pPr algn="ctr">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Become an imperialist</a:t>
            </a:r>
          </a:p>
          <a:p>
            <a:pPr algn="ctr">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power at the end</a:t>
            </a:r>
          </a:p>
          <a:p>
            <a:pPr algn="ctr">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of the 19</a:t>
            </a:r>
            <a:r>
              <a:rPr lang="en-US" sz="3600" kern="10" baseline="3000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th</a:t>
            </a: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 century?</a:t>
            </a:r>
          </a:p>
        </p:txBody>
      </p:sp>
    </p:spTree>
    <p:extLst>
      <p:ext uri="{BB962C8B-B14F-4D97-AF65-F5344CB8AC3E}">
        <p14:creationId xmlns:p14="http://schemas.microsoft.com/office/powerpoint/2010/main" val="1662898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762000"/>
          </a:xfrm>
        </p:spPr>
        <p:txBody>
          <a:bodyPr/>
          <a:lstStyle/>
          <a:p>
            <a:pPr eaLnBrk="1" hangingPunct="1">
              <a:defRPr/>
            </a:pPr>
            <a:r>
              <a:rPr lang="en-US" smtClean="0"/>
              <a:t>IMPERIALISM - definitions</a:t>
            </a:r>
          </a:p>
        </p:txBody>
      </p:sp>
      <p:sp>
        <p:nvSpPr>
          <p:cNvPr id="3075" name="Rectangle 3"/>
          <p:cNvSpPr>
            <a:spLocks noGrp="1" noChangeArrowheads="1"/>
          </p:cNvSpPr>
          <p:nvPr>
            <p:ph type="body" idx="1"/>
          </p:nvPr>
        </p:nvSpPr>
        <p:spPr>
          <a:xfrm>
            <a:off x="228600" y="1295400"/>
            <a:ext cx="8534400" cy="5029200"/>
          </a:xfrm>
        </p:spPr>
        <p:txBody>
          <a:bodyPr/>
          <a:lstStyle/>
          <a:p>
            <a:pPr eaLnBrk="1" hangingPunct="1">
              <a:defRPr/>
            </a:pPr>
            <a:r>
              <a:rPr lang="en-US" dirty="0" smtClean="0"/>
              <a:t>1. </a:t>
            </a:r>
            <a:r>
              <a:rPr lang="en-US" dirty="0" smtClean="0">
                <a:solidFill>
                  <a:schemeClr val="tx2"/>
                </a:solidFill>
              </a:rPr>
              <a:t> </a:t>
            </a:r>
            <a:r>
              <a:rPr lang="en-US" b="1" i="1" dirty="0" smtClean="0">
                <a:solidFill>
                  <a:schemeClr val="tx2"/>
                </a:solidFill>
              </a:rPr>
              <a:t>Imperialism</a:t>
            </a:r>
            <a:r>
              <a:rPr lang="en-US" dirty="0" smtClean="0"/>
              <a:t> = the quest to build up a </a:t>
            </a:r>
          </a:p>
          <a:p>
            <a:pPr eaLnBrk="1" hangingPunct="1">
              <a:buFontTx/>
              <a:buNone/>
              <a:defRPr/>
            </a:pPr>
            <a:r>
              <a:rPr lang="en-US" dirty="0" smtClean="0"/>
              <a:t>                                        </a:t>
            </a:r>
            <a:r>
              <a:rPr lang="en-US" u="sng" dirty="0" smtClean="0">
                <a:solidFill>
                  <a:schemeClr val="tx2"/>
                </a:solidFill>
              </a:rPr>
              <a:t>territorial empire</a:t>
            </a:r>
          </a:p>
          <a:p>
            <a:pPr eaLnBrk="1" hangingPunct="1">
              <a:buFontTx/>
              <a:buNone/>
              <a:defRPr/>
            </a:pPr>
            <a:r>
              <a:rPr lang="en-US" dirty="0" smtClean="0"/>
              <a:t>.</a:t>
            </a:r>
          </a:p>
          <a:p>
            <a:pPr eaLnBrk="1" hangingPunct="1">
              <a:defRPr/>
            </a:pPr>
            <a:r>
              <a:rPr lang="en-US" dirty="0" smtClean="0"/>
              <a:t>2.  </a:t>
            </a:r>
            <a:r>
              <a:rPr lang="en-US" b="1" i="1" dirty="0" smtClean="0">
                <a:solidFill>
                  <a:schemeClr val="tx2"/>
                </a:solidFill>
              </a:rPr>
              <a:t>Imperialism</a:t>
            </a:r>
            <a:r>
              <a:rPr lang="en-US" dirty="0" smtClean="0"/>
              <a:t> = control by powerful </a:t>
            </a:r>
            <a:r>
              <a:rPr lang="en-US" u="sng" dirty="0" smtClean="0">
                <a:solidFill>
                  <a:schemeClr val="tx2"/>
                </a:solidFill>
              </a:rPr>
              <a:t>nation(s)</a:t>
            </a:r>
            <a:r>
              <a:rPr lang="en-US" dirty="0" smtClean="0"/>
              <a:t> over a </a:t>
            </a:r>
            <a:r>
              <a:rPr lang="en-US" u="sng" dirty="0" smtClean="0">
                <a:solidFill>
                  <a:schemeClr val="tx2"/>
                </a:solidFill>
              </a:rPr>
              <a:t>less advanced</a:t>
            </a:r>
            <a:r>
              <a:rPr lang="en-US" dirty="0" smtClean="0"/>
              <a:t> or </a:t>
            </a:r>
            <a:r>
              <a:rPr lang="en-US" u="sng" dirty="0" smtClean="0">
                <a:solidFill>
                  <a:schemeClr val="tx2"/>
                </a:solidFill>
              </a:rPr>
              <a:t>less civilized</a:t>
            </a:r>
            <a:r>
              <a:rPr lang="en-US" dirty="0" smtClean="0"/>
              <a:t> area.  </a:t>
            </a:r>
          </a:p>
          <a:p>
            <a:pPr eaLnBrk="1" hangingPunct="1">
              <a:defRPr/>
            </a:pPr>
            <a:endParaRPr lang="en-US" dirty="0" smtClean="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078671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81000" y="409575"/>
            <a:ext cx="8382000" cy="13112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1.  Commercial/Business Interests</a:t>
            </a:r>
          </a:p>
        </p:txBody>
      </p:sp>
      <p:pic>
        <p:nvPicPr>
          <p:cNvPr id="6147" name="Picture 4" descr="chart-US Foreign Investments-1869-1908"/>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488" t="24403" r="4651"/>
          <a:stretch>
            <a:fillRect/>
          </a:stretch>
        </p:blipFill>
        <p:spPr bwMode="auto">
          <a:xfrm>
            <a:off x="1981200" y="2209800"/>
            <a:ext cx="5181600" cy="264001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6"/>
          <p:cNvSpPr>
            <a:spLocks noChangeArrowheads="1"/>
          </p:cNvSpPr>
          <p:nvPr/>
        </p:nvSpPr>
        <p:spPr bwMode="auto">
          <a:xfrm>
            <a:off x="838200" y="5410200"/>
            <a:ext cx="7467600" cy="519113"/>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800" b="1">
                <a:solidFill>
                  <a:srgbClr val="E40000"/>
                </a:solidFill>
                <a:latin typeface="Rockwell" pitchFamily="18" charset="0"/>
              </a:rPr>
              <a:t>U. S. Foreign Investments:  1869-1908</a:t>
            </a:r>
          </a:p>
        </p:txBody>
      </p:sp>
    </p:spTree>
    <p:extLst>
      <p:ext uri="{BB962C8B-B14F-4D97-AF65-F5344CB8AC3E}">
        <p14:creationId xmlns:p14="http://schemas.microsoft.com/office/powerpoint/2010/main" val="3700294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smtClean="0"/>
              <a:t>Dependency on Foreign Trade</a:t>
            </a:r>
          </a:p>
        </p:txBody>
      </p:sp>
      <p:sp>
        <p:nvSpPr>
          <p:cNvPr id="9219" name="Rectangle 3"/>
          <p:cNvSpPr>
            <a:spLocks noGrp="1" noChangeArrowheads="1"/>
          </p:cNvSpPr>
          <p:nvPr>
            <p:ph type="body" idx="1"/>
          </p:nvPr>
        </p:nvSpPr>
        <p:spPr>
          <a:xfrm>
            <a:off x="379413" y="1981200"/>
            <a:ext cx="4318000" cy="4114800"/>
          </a:xfrm>
        </p:spPr>
        <p:txBody>
          <a:bodyPr/>
          <a:lstStyle/>
          <a:p>
            <a:pPr>
              <a:defRPr/>
            </a:pPr>
            <a:r>
              <a:rPr lang="en-US" sz="3000" smtClean="0"/>
              <a:t>By the 1890s, the American economy was increasingly dependent on foreign trade. A quarter of the nation's farm products and half its petroleum were sold overseas. </a:t>
            </a:r>
          </a:p>
        </p:txBody>
      </p:sp>
      <p:pic>
        <p:nvPicPr>
          <p:cNvPr id="7172" name="Picture 5" descr="usda-grain-guidelines-g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1968500"/>
            <a:ext cx="3810000" cy="3028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7" descr="20080601_MUB-PETROLEUM-SERVICES"/>
          <p:cNvPicPr>
            <a:picLocks noChangeAspect="1" noChangeArrowheads="1"/>
          </p:cNvPicPr>
          <p:nvPr/>
        </p:nvPicPr>
        <p:blipFill>
          <a:blip r:embed="rId3">
            <a:extLst>
              <a:ext uri="{28A0092B-C50C-407E-A947-70E740481C1C}">
                <a14:useLocalDpi xmlns:a14="http://schemas.microsoft.com/office/drawing/2010/main" val="0"/>
              </a:ext>
            </a:extLst>
          </a:blip>
          <a:srcRect r="14189"/>
          <a:stretch>
            <a:fillRect/>
          </a:stretch>
        </p:blipFill>
        <p:spPr bwMode="auto">
          <a:xfrm>
            <a:off x="5019675" y="5006975"/>
            <a:ext cx="3819525" cy="14097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0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1000" y="1524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2.  Military/Strategic Interests</a:t>
            </a:r>
            <a:endParaRPr lang="en-US" sz="3200" b="1">
              <a:solidFill>
                <a:srgbClr val="000099"/>
              </a:solidFill>
              <a:effectLst>
                <a:outerShdw blurRad="38100" dist="38100" dir="2700000" algn="tl">
                  <a:srgbClr val="C0C0C0"/>
                </a:outerShdw>
              </a:effectLst>
              <a:latin typeface="Comic Sans MS" pitchFamily="66" charset="0"/>
            </a:endParaRPr>
          </a:p>
        </p:txBody>
      </p:sp>
      <p:pic>
        <p:nvPicPr>
          <p:cNvPr id="8195" name="Picture 4" descr="Map-US_Expands_Its_Influence-1850-1940"/>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990600" y="100965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877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8458200" cy="1143000"/>
          </a:xfrm>
        </p:spPr>
        <p:txBody>
          <a:bodyPr/>
          <a:lstStyle/>
          <a:p>
            <a:pPr>
              <a:defRPr/>
            </a:pPr>
            <a:r>
              <a:rPr lang="en-US" smtClean="0"/>
              <a:t>A Desire for Sea Power</a:t>
            </a:r>
          </a:p>
        </p:txBody>
      </p:sp>
      <p:sp>
        <p:nvSpPr>
          <p:cNvPr id="10243" name="Rectangle 3"/>
          <p:cNvSpPr>
            <a:spLocks noGrp="1" noChangeArrowheads="1"/>
          </p:cNvSpPr>
          <p:nvPr>
            <p:ph type="body" idx="1"/>
          </p:nvPr>
        </p:nvSpPr>
        <p:spPr>
          <a:xfrm>
            <a:off x="365125" y="1447800"/>
            <a:ext cx="5321300" cy="4549775"/>
          </a:xfrm>
        </p:spPr>
        <p:txBody>
          <a:bodyPr/>
          <a:lstStyle/>
          <a:p>
            <a:pPr>
              <a:defRPr/>
            </a:pPr>
            <a:r>
              <a:rPr lang="en-US" sz="3000" dirty="0" smtClean="0"/>
              <a:t>Alfred Thayer Mahan, a naval strategist and the author of </a:t>
            </a:r>
            <a:r>
              <a:rPr lang="en-US" sz="3000" i="1" dirty="0" smtClean="0"/>
              <a:t>The Influence of Sea Power Upon History</a:t>
            </a:r>
            <a:r>
              <a:rPr lang="en-US" sz="3000" dirty="0" smtClean="0"/>
              <a:t>, argued that national prosperity and power depended on control of the world's sea-lanes. "Whoever rules the waves rules the world," Mahan wrote. </a:t>
            </a:r>
          </a:p>
        </p:txBody>
      </p:sp>
      <p:pic>
        <p:nvPicPr>
          <p:cNvPr id="9220"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b="5530"/>
          <a:stretch>
            <a:fillRect/>
          </a:stretch>
        </p:blipFill>
        <p:spPr bwMode="auto">
          <a:xfrm>
            <a:off x="5856288" y="2093913"/>
            <a:ext cx="2982912" cy="44751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54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3.  Social Darwinist Thinking</a:t>
            </a:r>
          </a:p>
        </p:txBody>
      </p:sp>
      <p:pic>
        <p:nvPicPr>
          <p:cNvPr id="10243" name="Picture 3" descr="hierarchy of race"/>
          <p:cNvPicPr>
            <a:picLocks noChangeAspect="1" noChangeArrowheads="1"/>
          </p:cNvPicPr>
          <p:nvPr/>
        </p:nvPicPr>
        <p:blipFill>
          <a:blip r:embed="rId2">
            <a:lum contrast="12000"/>
            <a:extLst>
              <a:ext uri="{28A0092B-C50C-407E-A947-70E740481C1C}">
                <a14:useLocalDpi xmlns:a14="http://schemas.microsoft.com/office/drawing/2010/main" val="0"/>
              </a:ext>
            </a:extLst>
          </a:blip>
          <a:srcRect l="4762" t="22540" r="50476" b="16508"/>
          <a:stretch>
            <a:fillRect/>
          </a:stretch>
        </p:blipFill>
        <p:spPr bwMode="auto">
          <a:xfrm>
            <a:off x="304800" y="1447800"/>
            <a:ext cx="3805238" cy="38862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4" descr="White Man's Burden-1"/>
          <p:cNvPicPr>
            <a:picLocks noChangeAspect="1" noChangeArrowheads="1"/>
          </p:cNvPicPr>
          <p:nvPr/>
        </p:nvPicPr>
        <p:blipFill>
          <a:blip r:embed="rId3">
            <a:lum contrast="6000"/>
            <a:extLst>
              <a:ext uri="{28A0092B-C50C-407E-A947-70E740481C1C}">
                <a14:useLocalDpi xmlns:a14="http://schemas.microsoft.com/office/drawing/2010/main" val="0"/>
              </a:ext>
            </a:extLst>
          </a:blip>
          <a:srcRect l="7777" t="11852" r="4445" b="14075"/>
          <a:stretch>
            <a:fillRect/>
          </a:stretch>
        </p:blipFill>
        <p:spPr bwMode="auto">
          <a:xfrm>
            <a:off x="4419600" y="1905000"/>
            <a:ext cx="4495800" cy="2844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63493" name="Rectangle 5"/>
          <p:cNvSpPr>
            <a:spLocks noChangeArrowheads="1"/>
          </p:cNvSpPr>
          <p:nvPr/>
        </p:nvSpPr>
        <p:spPr bwMode="auto">
          <a:xfrm>
            <a:off x="4876800" y="4953000"/>
            <a:ext cx="3657600" cy="946150"/>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800" b="1">
                <a:solidFill>
                  <a:srgbClr val="E40000"/>
                </a:solidFill>
                <a:latin typeface="Comic Sans MS" pitchFamily="66" charset="0"/>
              </a:rPr>
              <a:t>The White Man’s</a:t>
            </a:r>
            <a:br>
              <a:rPr lang="en-US" sz="2800" b="1">
                <a:solidFill>
                  <a:srgbClr val="E40000"/>
                </a:solidFill>
                <a:latin typeface="Comic Sans MS" pitchFamily="66" charset="0"/>
              </a:rPr>
            </a:br>
            <a:r>
              <a:rPr lang="en-US" sz="2800" b="1">
                <a:solidFill>
                  <a:srgbClr val="E40000"/>
                </a:solidFill>
                <a:latin typeface="Comic Sans MS" pitchFamily="66" charset="0"/>
              </a:rPr>
              <a:t>Burden</a:t>
            </a:r>
          </a:p>
        </p:txBody>
      </p:sp>
      <p:sp>
        <p:nvSpPr>
          <p:cNvPr id="10246" name="Rectangle 6"/>
          <p:cNvSpPr>
            <a:spLocks noChangeArrowheads="1"/>
          </p:cNvSpPr>
          <p:nvPr/>
        </p:nvSpPr>
        <p:spPr bwMode="auto">
          <a:xfrm>
            <a:off x="381000" y="5410200"/>
            <a:ext cx="3657600" cy="946150"/>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800" b="1" i="1">
                <a:solidFill>
                  <a:srgbClr val="E40000"/>
                </a:solidFill>
                <a:latin typeface="Comic Sans MS" pitchFamily="66" charset="0"/>
              </a:rPr>
              <a:t>The Hierarchy</a:t>
            </a:r>
            <a:br>
              <a:rPr lang="en-US" sz="2800" b="1" i="1">
                <a:solidFill>
                  <a:srgbClr val="E40000"/>
                </a:solidFill>
                <a:latin typeface="Comic Sans MS" pitchFamily="66" charset="0"/>
              </a:rPr>
            </a:br>
            <a:r>
              <a:rPr lang="en-US" sz="2800" b="1" i="1">
                <a:solidFill>
                  <a:srgbClr val="E40000"/>
                </a:solidFill>
                <a:latin typeface="Comic Sans MS" pitchFamily="66" charset="0"/>
              </a:rPr>
              <a:t>of Race</a:t>
            </a:r>
          </a:p>
        </p:txBody>
      </p:sp>
    </p:spTree>
    <p:extLst>
      <p:ext uri="{BB962C8B-B14F-4D97-AF65-F5344CB8AC3E}">
        <p14:creationId xmlns:p14="http://schemas.microsoft.com/office/powerpoint/2010/main" val="4122619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306</Words>
  <Application>Microsoft Office PowerPoint</Application>
  <PresentationFormat>On-screen Show (4:3)</PresentationFormat>
  <Paragraphs>46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AGE OF U.S. IMPERIALISM</vt:lpstr>
      <vt:lpstr>PowerPoint Presentation</vt:lpstr>
      <vt:lpstr>PowerPoint Presentation</vt:lpstr>
      <vt:lpstr>IMPERIALISM - definitions</vt:lpstr>
      <vt:lpstr>PowerPoint Presentation</vt:lpstr>
      <vt:lpstr>Dependency on Foreign Trade</vt:lpstr>
      <vt:lpstr>PowerPoint Presentation</vt:lpstr>
      <vt:lpstr>A Desire for Sea Power</vt:lpstr>
      <vt:lpstr>PowerPoint Presentation</vt:lpstr>
      <vt:lpstr>PowerPoint Presentation</vt:lpstr>
      <vt:lpstr>PowerPoint Presentation</vt:lpstr>
      <vt:lpstr>“The Sun never sets on the British Empire”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Annexation of Hawaii </vt:lpstr>
    </vt:vector>
  </TitlesOfParts>
  <Company>Eanes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U.S. IMPERIALISM</dc:title>
  <dc:creator>Windows User</dc:creator>
  <cp:lastModifiedBy>Windows User</cp:lastModifiedBy>
  <cp:revision>1</cp:revision>
  <dcterms:created xsi:type="dcterms:W3CDTF">2015-11-12T16:01:25Z</dcterms:created>
  <dcterms:modified xsi:type="dcterms:W3CDTF">2015-11-17T16:41:03Z</dcterms:modified>
</cp:coreProperties>
</file>