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1" r:id="rId5"/>
    <p:sldId id="260" r:id="rId6"/>
    <p:sldId id="267" r:id="rId7"/>
    <p:sldId id="264" r:id="rId8"/>
    <p:sldId id="258" r:id="rId9"/>
    <p:sldId id="263" r:id="rId10"/>
    <p:sldId id="268" r:id="rId11"/>
    <p:sldId id="270" r:id="rId12"/>
    <p:sldId id="265" r:id="rId13"/>
    <p:sldId id="269" r:id="rId14"/>
    <p:sldId id="266" r:id="rId15"/>
    <p:sldId id="271" r:id="rId16"/>
    <p:sldId id="26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>
      <p:cViewPr varScale="1">
        <p:scale>
          <a:sx n="88" d="100"/>
          <a:sy n="88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77009B-C70F-459F-B0D3-644E103675D3}" type="datetimeFigureOut">
              <a:rPr lang="en-US" smtClean="0"/>
              <a:pPr/>
              <a:t>11/14/17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115F04-87D2-4F0F-9559-9FB5B876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724401"/>
            <a:ext cx="8763000" cy="13513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Outcome: Germanic Kingdoms Emerge &amp; Charlemagne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The Middle Ages</a:t>
            </a:r>
            <a:endParaRPr lang="en-US" sz="8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33400"/>
            <a:ext cx="2057400" cy="2871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554162"/>
            <a:ext cx="96012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4"/>
            </a:pPr>
            <a:r>
              <a:rPr lang="en-US" b="1" dirty="0" smtClean="0"/>
              <a:t>Charles Martel or Charles</a:t>
            </a:r>
            <a:r>
              <a:rPr lang="en-US" dirty="0" smtClean="0"/>
              <a:t> </a:t>
            </a:r>
            <a:r>
              <a:rPr lang="en-US" b="1" dirty="0" smtClean="0"/>
              <a:t>the Hammer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Defeated </a:t>
            </a:r>
            <a:r>
              <a:rPr lang="en-US" sz="2000" b="1" u="sng" dirty="0" smtClean="0">
                <a:solidFill>
                  <a:srgbClr val="FF0000"/>
                </a:solidFill>
              </a:rPr>
              <a:t>Muslim</a:t>
            </a:r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raiders</a:t>
            </a:r>
            <a:r>
              <a:rPr lang="en-US" sz="2000" dirty="0" smtClean="0"/>
              <a:t> from Spain at the Battle of </a:t>
            </a:r>
            <a:r>
              <a:rPr lang="en-US" sz="2000" b="1" u="sng" dirty="0" smtClean="0">
                <a:solidFill>
                  <a:srgbClr val="FF0000"/>
                </a:solidFill>
              </a:rPr>
              <a:t>Tours</a:t>
            </a:r>
            <a:r>
              <a:rPr lang="en-US" sz="2000" dirty="0" smtClean="0"/>
              <a:t> in 732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Historians argue that if the Christians had lost, </a:t>
            </a:r>
            <a:r>
              <a:rPr lang="en-US" sz="2000" b="1" u="sng" dirty="0" smtClean="0">
                <a:solidFill>
                  <a:srgbClr val="FF0000"/>
                </a:solidFill>
              </a:rPr>
              <a:t>Muslims</a:t>
            </a:r>
            <a:r>
              <a:rPr lang="en-US" sz="2000" dirty="0" smtClean="0"/>
              <a:t> could have taken over Europe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Charles was a Christian hero; </a:t>
            </a:r>
            <a:r>
              <a:rPr lang="en-US" sz="2000" b="1" u="sng" dirty="0" smtClean="0">
                <a:solidFill>
                  <a:srgbClr val="FF0000"/>
                </a:solidFill>
              </a:rPr>
              <a:t>Christianity wins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At his death, he passed his power to </a:t>
            </a:r>
            <a:r>
              <a:rPr lang="en-US" sz="2000" b="1" u="sng" dirty="0" smtClean="0">
                <a:solidFill>
                  <a:srgbClr val="FF0000"/>
                </a:solidFill>
              </a:rPr>
              <a:t>Pepin the Short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not necessarily short)</a:t>
            </a:r>
          </a:p>
          <a:p>
            <a:pPr marL="1428750" lvl="2" indent="-514350">
              <a:buFont typeface="+mj-lt"/>
              <a:buAutoNum type="romanLcPeriod" startAt="2"/>
            </a:pPr>
            <a:r>
              <a:rPr lang="en-US" sz="2000" dirty="0" smtClean="0"/>
              <a:t>Pope anoints Pepin “</a:t>
            </a:r>
            <a:r>
              <a:rPr lang="en-US" sz="2000" b="1" u="sng" dirty="0" smtClean="0">
                <a:solidFill>
                  <a:srgbClr val="FF0000"/>
                </a:solidFill>
              </a:rPr>
              <a:t>King</a:t>
            </a:r>
            <a:r>
              <a:rPr lang="en-US" sz="2000" dirty="0" smtClean="0"/>
              <a:t> by the grace of </a:t>
            </a:r>
            <a:r>
              <a:rPr lang="en-US" sz="2000" b="1" u="sng" dirty="0" smtClean="0">
                <a:solidFill>
                  <a:srgbClr val="FF0000"/>
                </a:solidFill>
              </a:rPr>
              <a:t>God</a:t>
            </a:r>
            <a:r>
              <a:rPr lang="en-US" sz="2000" dirty="0" smtClean="0"/>
              <a:t>,” thus beginning the </a:t>
            </a:r>
            <a:r>
              <a:rPr lang="en-US" sz="2000" b="1" u="sng" dirty="0" smtClean="0">
                <a:solidFill>
                  <a:srgbClr val="FF0000"/>
                </a:solidFill>
              </a:rPr>
              <a:t>Carolingian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Dynasty</a:t>
            </a:r>
            <a:r>
              <a:rPr lang="en-US" sz="2000" dirty="0" smtClean="0"/>
              <a:t>- family that would rule the Franks from 751-987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724400"/>
            <a:ext cx="1762836" cy="1817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724400"/>
            <a:ext cx="2133600" cy="1898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2242310" cy="495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Charlemagne Becomes Emperor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Pepin the short died in </a:t>
            </a:r>
            <a:r>
              <a:rPr lang="en-US" sz="2200" b="1" u="sng" dirty="0" smtClean="0">
                <a:solidFill>
                  <a:srgbClr val="FF0000"/>
                </a:solidFill>
              </a:rPr>
              <a:t>768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Charles </a:t>
            </a:r>
            <a:r>
              <a:rPr lang="en-US" sz="2200" dirty="0" smtClean="0">
                <a:solidFill>
                  <a:schemeClr val="tx1"/>
                </a:solidFill>
              </a:rPr>
              <a:t>the Great</a:t>
            </a:r>
            <a:r>
              <a:rPr lang="en-US" sz="2200" dirty="0" smtClean="0"/>
              <a:t>, better known as </a:t>
            </a:r>
            <a:r>
              <a:rPr lang="en-US" sz="2200" u="sng" dirty="0" smtClean="0">
                <a:solidFill>
                  <a:srgbClr val="FF0000"/>
                </a:solidFill>
              </a:rPr>
              <a:t>Charlemagne</a:t>
            </a:r>
            <a:r>
              <a:rPr lang="en-US" sz="2200" dirty="0" smtClean="0"/>
              <a:t> takes over in 771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Imposing figure standing </a:t>
            </a:r>
            <a:r>
              <a:rPr lang="en-US" sz="2200" b="1" u="sng" dirty="0" smtClean="0">
                <a:solidFill>
                  <a:srgbClr val="FF0000"/>
                </a:solidFill>
              </a:rPr>
              <a:t>6</a:t>
            </a:r>
            <a:r>
              <a:rPr lang="en-US" sz="2200" dirty="0" smtClean="0"/>
              <a:t> foot </a:t>
            </a:r>
            <a:r>
              <a:rPr lang="en-US" sz="2200" b="1" u="sng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/>
              <a:t> inches tall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706471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lphaLcPeriod" startAt="4"/>
            </a:pPr>
            <a:r>
              <a:rPr lang="en-US" sz="2300" dirty="0" smtClean="0"/>
              <a:t>Charlemagne as King</a:t>
            </a:r>
            <a:endParaRPr lang="en-US" sz="19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1900" dirty="0" smtClean="0">
                <a:solidFill>
                  <a:schemeClr val="tx1"/>
                </a:solidFill>
              </a:rPr>
              <a:t>Was now the most powerful king in </a:t>
            </a:r>
            <a:r>
              <a:rPr lang="en-US" sz="1900" b="1" u="sng" dirty="0" smtClean="0">
                <a:solidFill>
                  <a:srgbClr val="FF0000"/>
                </a:solidFill>
              </a:rPr>
              <a:t>Western Europe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dirty="0" smtClean="0">
                <a:solidFill>
                  <a:schemeClr val="tx1"/>
                </a:solidFill>
              </a:rPr>
              <a:t>Charlemagne built an empire greater than any known </a:t>
            </a:r>
            <a:r>
              <a:rPr lang="en-US" sz="1900" b="1" u="sng" dirty="0" smtClean="0">
                <a:solidFill>
                  <a:srgbClr val="FF0000"/>
                </a:solidFill>
              </a:rPr>
              <a:t>since the Romans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dirty="0" smtClean="0">
                <a:solidFill>
                  <a:schemeClr val="tx1"/>
                </a:solidFill>
              </a:rPr>
              <a:t>His conquests against the Muslims to the south and east </a:t>
            </a:r>
            <a:r>
              <a:rPr lang="en-US" sz="1800" b="1" u="sng" dirty="0" smtClean="0">
                <a:solidFill>
                  <a:srgbClr val="FF0000"/>
                </a:solidFill>
              </a:rPr>
              <a:t>spread Christianity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b="1" u="sng" dirty="0" smtClean="0">
                <a:solidFill>
                  <a:srgbClr val="FF0000"/>
                </a:solidFill>
              </a:rPr>
              <a:t>united Western Europe</a:t>
            </a:r>
            <a:r>
              <a:rPr lang="en-US" sz="2000" dirty="0" smtClean="0">
                <a:solidFill>
                  <a:schemeClr val="tx1"/>
                </a:solidFill>
              </a:rPr>
              <a:t> for the first time since the Roman Empire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The empire became known as the </a:t>
            </a:r>
            <a:r>
              <a:rPr lang="en-US" sz="2000" b="1" u="sng" dirty="0" smtClean="0">
                <a:solidFill>
                  <a:srgbClr val="FF0000"/>
                </a:solidFill>
              </a:rPr>
              <a:t>Holy Roman Empire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tx1"/>
                </a:solidFill>
              </a:rPr>
              <a:t>Charlemagne strengthened his power by </a:t>
            </a:r>
            <a:r>
              <a:rPr lang="en-US" sz="2000" b="1" u="sng" dirty="0" smtClean="0">
                <a:solidFill>
                  <a:srgbClr val="FF0000"/>
                </a:solidFill>
              </a:rPr>
              <a:t>weakening power</a:t>
            </a:r>
            <a:r>
              <a:rPr lang="en-US" sz="2000" dirty="0" smtClean="0">
                <a:solidFill>
                  <a:schemeClr val="tx1"/>
                </a:solidFill>
              </a:rPr>
              <a:t> of the nobles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dirty="0" smtClean="0">
                <a:solidFill>
                  <a:schemeClr val="tx1"/>
                </a:solidFill>
              </a:rPr>
              <a:t>Sent out </a:t>
            </a:r>
            <a:r>
              <a:rPr lang="en-US" sz="2300" b="1" u="sng" dirty="0" smtClean="0">
                <a:solidFill>
                  <a:srgbClr val="FF0000"/>
                </a:solidFill>
              </a:rPr>
              <a:t>royal agents</a:t>
            </a:r>
            <a:r>
              <a:rPr lang="en-US" sz="2300" dirty="0" smtClean="0">
                <a:solidFill>
                  <a:schemeClr val="tx1"/>
                </a:solidFill>
              </a:rPr>
              <a:t> to check on powerful landowners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dirty="0" smtClean="0">
                <a:solidFill>
                  <a:schemeClr val="tx1"/>
                </a:solidFill>
              </a:rPr>
              <a:t>Regularly </a:t>
            </a:r>
            <a:r>
              <a:rPr lang="en-US" sz="2300" b="1" u="sng" dirty="0" smtClean="0">
                <a:solidFill>
                  <a:srgbClr val="FF0000"/>
                </a:solidFill>
              </a:rPr>
              <a:t>visited</a:t>
            </a:r>
            <a:r>
              <a:rPr lang="en-US" sz="2300" dirty="0" smtClean="0">
                <a:solidFill>
                  <a:schemeClr val="tx1"/>
                </a:solidFill>
              </a:rPr>
              <a:t> his kingdom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300" b="1" u="sng" dirty="0" smtClean="0">
                <a:solidFill>
                  <a:srgbClr val="FF0000"/>
                </a:solidFill>
              </a:rPr>
              <a:t>Encouraged learning</a:t>
            </a:r>
            <a:r>
              <a:rPr lang="en-US" sz="2300" dirty="0" smtClean="0">
                <a:solidFill>
                  <a:schemeClr val="tx1"/>
                </a:solidFill>
              </a:rPr>
              <a:t>- surrounded himself with scholars and opened new monasteries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</a:rPr>
              <a:t>In 800, he traveled to Rome to protect the pope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 the pope rewards Charlemagne by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crowning him emperor</a:t>
            </a:r>
          </a:p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This historic coronation showed that the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pope had more power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than the king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43200"/>
            <a:ext cx="5678619" cy="389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5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Charlemagne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died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in 814, his grand sons split up the kingdom- bad idea</a:t>
            </a:r>
          </a:p>
          <a:p>
            <a:pPr marL="971550" lvl="1" indent="-514350">
              <a:buNone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	Carolingian kings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lost power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and authority broke down</a:t>
            </a:r>
          </a:p>
          <a:p>
            <a:pPr marL="971550" lvl="1" indent="-514350">
              <a:buFont typeface="+mj-lt"/>
              <a:buAutoNum type="alphaLcPeriod" startAt="8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This lead to the rise of </a:t>
            </a:r>
            <a:r>
              <a:rPr lang="en-US" sz="2000" b="1" u="sng" dirty="0" smtClean="0">
                <a:solidFill>
                  <a:srgbClr val="FF0000"/>
                </a:solidFill>
                <a:sym typeface="Wingdings" pitchFamily="2" charset="2"/>
              </a:rPr>
              <a:t>feudalism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95600"/>
            <a:ext cx="4715596" cy="344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24200"/>
            <a:ext cx="2590800" cy="3136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05200" y="4419600"/>
            <a:ext cx="6096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r>
              <a:rPr lang="en-US" sz="1900" b="1" u="sng" dirty="0" smtClean="0"/>
              <a:t>Result</a:t>
            </a:r>
            <a:r>
              <a:rPr lang="en-US" sz="1900" b="1" dirty="0" smtClean="0"/>
              <a:t>:</a:t>
            </a:r>
            <a:r>
              <a:rPr lang="en-US" sz="1900" dirty="0" smtClean="0"/>
              <a:t> Through Christianity, </a:t>
            </a:r>
            <a:r>
              <a:rPr lang="en-US" sz="1900" b="1" u="sng" dirty="0" smtClean="0">
                <a:solidFill>
                  <a:srgbClr val="FF0000"/>
                </a:solidFill>
              </a:rPr>
              <a:t>Clovis</a:t>
            </a:r>
            <a:r>
              <a:rPr lang="en-US" sz="1900" dirty="0" smtClean="0"/>
              <a:t> was able to unite the Franks into a strong Christian, military power.  </a:t>
            </a:r>
            <a:r>
              <a:rPr lang="en-US" sz="1900" b="1" u="sng" dirty="0" smtClean="0">
                <a:solidFill>
                  <a:srgbClr val="FF0000"/>
                </a:solidFill>
              </a:rPr>
              <a:t>Charles Martel</a:t>
            </a:r>
            <a:r>
              <a:rPr lang="en-US" sz="1900" dirty="0" smtClean="0"/>
              <a:t> solidified Christianity’s strength in Europe which helped lead to the eventual rise of the more powerful Frankish </a:t>
            </a:r>
            <a:r>
              <a:rPr lang="en-US" sz="1900" smtClean="0"/>
              <a:t>king </a:t>
            </a:r>
            <a:r>
              <a:rPr lang="en-US" sz="1900" b="1" u="sng" smtClean="0">
                <a:solidFill>
                  <a:srgbClr val="FF0000"/>
                </a:solidFill>
              </a:rPr>
              <a:t>Charlemagne</a:t>
            </a:r>
            <a:r>
              <a:rPr lang="en-US" sz="1900" b="1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95600"/>
            <a:ext cx="5361575" cy="358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2"/>
            </a:pPr>
            <a:r>
              <a:rPr lang="en-US" sz="4900" dirty="0" smtClean="0"/>
              <a:t>Who was Charlemagne and why is he significant?</a:t>
            </a:r>
            <a:endParaRPr lang="en-US" sz="49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5884133" y="4098904"/>
            <a:ext cx="1916919" cy="20726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2"/>
            </a:pPr>
            <a:r>
              <a:rPr lang="en-US" sz="4900" dirty="0" smtClean="0"/>
              <a:t>Who was Charlemagne and why is he significant?</a:t>
            </a:r>
            <a:endParaRPr lang="en-US" sz="49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5884133" y="4098904"/>
            <a:ext cx="1916919" cy="2072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81800" cy="536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/>
              <a:t>Germanic Kingdoms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In the upheaval between </a:t>
            </a:r>
            <a:r>
              <a:rPr lang="en-US" sz="1800" dirty="0" smtClean="0">
                <a:solidFill>
                  <a:schemeClr val="tx1"/>
                </a:solidFill>
              </a:rPr>
              <a:t>400 and 600</a:t>
            </a:r>
            <a:r>
              <a:rPr lang="en-US" sz="1800" dirty="0" smtClean="0"/>
              <a:t>, small </a:t>
            </a:r>
            <a:r>
              <a:rPr lang="en-US" sz="1800" b="1" u="sng" dirty="0" smtClean="0">
                <a:solidFill>
                  <a:srgbClr val="FF0000"/>
                </a:solidFill>
              </a:rPr>
              <a:t>Germanic kingdoms</a:t>
            </a:r>
            <a:r>
              <a:rPr lang="en-US" sz="1800" dirty="0" smtClean="0"/>
              <a:t> replaced Roman </a:t>
            </a:r>
            <a:r>
              <a:rPr lang="en-US" sz="1800" dirty="0" smtClean="0">
                <a:solidFill>
                  <a:schemeClr val="tx1"/>
                </a:solidFill>
              </a:rPr>
              <a:t>provinces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FF0000"/>
                </a:solidFill>
              </a:rPr>
              <a:t>Borders</a:t>
            </a:r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changed</a:t>
            </a:r>
            <a:r>
              <a:rPr lang="en-US" sz="2000" dirty="0" smtClean="0"/>
              <a:t> constantly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u="sng" dirty="0" smtClean="0">
                <a:solidFill>
                  <a:srgbClr val="FF0000"/>
                </a:solidFill>
              </a:rPr>
              <a:t>Family</a:t>
            </a:r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ties</a:t>
            </a:r>
            <a:r>
              <a:rPr lang="en-US" sz="2000" dirty="0" smtClean="0"/>
              <a:t> and personal </a:t>
            </a:r>
            <a:r>
              <a:rPr lang="en-US" sz="2000" b="1" u="sng" dirty="0" smtClean="0">
                <a:solidFill>
                  <a:srgbClr val="FF0000"/>
                </a:solidFill>
              </a:rPr>
              <a:t>loyalty</a:t>
            </a:r>
            <a:r>
              <a:rPr lang="en-US" sz="2000" dirty="0" smtClean="0"/>
              <a:t> were more important than public </a:t>
            </a:r>
            <a:r>
              <a:rPr lang="en-US" sz="2000" b="1" u="sng" dirty="0" smtClean="0">
                <a:solidFill>
                  <a:srgbClr val="FF0000"/>
                </a:solidFill>
              </a:rPr>
              <a:t>government</a:t>
            </a:r>
            <a:r>
              <a:rPr lang="en-US" sz="2000" dirty="0" smtClean="0"/>
              <a:t> and written </a:t>
            </a:r>
            <a:r>
              <a:rPr lang="en-US" sz="2000" b="1" u="sng" dirty="0" smtClean="0">
                <a:solidFill>
                  <a:srgbClr val="FF0000"/>
                </a:solidFill>
              </a:rPr>
              <a:t>law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700" dirty="0" smtClean="0"/>
              <a:t>Germanic stress on personal ties made it </a:t>
            </a:r>
            <a:r>
              <a:rPr lang="en-US" sz="1700" b="1" u="sng" dirty="0" smtClean="0">
                <a:solidFill>
                  <a:srgbClr val="FF0000"/>
                </a:solidFill>
              </a:rPr>
              <a:t>impossible to establish orderly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smtClean="0"/>
              <a:t>Clovis and the Franks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 smtClean="0"/>
              <a:t>The Franks had power in </a:t>
            </a:r>
            <a:r>
              <a:rPr lang="en-US" sz="2200" b="1" u="sng" dirty="0" smtClean="0">
                <a:solidFill>
                  <a:srgbClr val="FF0000"/>
                </a:solidFill>
              </a:rPr>
              <a:t>Gaul</a:t>
            </a:r>
            <a:r>
              <a:rPr lang="en-US" sz="2200" dirty="0" smtClean="0"/>
              <a:t> (modern day France and Switzerland)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43199"/>
            <a:ext cx="3200400" cy="370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554162"/>
            <a:ext cx="9448800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b="1" u="sng" dirty="0" smtClean="0">
                <a:solidFill>
                  <a:srgbClr val="FF0000"/>
                </a:solidFill>
              </a:rPr>
              <a:t>Clovis</a:t>
            </a:r>
            <a:r>
              <a:rPr lang="en-US" dirty="0" smtClean="0"/>
              <a:t> was leader of the </a:t>
            </a:r>
            <a:r>
              <a:rPr lang="en-US" dirty="0" smtClean="0">
                <a:solidFill>
                  <a:schemeClr val="tx1"/>
                </a:solidFill>
              </a:rPr>
              <a:t>Franks</a:t>
            </a:r>
          </a:p>
          <a:p>
            <a:pPr marL="971550" lvl="1" indent="-514350">
              <a:buFont typeface="+mj-lt"/>
              <a:buAutoNum type="alphaLcPeriod" startAt="2"/>
            </a:pPr>
            <a:r>
              <a:rPr lang="en-US" sz="2400" dirty="0" smtClean="0">
                <a:solidFill>
                  <a:schemeClr val="tx1"/>
                </a:solidFill>
              </a:rPr>
              <a:t>Christianity was a </a:t>
            </a:r>
            <a:r>
              <a:rPr lang="en-US" sz="2400" b="1" u="sng" dirty="0" smtClean="0">
                <a:solidFill>
                  <a:srgbClr val="FF0000"/>
                </a:solidFill>
              </a:rPr>
              <a:t>constant variable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 the Middle Ages</a:t>
            </a:r>
          </a:p>
          <a:p>
            <a:pPr marL="971550" lvl="1" indent="-514350">
              <a:buFont typeface="+mj-lt"/>
              <a:buAutoNum type="alphaLcPeriod" startAt="2"/>
            </a:pPr>
            <a:r>
              <a:rPr lang="en-US" dirty="0" smtClean="0"/>
              <a:t>Clovis </a:t>
            </a:r>
            <a:r>
              <a:rPr lang="en-US" b="1" u="sng" dirty="0" smtClean="0">
                <a:solidFill>
                  <a:srgbClr val="FF0000"/>
                </a:solidFill>
              </a:rPr>
              <a:t>brings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Christianity</a:t>
            </a:r>
            <a:r>
              <a:rPr lang="en-US" dirty="0" smtClean="0"/>
              <a:t> to the region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Fears defeat by another Germanic tribe and </a:t>
            </a:r>
            <a:r>
              <a:rPr lang="en-US" sz="2100" b="1" u="sng" dirty="0" smtClean="0">
                <a:solidFill>
                  <a:srgbClr val="FF0000"/>
                </a:solidFill>
              </a:rPr>
              <a:t>appeals to Christian God</a:t>
            </a:r>
            <a:r>
              <a:rPr lang="en-US" sz="2100" dirty="0" smtClean="0"/>
              <a:t>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Battle </a:t>
            </a:r>
            <a:r>
              <a:rPr lang="en-US" sz="2100" b="1" u="sng" dirty="0" smtClean="0">
                <a:solidFill>
                  <a:srgbClr val="FF0000"/>
                </a:solidFill>
              </a:rPr>
              <a:t>shifts in his favor</a:t>
            </a:r>
            <a:r>
              <a:rPr lang="en-US" sz="2100" dirty="0" smtClean="0"/>
              <a:t> and Franks </a:t>
            </a:r>
            <a:r>
              <a:rPr lang="en-US" sz="2100" b="1" u="sng" dirty="0" smtClean="0">
                <a:solidFill>
                  <a:srgbClr val="FF0000"/>
                </a:solidFill>
              </a:rPr>
              <a:t>win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100" dirty="0" smtClean="0"/>
              <a:t>Clovis and </a:t>
            </a:r>
            <a:r>
              <a:rPr lang="en-US" sz="2100" dirty="0" smtClean="0">
                <a:solidFill>
                  <a:schemeClr val="tx1"/>
                </a:solidFill>
              </a:rPr>
              <a:t>3,000</a:t>
            </a:r>
            <a:r>
              <a:rPr lang="en-US" sz="2100" dirty="0" smtClean="0"/>
              <a:t> of his warriors ask a bishop to </a:t>
            </a:r>
            <a:r>
              <a:rPr lang="en-US" sz="2100" b="1" u="sng" dirty="0" smtClean="0">
                <a:solidFill>
                  <a:srgbClr val="FF0000"/>
                </a:solidFill>
              </a:rPr>
              <a:t>baptize</a:t>
            </a:r>
            <a:r>
              <a:rPr lang="en-US" sz="2100" dirty="0" smtClean="0"/>
              <a:t> them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By 511, Clovis had </a:t>
            </a:r>
            <a:r>
              <a:rPr lang="en-US" b="1" u="sng" dirty="0" smtClean="0">
                <a:solidFill>
                  <a:srgbClr val="FF0000"/>
                </a:solidFill>
              </a:rPr>
              <a:t>united</a:t>
            </a:r>
            <a:r>
              <a:rPr lang="en-US" dirty="0" smtClean="0"/>
              <a:t> the Franks in one kingdom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524000" cy="181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A Frankish Empire Evolves</a:t>
            </a:r>
            <a:endParaRPr lang="en-US" sz="28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FF0000"/>
                </a:solidFill>
              </a:rPr>
              <a:t>Franks</a:t>
            </a:r>
            <a:r>
              <a:rPr lang="en-US" sz="2000" dirty="0" smtClean="0"/>
              <a:t> now </a:t>
            </a:r>
            <a:r>
              <a:rPr lang="en-US" sz="2000" b="1" u="sng" dirty="0" smtClean="0">
                <a:solidFill>
                  <a:srgbClr val="FF0000"/>
                </a:solidFill>
              </a:rPr>
              <a:t>controlled</a:t>
            </a:r>
            <a:r>
              <a:rPr lang="en-US" sz="2000" dirty="0" smtClean="0"/>
              <a:t> the </a:t>
            </a:r>
            <a:r>
              <a:rPr lang="en-US" sz="2000" dirty="0" smtClean="0">
                <a:solidFill>
                  <a:schemeClr val="tx1"/>
                </a:solidFill>
              </a:rPr>
              <a:t>largest and strongest </a:t>
            </a:r>
            <a:r>
              <a:rPr lang="en-US" sz="2000" dirty="0" smtClean="0"/>
              <a:t>of Europe’s kingdoms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/>
              <a:t>When Clovis died in 511, the Franks controlled most of modern day </a:t>
            </a:r>
            <a:r>
              <a:rPr lang="en-US" sz="2000" b="1" u="sng" dirty="0" smtClean="0">
                <a:solidFill>
                  <a:srgbClr val="FF0000"/>
                </a:solidFill>
              </a:rPr>
              <a:t>France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33136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3"/>
            </a:pPr>
            <a:r>
              <a:rPr lang="en-US" dirty="0" smtClean="0">
                <a:solidFill>
                  <a:schemeClr val="tx1"/>
                </a:solidFill>
              </a:rPr>
              <a:t>Frankish position of </a:t>
            </a:r>
            <a:r>
              <a:rPr lang="en-US" b="1" u="sng" dirty="0" smtClean="0">
                <a:solidFill>
                  <a:srgbClr val="FF0000"/>
                </a:solidFill>
              </a:rPr>
              <a:t>Mayor of the Palace</a:t>
            </a:r>
            <a:r>
              <a:rPr lang="en-US" dirty="0" smtClean="0"/>
              <a:t>: 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Position which had become the </a:t>
            </a:r>
            <a:r>
              <a:rPr lang="en-US" sz="1950" b="1" u="sng" dirty="0" smtClean="0">
                <a:solidFill>
                  <a:srgbClr val="FF0000"/>
                </a:solidFill>
              </a:rPr>
              <a:t>most powerful</a:t>
            </a:r>
            <a:r>
              <a:rPr lang="en-US" sz="1950" dirty="0" smtClean="0"/>
              <a:t> in </a:t>
            </a:r>
            <a:r>
              <a:rPr lang="en-US" sz="1950" dirty="0" smtClean="0">
                <a:solidFill>
                  <a:schemeClr val="tx1"/>
                </a:solidFill>
              </a:rPr>
              <a:t>Frankish</a:t>
            </a:r>
            <a:r>
              <a:rPr lang="en-US" sz="1950" dirty="0" smtClean="0"/>
              <a:t> kingdom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Official power: Had charge of the </a:t>
            </a:r>
            <a:r>
              <a:rPr lang="en-US" sz="1950" b="1" u="sng" dirty="0" smtClean="0">
                <a:solidFill>
                  <a:srgbClr val="FF0000"/>
                </a:solidFill>
              </a:rPr>
              <a:t>royal</a:t>
            </a:r>
            <a:r>
              <a:rPr lang="en-US" sz="1950" dirty="0" smtClean="0"/>
              <a:t> </a:t>
            </a:r>
            <a:r>
              <a:rPr lang="en-US" sz="1950" b="1" u="sng" dirty="0" smtClean="0">
                <a:solidFill>
                  <a:srgbClr val="FF0000"/>
                </a:solidFill>
              </a:rPr>
              <a:t>households</a:t>
            </a:r>
            <a:r>
              <a:rPr lang="en-US" sz="1950" dirty="0" smtClean="0"/>
              <a:t> and </a:t>
            </a:r>
            <a:r>
              <a:rPr lang="en-US" sz="1950" dirty="0" smtClean="0">
                <a:solidFill>
                  <a:schemeClr val="tx1"/>
                </a:solidFill>
              </a:rPr>
              <a:t>estates</a:t>
            </a:r>
            <a:r>
              <a:rPr lang="en-US" sz="1950" dirty="0" smtClean="0"/>
              <a:t> (like a lord)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dirty="0" smtClean="0"/>
              <a:t>Unofficial power: Led </a:t>
            </a:r>
            <a:r>
              <a:rPr lang="en-US" sz="1950" b="1" u="sng" dirty="0" smtClean="0">
                <a:solidFill>
                  <a:srgbClr val="FF0000"/>
                </a:solidFill>
              </a:rPr>
              <a:t>armies</a:t>
            </a:r>
            <a:r>
              <a:rPr lang="en-US" sz="1950" dirty="0" smtClean="0"/>
              <a:t> and made </a:t>
            </a:r>
            <a:r>
              <a:rPr lang="en-US" sz="1950" b="1" u="sng" dirty="0" smtClean="0">
                <a:solidFill>
                  <a:srgbClr val="FF0000"/>
                </a:solidFill>
              </a:rPr>
              <a:t>policy</a:t>
            </a:r>
            <a:r>
              <a:rPr lang="en-US" sz="1950" dirty="0" smtClean="0"/>
              <a:t>, essentially ruling the kingdom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54162"/>
            <a:ext cx="9372600" cy="4525963"/>
          </a:xfrm>
        </p:spPr>
        <p:txBody>
          <a:bodyPr/>
          <a:lstStyle/>
          <a:p>
            <a:pPr marL="971550" lvl="1" indent="-514350">
              <a:buFont typeface="+mj-lt"/>
              <a:buAutoNum type="alphaLcPeriod" startAt="4"/>
            </a:pPr>
            <a:r>
              <a:rPr lang="en-US" b="1" dirty="0" smtClean="0"/>
              <a:t>Charles Martel or Charles</a:t>
            </a:r>
            <a:r>
              <a:rPr lang="en-US" dirty="0" smtClean="0"/>
              <a:t> </a:t>
            </a:r>
            <a:r>
              <a:rPr lang="en-US" b="1" dirty="0" smtClean="0"/>
              <a:t>the Hammer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By 719, Charles </a:t>
            </a:r>
            <a:r>
              <a:rPr lang="en-US" sz="2000" b="1" u="sng" dirty="0" smtClean="0">
                <a:solidFill>
                  <a:srgbClr val="FF0000"/>
                </a:solidFill>
              </a:rPr>
              <a:t>held more power</a:t>
            </a:r>
            <a:r>
              <a:rPr lang="en-US" sz="2000" dirty="0" smtClean="0"/>
              <a:t> than the king as mayor of the palace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dirty="0" smtClean="0"/>
              <a:t>Charles was part of the Franks and therefore </a:t>
            </a:r>
            <a:r>
              <a:rPr lang="en-US" sz="2000" b="1" u="sng" dirty="0" smtClean="0">
                <a:solidFill>
                  <a:srgbClr val="FF0000"/>
                </a:solidFill>
              </a:rPr>
              <a:t>was Christian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238750" cy="3495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752</TotalTime>
  <Words>592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Wingdings</vt:lpstr>
      <vt:lpstr>Wingdings 2</vt:lpstr>
      <vt:lpstr>Trek</vt:lpstr>
      <vt:lpstr>Outcome: Germanic Kingdoms Emerge &amp; Charlemagne</vt:lpstr>
      <vt:lpstr>Constructive Response Questions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Germanic Kingdoms Emerge</vt:lpstr>
      <vt:lpstr>Charlemagne</vt:lpstr>
      <vt:lpstr>Charlemagne</vt:lpstr>
      <vt:lpstr>Charlemagne</vt:lpstr>
      <vt:lpstr>Germanic Kingdoms Emerge</vt:lpstr>
      <vt:lpstr>Germanic Kingdoms Emerge</vt:lpstr>
      <vt:lpstr>Germanic Kingdoms Emerge</vt:lpstr>
      <vt:lpstr>Constructive Response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Germanic Kingdoms Emerge &amp; Charlemagne</dc:title>
  <dc:creator>karl.sagan</dc:creator>
  <cp:lastModifiedBy>Microsoft Office User</cp:lastModifiedBy>
  <cp:revision>16</cp:revision>
  <dcterms:created xsi:type="dcterms:W3CDTF">2015-01-02T23:09:21Z</dcterms:created>
  <dcterms:modified xsi:type="dcterms:W3CDTF">2017-11-14T18:11:15Z</dcterms:modified>
</cp:coreProperties>
</file>