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7" r:id="rId4"/>
    <p:sldId id="262" r:id="rId5"/>
    <p:sldId id="257" r:id="rId6"/>
    <p:sldId id="268" r:id="rId7"/>
    <p:sldId id="258" r:id="rId8"/>
    <p:sldId id="269" r:id="rId9"/>
    <p:sldId id="263" r:id="rId10"/>
    <p:sldId id="259" r:id="rId11"/>
    <p:sldId id="264" r:id="rId12"/>
    <p:sldId id="270" r:id="rId13"/>
    <p:sldId id="266" r:id="rId14"/>
    <p:sldId id="271" r:id="rId15"/>
    <p:sldId id="260" r:id="rId16"/>
    <p:sldId id="267" r:id="rId17"/>
    <p:sldId id="272" r:id="rId18"/>
    <p:sldId id="273" r:id="rId19"/>
    <p:sldId id="274" r:id="rId20"/>
    <p:sldId id="275" r:id="rId21"/>
    <p:sldId id="261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58D-CFEC-EB44-AFFD-FD5B1B694F1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Atlantic Slave Trade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 Forced Journey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Transported Africans were part of the </a:t>
            </a:r>
            <a:r>
              <a:rPr lang="en-US" sz="1946" u="sng" dirty="0" smtClean="0">
                <a:solidFill>
                  <a:srgbClr val="FF0000"/>
                </a:solidFill>
              </a:rPr>
              <a:t>triangle trade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traveled </a:t>
            </a:r>
            <a:r>
              <a:rPr lang="en-US" sz="1946" u="sng" dirty="0" smtClean="0">
                <a:solidFill>
                  <a:srgbClr val="FF0000"/>
                </a:solidFill>
              </a:rPr>
              <a:t>south</a:t>
            </a:r>
            <a:r>
              <a:rPr lang="en-US" sz="1946" dirty="0" smtClean="0"/>
              <a:t> to </a:t>
            </a:r>
            <a:r>
              <a:rPr lang="en-US" sz="1946" u="sng" dirty="0" smtClean="0">
                <a:solidFill>
                  <a:srgbClr val="FF0000"/>
                </a:solidFill>
              </a:rPr>
              <a:t>Africa</a:t>
            </a:r>
            <a:r>
              <a:rPr lang="en-US" sz="1946" dirty="0" smtClean="0"/>
              <a:t> to capture or trade for slaves (side 1)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transported captured Africans </a:t>
            </a:r>
            <a:r>
              <a:rPr lang="en-US" sz="1946" u="sng" dirty="0" smtClean="0">
                <a:solidFill>
                  <a:srgbClr val="FF0000"/>
                </a:solidFill>
              </a:rPr>
              <a:t>across</a:t>
            </a:r>
            <a:r>
              <a:rPr lang="en-US" sz="1946" dirty="0" smtClean="0"/>
              <a:t> the </a:t>
            </a:r>
            <a:r>
              <a:rPr lang="en-US" sz="1946" u="sng" dirty="0" smtClean="0">
                <a:solidFill>
                  <a:srgbClr val="FF0000"/>
                </a:solidFill>
              </a:rPr>
              <a:t>ocean</a:t>
            </a:r>
            <a:r>
              <a:rPr lang="en-US" sz="1946" dirty="0" smtClean="0"/>
              <a:t> to the Americas (side2)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bought </a:t>
            </a:r>
            <a:r>
              <a:rPr lang="en-US" sz="1946" u="sng" dirty="0" smtClean="0">
                <a:solidFill>
                  <a:srgbClr val="FF0000"/>
                </a:solidFill>
              </a:rPr>
              <a:t>sugar</a:t>
            </a:r>
            <a:r>
              <a:rPr lang="en-US" sz="1946" dirty="0" smtClean="0"/>
              <a:t>, coffee, and </a:t>
            </a:r>
            <a:r>
              <a:rPr lang="en-US" sz="1946" u="sng" dirty="0" smtClean="0">
                <a:solidFill>
                  <a:srgbClr val="FF0000"/>
                </a:solidFill>
              </a:rPr>
              <a:t>tobacco</a:t>
            </a:r>
            <a:r>
              <a:rPr lang="en-US" sz="1946" dirty="0" smtClean="0"/>
              <a:t> to sell back to </a:t>
            </a:r>
            <a:r>
              <a:rPr lang="en-US" sz="1946" u="sng" dirty="0" smtClean="0">
                <a:solidFill>
                  <a:srgbClr val="FF0000"/>
                </a:solidFill>
              </a:rPr>
              <a:t>Europe</a:t>
            </a:r>
            <a:r>
              <a:rPr lang="en-US" sz="1946" dirty="0" smtClean="0"/>
              <a:t> (side 3)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The voyage that brought captured Africans across the ocean was called the    </a:t>
            </a:r>
            <a:r>
              <a:rPr lang="en-US" sz="1946" u="sng" dirty="0" smtClean="0">
                <a:solidFill>
                  <a:srgbClr val="FF0000"/>
                </a:solidFill>
              </a:rPr>
              <a:t>middle passage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Millions </a:t>
            </a:r>
            <a:r>
              <a:rPr lang="en-US" sz="1946" u="sng" dirty="0" smtClean="0">
                <a:solidFill>
                  <a:srgbClr val="FF0000"/>
                </a:solidFill>
              </a:rPr>
              <a:t>died</a:t>
            </a:r>
            <a:r>
              <a:rPr lang="en-US" sz="1946" dirty="0" smtClean="0"/>
              <a:t> on these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Africans were </a:t>
            </a:r>
            <a:r>
              <a:rPr lang="en-US" sz="1946" u="sng" dirty="0" smtClean="0">
                <a:solidFill>
                  <a:srgbClr val="FF0000"/>
                </a:solidFill>
              </a:rPr>
              <a:t>whipped</a:t>
            </a:r>
            <a:r>
              <a:rPr lang="en-US" sz="1946" dirty="0" smtClean="0"/>
              <a:t> and </a:t>
            </a:r>
            <a:r>
              <a:rPr lang="en-US" sz="1946" u="sng" dirty="0" smtClean="0">
                <a:solidFill>
                  <a:srgbClr val="FF0000"/>
                </a:solidFill>
              </a:rPr>
              <a:t>beaten</a:t>
            </a:r>
            <a:r>
              <a:rPr lang="en-US" sz="1946" dirty="0" smtClean="0"/>
              <a:t> aboard the ships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Surrounded by </a:t>
            </a:r>
            <a:r>
              <a:rPr lang="en-US" sz="1946" u="sng" dirty="0" smtClean="0">
                <a:solidFill>
                  <a:srgbClr val="FF0000"/>
                </a:solidFill>
              </a:rPr>
              <a:t>malnutrition,</a:t>
            </a:r>
            <a:r>
              <a:rPr lang="en-US" sz="1946" dirty="0" smtClean="0">
                <a:solidFill>
                  <a:srgbClr val="FF0000"/>
                </a:solidFill>
              </a:rPr>
              <a:t> </a:t>
            </a:r>
            <a:r>
              <a:rPr lang="en-US" sz="1946" u="sng" dirty="0" smtClean="0">
                <a:solidFill>
                  <a:srgbClr val="FF0000"/>
                </a:solidFill>
              </a:rPr>
              <a:t>disease</a:t>
            </a:r>
            <a:r>
              <a:rPr lang="en-US" sz="1946" u="sng" dirty="0" smtClean="0">
                <a:solidFill>
                  <a:srgbClr val="FFB91D"/>
                </a:solidFill>
              </a:rPr>
              <a:t>,</a:t>
            </a:r>
            <a:r>
              <a:rPr lang="en-US" sz="1946" dirty="0" smtClean="0"/>
              <a:t> and human </a:t>
            </a:r>
            <a:r>
              <a:rPr lang="en-US" sz="1946" u="sng" dirty="0" smtClean="0">
                <a:solidFill>
                  <a:srgbClr val="FF0000"/>
                </a:solidFill>
              </a:rPr>
              <a:t>feces</a:t>
            </a:r>
            <a:r>
              <a:rPr lang="en-US" sz="1946" dirty="0" smtClean="0">
                <a:solidFill>
                  <a:srgbClr val="FF0000"/>
                </a:solidFill>
              </a:rPr>
              <a:t> </a:t>
            </a:r>
            <a:r>
              <a:rPr lang="en-US" sz="1946" dirty="0" smtClean="0"/>
              <a:t>on the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Roughly </a:t>
            </a:r>
            <a:r>
              <a:rPr lang="en-US" sz="1946" u="sng" dirty="0" smtClean="0">
                <a:solidFill>
                  <a:srgbClr val="FF0000"/>
                </a:solidFill>
              </a:rPr>
              <a:t>20</a:t>
            </a:r>
            <a:r>
              <a:rPr lang="en-US" sz="1946" dirty="0" smtClean="0"/>
              <a:t>% perished on the voyages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99" y="4326177"/>
            <a:ext cx="3858773" cy="249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329"/>
            <a:ext cx="4364899" cy="266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24" y="1661329"/>
            <a:ext cx="2547854" cy="24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2954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“Coffin” Position:</a:t>
            </a:r>
            <a:br>
              <a:rPr lang="en-US" sz="4000" b="1">
                <a:solidFill>
                  <a:srgbClr val="FFFF00"/>
                </a:solidFill>
                <a:latin typeface="Nosferatu" pitchFamily="2" charset="0"/>
              </a:rPr>
            </a:br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 Onboard a Slave Ship</a:t>
            </a:r>
          </a:p>
        </p:txBody>
      </p:sp>
      <p:pic>
        <p:nvPicPr>
          <p:cNvPr id="12293" name="Picture 5" descr="CoffinPosi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2475"/>
            <a:ext cx="5969000" cy="40735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129790"/>
            <a:ext cx="8264084" cy="656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6096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Nosferatu" pitchFamily="2" charset="0"/>
              </a:rPr>
              <a:t>African Captives Thrown Overboard</a:t>
            </a:r>
          </a:p>
        </p:txBody>
      </p:sp>
      <p:pic>
        <p:nvPicPr>
          <p:cNvPr id="7173" name="Picture 5" descr="AfricansThrownOv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95400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60499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9933"/>
                </a:solidFill>
                <a:latin typeface="Comic Sans MS" charset="0"/>
              </a:rPr>
              <a:t>Sharks followed the slave ships across the Atlantic!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73831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710" dirty="0" smtClean="0"/>
              <a:t>Slavery in the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u="sng" dirty="0" smtClean="0">
                <a:solidFill>
                  <a:srgbClr val="FF0000"/>
                </a:solidFill>
              </a:rPr>
              <a:t>Auctioned off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as property upon arrival to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Families were </a:t>
            </a:r>
            <a:r>
              <a:rPr lang="en-US" sz="2100" u="sng" dirty="0" smtClean="0">
                <a:solidFill>
                  <a:srgbClr val="FF0000"/>
                </a:solidFill>
              </a:rPr>
              <a:t>broken up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and sold to different buyers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Worked in </a:t>
            </a:r>
            <a:r>
              <a:rPr lang="en-US" sz="2100" u="sng" dirty="0" smtClean="0">
                <a:solidFill>
                  <a:srgbClr val="FF0000"/>
                </a:solidFill>
              </a:rPr>
              <a:t>mines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or </a:t>
            </a:r>
            <a:r>
              <a:rPr lang="en-US" sz="2100" u="sng" dirty="0" smtClean="0">
                <a:solidFill>
                  <a:srgbClr val="FF0000"/>
                </a:solidFill>
              </a:rPr>
              <a:t>fields</a:t>
            </a:r>
            <a:r>
              <a:rPr lang="en-US" sz="2100" dirty="0" smtClean="0"/>
              <a:t> or as domestic servants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Were given little </a:t>
            </a:r>
            <a:r>
              <a:rPr lang="en-US" sz="2100" u="sng" dirty="0" smtClean="0">
                <a:solidFill>
                  <a:srgbClr val="FF0000"/>
                </a:solidFill>
              </a:rPr>
              <a:t>food</a:t>
            </a:r>
            <a:r>
              <a:rPr lang="en-US" sz="2100" dirty="0" smtClean="0"/>
              <a:t> and lived in small dreary </a:t>
            </a:r>
            <a:r>
              <a:rPr lang="en-US" sz="2100" u="sng" dirty="0" smtClean="0">
                <a:solidFill>
                  <a:srgbClr val="FF0000"/>
                </a:solidFill>
              </a:rPr>
              <a:t>huts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Forced to work </a:t>
            </a:r>
            <a:r>
              <a:rPr lang="en-US" sz="2100" u="sng" dirty="0" smtClean="0">
                <a:solidFill>
                  <a:srgbClr val="FF0000"/>
                </a:solidFill>
              </a:rPr>
              <a:t>long hours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and suffered </a:t>
            </a:r>
            <a:r>
              <a:rPr lang="en-US" sz="2100" u="sng" dirty="0" smtClean="0">
                <a:solidFill>
                  <a:srgbClr val="FF0000"/>
                </a:solidFill>
              </a:rPr>
              <a:t>beatings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Was a </a:t>
            </a:r>
            <a:r>
              <a:rPr lang="en-US" sz="2100" u="sng" dirty="0" smtClean="0">
                <a:solidFill>
                  <a:srgbClr val="FF0000"/>
                </a:solidFill>
              </a:rPr>
              <a:t>lifelong</a:t>
            </a:r>
            <a:r>
              <a:rPr lang="en-US" sz="2100" dirty="0" smtClean="0"/>
              <a:t> condition and was </a:t>
            </a:r>
            <a:r>
              <a:rPr lang="en-US" sz="2100" u="sng" dirty="0" smtClean="0">
                <a:solidFill>
                  <a:srgbClr val="FF0000"/>
                </a:solidFill>
              </a:rPr>
              <a:t>hereditary</a:t>
            </a:r>
            <a:r>
              <a:rPr lang="en-US" sz="2100" dirty="0" smtClean="0"/>
              <a:t> as well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Africans used </a:t>
            </a:r>
            <a:r>
              <a:rPr lang="en-US" sz="2100" u="sng" dirty="0" smtClean="0">
                <a:solidFill>
                  <a:srgbClr val="FF0000"/>
                </a:solidFill>
              </a:rPr>
              <a:t>music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rgbClr val="FF0000"/>
                </a:solidFill>
              </a:rPr>
              <a:t>stories</a:t>
            </a:r>
            <a:r>
              <a:rPr lang="en-US" sz="2100" dirty="0" smtClean="0"/>
              <a:t> of their ancestors as modes of survival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Found ways to resist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100" dirty="0" smtClean="0"/>
              <a:t>Broke </a:t>
            </a:r>
            <a:r>
              <a:rPr lang="en-US" sz="2100" u="sng" dirty="0" smtClean="0">
                <a:solidFill>
                  <a:srgbClr val="FF0000"/>
                </a:solidFill>
              </a:rPr>
              <a:t>tools</a:t>
            </a:r>
            <a:r>
              <a:rPr lang="en-US" sz="2100" dirty="0" smtClean="0"/>
              <a:t>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100" dirty="0" smtClean="0"/>
              <a:t>Worked </a:t>
            </a:r>
            <a:r>
              <a:rPr lang="en-US" sz="2100" u="sng" dirty="0" smtClean="0">
                <a:solidFill>
                  <a:srgbClr val="FF0000"/>
                </a:solidFill>
              </a:rPr>
              <a:t>slowly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100" u="sng" dirty="0" smtClean="0">
                <a:solidFill>
                  <a:srgbClr val="FF0000"/>
                </a:solidFill>
              </a:rPr>
              <a:t>Ran away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(dangerous)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100" u="sng" dirty="0" smtClean="0">
                <a:solidFill>
                  <a:srgbClr val="FF0000"/>
                </a:solidFill>
              </a:rPr>
              <a:t>Uprisings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rgbClr val="FF0000"/>
                </a:solidFill>
              </a:rPr>
              <a:t>revolts</a:t>
            </a:r>
            <a:r>
              <a:rPr lang="en-US" sz="2100" dirty="0" smtClean="0"/>
              <a:t> did occur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8" y="384707"/>
            <a:ext cx="2793943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921926"/>
            <a:ext cx="5775412" cy="39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Inspection and Sale</a:t>
            </a:r>
          </a:p>
        </p:txBody>
      </p:sp>
      <p:pic>
        <p:nvPicPr>
          <p:cNvPr id="34824" name="Picture 8" descr="Inspection &amp;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3552"/>
          <a:stretch>
            <a:fillRect/>
          </a:stretch>
        </p:blipFill>
        <p:spPr bwMode="auto">
          <a:xfrm>
            <a:off x="1066800" y="1143000"/>
            <a:ext cx="7239000" cy="52578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Slave Master Brands</a:t>
            </a:r>
          </a:p>
        </p:txBody>
      </p:sp>
      <p:pic>
        <p:nvPicPr>
          <p:cNvPr id="10245" name="Picture 5" descr="Br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524000" y="1981200"/>
            <a:ext cx="6350000" cy="37941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3563"/>
            <a:ext cx="8229600" cy="731837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30 Lashes</a:t>
            </a:r>
          </a:p>
        </p:txBody>
      </p:sp>
      <p:pic>
        <p:nvPicPr>
          <p:cNvPr id="37893" name="Picture 5" descr="W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0" y="1762125"/>
            <a:ext cx="5853113" cy="43338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Whipped Slave, early 19c</a:t>
            </a:r>
          </a:p>
        </p:txBody>
      </p:sp>
      <p:pic>
        <p:nvPicPr>
          <p:cNvPr id="22535" name="Picture 7" descr="WhippedSl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113" y="1371600"/>
            <a:ext cx="3798887" cy="4953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Consequences of the Slave Trade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Numerous cultures lost generations of their </a:t>
            </a:r>
            <a:r>
              <a:rPr lang="en-US" sz="2200" u="sng" dirty="0" smtClean="0">
                <a:solidFill>
                  <a:srgbClr val="FF0000"/>
                </a:solidFill>
              </a:rPr>
              <a:t>fittest members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 families </a:t>
            </a:r>
            <a:r>
              <a:rPr lang="en-US" sz="2400" u="sng" dirty="0" smtClean="0">
                <a:solidFill>
                  <a:srgbClr val="FF0000"/>
                </a:solidFill>
              </a:rPr>
              <a:t>torn</a:t>
            </a:r>
            <a:r>
              <a:rPr lang="en-US" sz="2400" dirty="0" smtClean="0"/>
              <a:t> apart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Introduced </a:t>
            </a:r>
            <a:r>
              <a:rPr lang="en-US" sz="2400" u="sng" dirty="0" smtClean="0">
                <a:solidFill>
                  <a:srgbClr val="FF0000"/>
                </a:solidFill>
              </a:rPr>
              <a:t>guns</a:t>
            </a:r>
            <a:r>
              <a:rPr lang="en-US" sz="2400" dirty="0" smtClean="0"/>
              <a:t> to the African continent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Labor contributed greatly to </a:t>
            </a:r>
            <a:r>
              <a:rPr lang="en-US" sz="2400" u="sng" dirty="0" smtClean="0">
                <a:solidFill>
                  <a:srgbClr val="FF0000"/>
                </a:solidFill>
              </a:rPr>
              <a:t>economic power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the Americas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Brought </a:t>
            </a:r>
            <a:r>
              <a:rPr lang="en-US" sz="2100" u="sng" dirty="0" smtClean="0">
                <a:solidFill>
                  <a:srgbClr val="FF0000"/>
                </a:solidFill>
              </a:rPr>
              <a:t>African culture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to the Americas (art, music, religion, and food)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Large African American </a:t>
            </a:r>
            <a:r>
              <a:rPr lang="en-US" sz="2400" u="sng" dirty="0" smtClean="0">
                <a:solidFill>
                  <a:srgbClr val="FF0000"/>
                </a:solidFill>
              </a:rPr>
              <a:t>population</a:t>
            </a:r>
            <a:r>
              <a:rPr lang="en-US" sz="2400" dirty="0" smtClean="0"/>
              <a:t> in the Americas today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0000"/>
                </a:solidFill>
              </a:rPr>
              <a:t>Mixed races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due to forced population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9" y="1712453"/>
            <a:ext cx="3217746" cy="48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Causes of the Slave Trade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Process of Slavery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Consequences of the Atlantic Slave Trade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0000"/>
                </a:solidFill>
              </a:rPr>
              <a:t>Sugar</a:t>
            </a:r>
            <a:r>
              <a:rPr lang="en-US" sz="2000" dirty="0" smtClean="0"/>
              <a:t> plantations and </a:t>
            </a:r>
            <a:r>
              <a:rPr lang="en-US" sz="2000" u="sng" dirty="0" smtClean="0">
                <a:solidFill>
                  <a:srgbClr val="FF0000"/>
                </a:solidFill>
              </a:rPr>
              <a:t>tobacco</a:t>
            </a:r>
            <a:r>
              <a:rPr lang="en-US" sz="2000" dirty="0" smtClean="0"/>
              <a:t> farms required a lot of labor to turn a profit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0000"/>
                </a:solidFill>
              </a:rPr>
              <a:t>Native Americans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were cheap but millions died from </a:t>
            </a:r>
            <a:r>
              <a:rPr lang="en-US" sz="2000" u="sng" dirty="0" smtClean="0">
                <a:solidFill>
                  <a:srgbClr val="FF0000"/>
                </a:solidFill>
              </a:rPr>
              <a:t>disease,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warfare, and brutal </a:t>
            </a:r>
            <a:r>
              <a:rPr lang="en-US" sz="2000" u="sng" dirty="0" smtClean="0">
                <a:solidFill>
                  <a:srgbClr val="FF0000"/>
                </a:solidFill>
              </a:rPr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94" y="3568305"/>
            <a:ext cx="5615972" cy="2910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Causes of African Slavery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Slavery </a:t>
            </a:r>
            <a:r>
              <a:rPr lang="en-US" sz="2200" u="sng" dirty="0" smtClean="0">
                <a:solidFill>
                  <a:srgbClr val="FF0000"/>
                </a:solidFill>
              </a:rPr>
              <a:t>had existed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in Africa for centuries but was relatively minor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0000"/>
                </a:solidFill>
              </a:rPr>
              <a:t>Muslim traders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ushered in an increase of slavery in Africa in the 7th century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Muslims transported about </a:t>
            </a:r>
            <a:r>
              <a:rPr lang="en-US" sz="2400" u="sng" dirty="0" smtClean="0">
                <a:solidFill>
                  <a:srgbClr val="FF0000"/>
                </a:solidFill>
              </a:rPr>
              <a:t>17</a:t>
            </a:r>
            <a:r>
              <a:rPr lang="en-US" sz="2400" dirty="0" smtClean="0"/>
              <a:t> million African slaves from 650-1600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35" dirty="0" smtClean="0"/>
              <a:t>In African and Muslim slavery, slaves had some </a:t>
            </a:r>
            <a:r>
              <a:rPr lang="en-US" sz="2235" u="sng" dirty="0" smtClean="0">
                <a:solidFill>
                  <a:srgbClr val="FF0000"/>
                </a:solidFill>
              </a:rPr>
              <a:t>legal rights</a:t>
            </a:r>
            <a:r>
              <a:rPr lang="en-US" sz="2235" dirty="0" smtClean="0">
                <a:solidFill>
                  <a:srgbClr val="FF0000"/>
                </a:solidFill>
              </a:rPr>
              <a:t> </a:t>
            </a:r>
            <a:r>
              <a:rPr lang="en-US" sz="2235" dirty="0" smtClean="0"/>
              <a:t>and social </a:t>
            </a:r>
            <a:r>
              <a:rPr lang="en-US" sz="2235" u="sng" dirty="0" smtClean="0">
                <a:solidFill>
                  <a:srgbClr val="FF0000"/>
                </a:solidFill>
              </a:rPr>
              <a:t>mobility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 </a:t>
            </a:r>
            <a:r>
              <a:rPr lang="en-US" sz="2400" u="sng" dirty="0" smtClean="0">
                <a:solidFill>
                  <a:srgbClr val="FF0000"/>
                </a:solidFill>
              </a:rPr>
              <a:t>immune</a:t>
            </a:r>
            <a:r>
              <a:rPr lang="en-US" sz="2400" dirty="0" smtClean="0"/>
              <a:t> to the </a:t>
            </a:r>
            <a:r>
              <a:rPr lang="en-US" sz="2400" u="sng" dirty="0" smtClean="0">
                <a:solidFill>
                  <a:srgbClr val="FF0000"/>
                </a:solidFill>
              </a:rPr>
              <a:t>disease</a:t>
            </a:r>
            <a:r>
              <a:rPr lang="en-US" sz="2400" dirty="0" smtClean="0"/>
              <a:t> that killed many natives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Many Africans had experience with </a:t>
            </a:r>
            <a:r>
              <a:rPr lang="en-US" sz="2400" u="sng" dirty="0" smtClean="0">
                <a:solidFill>
                  <a:srgbClr val="FF0000"/>
                </a:solidFill>
              </a:rPr>
              <a:t>farming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weren’t likely to escape due to </a:t>
            </a:r>
            <a:r>
              <a:rPr lang="en-US" sz="2400" u="sng" dirty="0" smtClean="0">
                <a:solidFill>
                  <a:srgbClr val="FF0000"/>
                </a:solidFill>
              </a:rPr>
              <a:t>unfamiliarity</a:t>
            </a:r>
            <a:r>
              <a:rPr lang="en-US" sz="2400" dirty="0" smtClean="0"/>
              <a:t> with the new </a:t>
            </a:r>
            <a:r>
              <a:rPr lang="en-US" sz="2400" u="sng" dirty="0" smtClean="0">
                <a:solidFill>
                  <a:srgbClr val="FF0000"/>
                </a:solidFill>
              </a:rPr>
              <a:t>land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If escaped, </a:t>
            </a:r>
            <a:r>
              <a:rPr lang="en-US" sz="2400" u="sng" dirty="0" smtClean="0">
                <a:solidFill>
                  <a:srgbClr val="FF0000"/>
                </a:solidFill>
              </a:rPr>
              <a:t>skin color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made it easier to catch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118" dirty="0" smtClean="0"/>
              <a:t>By the end of the Atlantic slave trade, </a:t>
            </a:r>
            <a:r>
              <a:rPr lang="en-US" sz="2118" u="sng" dirty="0" smtClean="0">
                <a:solidFill>
                  <a:srgbClr val="FF0000"/>
                </a:solidFill>
              </a:rPr>
              <a:t>Europeans</a:t>
            </a:r>
            <a:r>
              <a:rPr lang="en-US" sz="2118" dirty="0" smtClean="0"/>
              <a:t> had transported </a:t>
            </a:r>
            <a:r>
              <a:rPr lang="en-US" sz="2118" u="sng" dirty="0" smtClean="0">
                <a:solidFill>
                  <a:srgbClr val="FF0000"/>
                </a:solidFill>
              </a:rPr>
              <a:t>9.5</a:t>
            </a:r>
            <a:r>
              <a:rPr lang="en-US" sz="2118" dirty="0" smtClean="0"/>
              <a:t> million Africans to the Americas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African Captives in Yokes</a:t>
            </a:r>
          </a:p>
        </p:txBody>
      </p:sp>
      <p:pic>
        <p:nvPicPr>
          <p:cNvPr id="6148" name="Picture 4" descr="AfricanCaptivesInYok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83" y="2113598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Slavery Spreads Throughout the Americas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u="sng" dirty="0" smtClean="0">
                <a:solidFill>
                  <a:srgbClr val="FF0000"/>
                </a:solidFill>
              </a:rPr>
              <a:t>Spain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rgbClr val="FF0000"/>
                </a:solidFill>
              </a:rPr>
              <a:t>Portugal</a:t>
            </a:r>
            <a:r>
              <a:rPr lang="en-US" sz="2200" dirty="0" smtClean="0"/>
              <a:t> led the way with transportation of slaves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During the 17th century, more than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u="sng" dirty="0" smtClean="0">
                <a:solidFill>
                  <a:srgbClr val="FF0000"/>
                </a:solidFill>
              </a:rPr>
              <a:t>40</a:t>
            </a:r>
            <a:r>
              <a:rPr lang="en-US" sz="1800" dirty="0" smtClean="0"/>
              <a:t>% of all Africans brought to the Americas went to </a:t>
            </a:r>
            <a:r>
              <a:rPr lang="en-US" sz="1800" u="sng" dirty="0" smtClean="0">
                <a:solidFill>
                  <a:srgbClr val="FF0000"/>
                </a:solidFill>
              </a:rPr>
              <a:t>sugar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plantations in </a:t>
            </a:r>
            <a:r>
              <a:rPr lang="en-US" sz="1800" u="sng" dirty="0" smtClean="0">
                <a:solidFill>
                  <a:srgbClr val="FF0000"/>
                </a:solidFill>
              </a:rPr>
              <a:t>Brazil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As </a:t>
            </a:r>
            <a:r>
              <a:rPr lang="en-US" sz="1800" u="sng" dirty="0" smtClean="0">
                <a:solidFill>
                  <a:srgbClr val="FF0000"/>
                </a:solidFill>
              </a:rPr>
              <a:t>England</a:t>
            </a:r>
            <a:r>
              <a:rPr lang="en-US" sz="1800" dirty="0" smtClean="0"/>
              <a:t>’s presence in the Americas grew, it came to </a:t>
            </a:r>
            <a:r>
              <a:rPr lang="en-US" sz="1800" u="sng" dirty="0" smtClean="0">
                <a:solidFill>
                  <a:srgbClr val="FF0000"/>
                </a:solidFill>
              </a:rPr>
              <a:t>dominate</a:t>
            </a:r>
            <a:r>
              <a:rPr lang="en-US" sz="1800" dirty="0" smtClean="0"/>
              <a:t> the slave trade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African society was broken up into </a:t>
            </a:r>
            <a:r>
              <a:rPr lang="en-US" sz="1800" u="sng" dirty="0" smtClean="0">
                <a:solidFill>
                  <a:srgbClr val="FF0000"/>
                </a:solidFill>
              </a:rPr>
              <a:t>tribes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Many African </a:t>
            </a:r>
            <a:r>
              <a:rPr lang="en-US" sz="1800" u="sng" dirty="0" smtClean="0">
                <a:solidFill>
                  <a:srgbClr val="FF0000"/>
                </a:solidFill>
              </a:rPr>
              <a:t>rulers</a:t>
            </a:r>
            <a:r>
              <a:rPr lang="en-US" sz="1800" dirty="0" smtClean="0"/>
              <a:t> and </a:t>
            </a:r>
            <a:r>
              <a:rPr lang="en-US" sz="1800" u="sng" dirty="0" smtClean="0">
                <a:solidFill>
                  <a:srgbClr val="FF0000"/>
                </a:solidFill>
              </a:rPr>
              <a:t>merchants</a:t>
            </a:r>
            <a:r>
              <a:rPr lang="en-US" sz="1800" dirty="0" smtClean="0"/>
              <a:t> captured other Africans and traded with European traders for </a:t>
            </a:r>
            <a:r>
              <a:rPr lang="en-US" sz="1800" u="sng" dirty="0" smtClean="0">
                <a:solidFill>
                  <a:srgbClr val="FF0000"/>
                </a:solidFill>
              </a:rPr>
              <a:t>gold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u="sng" dirty="0" smtClean="0">
                <a:solidFill>
                  <a:srgbClr val="FF0000"/>
                </a:solidFill>
              </a:rPr>
              <a:t>guns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smtClean="0"/>
              <a:t>and other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-AtlanticSlaveTr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7200" y="928688"/>
            <a:ext cx="8382000" cy="570071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“Black” Gold for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468"/>
            <a:ext cx="7861981" cy="49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59</TotalTime>
  <Words>610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Focus</vt:lpstr>
      <vt:lpstr>The Age of Exploration</vt:lpstr>
      <vt:lpstr>Constructive Response Questions</vt:lpstr>
      <vt:lpstr>What Will We Learn?</vt:lpstr>
      <vt:lpstr>The Atlantic Slave Trade</vt:lpstr>
      <vt:lpstr>The Atlantic Slave Trade</vt:lpstr>
      <vt:lpstr>African Captives in Yokes</vt:lpstr>
      <vt:lpstr>The Atlantic Slave Trade</vt:lpstr>
      <vt:lpstr>“Black” Gold for Sale!</vt:lpstr>
      <vt:lpstr>Triangle Trade</vt:lpstr>
      <vt:lpstr>The Atlantic Slave Trade</vt:lpstr>
      <vt:lpstr>Middle Passage</vt:lpstr>
      <vt:lpstr>“Coffin” Position:  Onboard a Slave Ship</vt:lpstr>
      <vt:lpstr>PowerPoint Presentation</vt:lpstr>
      <vt:lpstr>African Captives Thrown Overboard</vt:lpstr>
      <vt:lpstr>The Atlantic Slave Trade</vt:lpstr>
      <vt:lpstr>PowerPoint Presentation</vt:lpstr>
      <vt:lpstr>Inspection and Sale</vt:lpstr>
      <vt:lpstr>Slave Master Brands</vt:lpstr>
      <vt:lpstr>30 Lashes</vt:lpstr>
      <vt:lpstr>Whipped Slave, early 19c</vt:lpstr>
      <vt:lpstr>The Atlantic Slave Trade</vt:lpstr>
      <vt:lpstr>Amistad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 Sagan</dc:creator>
  <cp:lastModifiedBy>Windows User</cp:lastModifiedBy>
  <cp:revision>12</cp:revision>
  <dcterms:created xsi:type="dcterms:W3CDTF">2015-01-08T19:10:54Z</dcterms:created>
  <dcterms:modified xsi:type="dcterms:W3CDTF">2017-01-23T17:09:06Z</dcterms:modified>
</cp:coreProperties>
</file>