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62" r:id="rId3"/>
    <p:sldId id="257" r:id="rId4"/>
    <p:sldId id="263" r:id="rId5"/>
    <p:sldId id="258" r:id="rId6"/>
    <p:sldId id="264" r:id="rId7"/>
    <p:sldId id="259" r:id="rId8"/>
    <p:sldId id="266" r:id="rId9"/>
    <p:sldId id="267" r:id="rId10"/>
    <p:sldId id="271" r:id="rId11"/>
    <p:sldId id="261" r:id="rId12"/>
    <p:sldId id="260" r:id="rId13"/>
    <p:sldId id="272" r:id="rId14"/>
    <p:sldId id="265" r:id="rId15"/>
    <p:sldId id="268" r:id="rId16"/>
    <p:sldId id="270" r:id="rId17"/>
    <p:sldId id="269"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080" autoAdjust="0"/>
    <p:restoredTop sz="94660"/>
  </p:normalViewPr>
  <p:slideViewPr>
    <p:cSldViewPr snapToGrid="0" snapToObjects="1">
      <p:cViewPr>
        <p:scale>
          <a:sx n="71" d="100"/>
          <a:sy n="71" d="100"/>
        </p:scale>
        <p:origin x="-1824" y="-3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5A2B61-13B8-ED49-A909-1E0FF01CB1A3}" type="datetimeFigureOut">
              <a:rPr lang="en-US" smtClean="0"/>
              <a:t>10/17/2017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480470-C695-9D40-931D-B02CEE699714}" type="slidenum">
              <a:rPr lang="en-US" smtClean="0"/>
              <a:t>‹#›</a:t>
            </a:fld>
            <a:endParaRPr lang="en-US"/>
          </a:p>
        </p:txBody>
      </p:sp>
    </p:spTree>
    <p:extLst>
      <p:ext uri="{BB962C8B-B14F-4D97-AF65-F5344CB8AC3E}">
        <p14:creationId xmlns:p14="http://schemas.microsoft.com/office/powerpoint/2010/main" val="28472290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B8IcwFwNLr8"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Dedicated to all the gods,</a:t>
            </a:r>
            <a:r>
              <a:rPr lang="en-US" baseline="0" dirty="0" smtClean="0"/>
              <a:t> one of the best preserved Roman temples, considered to be one of the greatest architectural structures from ancient times; originally built in 27 BC by Agrippa during Augustus’ reign, destroyed by a rife in 80 AD finished in 125 AD by emperor Hadrian; the conversion from a temple of polytheism to a Christian Church is the main reason why the structure is still in good condition today. Used as a tomb during the Renaissance – still used for Catholic mass daily. Achieved the dome by using lighter materials as the dome gets higher – heaviest at the bottom and lighter stones on top </a:t>
            </a:r>
            <a:endParaRPr lang="en-US" dirty="0"/>
          </a:p>
        </p:txBody>
      </p:sp>
      <p:sp>
        <p:nvSpPr>
          <p:cNvPr id="4" name="Slide Number Placeholder 3"/>
          <p:cNvSpPr>
            <a:spLocks noGrp="1"/>
          </p:cNvSpPr>
          <p:nvPr>
            <p:ph type="sldNum" sz="quarter" idx="10"/>
          </p:nvPr>
        </p:nvSpPr>
        <p:spPr/>
        <p:txBody>
          <a:bodyPr/>
          <a:lstStyle/>
          <a:p>
            <a:fld id="{AD480470-C695-9D40-931D-B02CEE699714}" type="slidenum">
              <a:rPr lang="en-US" smtClean="0"/>
              <a:t>4</a:t>
            </a:fld>
            <a:endParaRPr lang="en-US"/>
          </a:p>
        </p:txBody>
      </p:sp>
    </p:spTree>
    <p:extLst>
      <p:ext uri="{BB962C8B-B14F-4D97-AF65-F5344CB8AC3E}">
        <p14:creationId xmlns:p14="http://schemas.microsoft.com/office/powerpoint/2010/main" val="3825035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hlinkClick r:id="rId3"/>
              </a:rPr>
              <a:t>It even helped concrete set quickly underwater, which helped in the construction of elaborate baths, piers,</a:t>
            </a:r>
            <a:r>
              <a:rPr lang="en-US" baseline="0" dirty="0" smtClean="0">
                <a:hlinkClick r:id="rId3"/>
              </a:rPr>
              <a:t> and harbors. </a:t>
            </a:r>
            <a:endParaRPr lang="en-US" dirty="0" smtClean="0">
              <a:hlinkClick r:id="rId3"/>
            </a:endParaRPr>
          </a:p>
          <a:p>
            <a:endParaRPr lang="en-US" dirty="0"/>
          </a:p>
        </p:txBody>
      </p:sp>
      <p:sp>
        <p:nvSpPr>
          <p:cNvPr id="4" name="Slide Number Placeholder 3"/>
          <p:cNvSpPr>
            <a:spLocks noGrp="1"/>
          </p:cNvSpPr>
          <p:nvPr>
            <p:ph type="sldNum" sz="quarter" idx="10"/>
          </p:nvPr>
        </p:nvSpPr>
        <p:spPr/>
        <p:txBody>
          <a:bodyPr/>
          <a:lstStyle/>
          <a:p>
            <a:fld id="{AD480470-C695-9D40-931D-B02CEE699714}" type="slidenum">
              <a:rPr lang="en-US" smtClean="0"/>
              <a:t>7</a:t>
            </a:fld>
            <a:endParaRPr lang="en-US"/>
          </a:p>
        </p:txBody>
      </p:sp>
    </p:spTree>
    <p:extLst>
      <p:ext uri="{BB962C8B-B14F-4D97-AF65-F5344CB8AC3E}">
        <p14:creationId xmlns:p14="http://schemas.microsoft.com/office/powerpoint/2010/main" val="2514678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They were constructed with a combination of dirt,</a:t>
            </a:r>
            <a:r>
              <a:rPr lang="en-US" baseline="0" dirty="0" smtClean="0"/>
              <a:t> gravel, and bricks made from granite or hardened volcanic lava. These roads were built straight to allow for water drainage. These roads were mostly helpful for military conquests, allowing the legion to travel as far as 25 miles per day. </a:t>
            </a:r>
            <a:endParaRPr lang="en-US" dirty="0" smtClean="0"/>
          </a:p>
          <a:p>
            <a:endParaRPr lang="en-US" dirty="0"/>
          </a:p>
        </p:txBody>
      </p:sp>
      <p:sp>
        <p:nvSpPr>
          <p:cNvPr id="4" name="Slide Number Placeholder 3"/>
          <p:cNvSpPr>
            <a:spLocks noGrp="1"/>
          </p:cNvSpPr>
          <p:nvPr>
            <p:ph type="sldNum" sz="quarter" idx="10"/>
          </p:nvPr>
        </p:nvSpPr>
        <p:spPr/>
        <p:txBody>
          <a:bodyPr/>
          <a:lstStyle/>
          <a:p>
            <a:fld id="{AD480470-C695-9D40-931D-B02CEE699714}" type="slidenum">
              <a:rPr lang="en-US" smtClean="0"/>
              <a:t>8</a:t>
            </a:fld>
            <a:endParaRPr lang="en-US"/>
          </a:p>
        </p:txBody>
      </p:sp>
    </p:spTree>
    <p:extLst>
      <p:ext uri="{BB962C8B-B14F-4D97-AF65-F5344CB8AC3E}">
        <p14:creationId xmlns:p14="http://schemas.microsoft.com/office/powerpoint/2010/main" val="3740374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AD480470-C695-9D40-931D-B02CEE699714}" type="slidenum">
              <a:rPr lang="en-US" smtClean="0"/>
              <a:t>10</a:t>
            </a:fld>
            <a:endParaRPr lang="en-US"/>
          </a:p>
        </p:txBody>
      </p:sp>
    </p:spTree>
    <p:extLst>
      <p:ext uri="{BB962C8B-B14F-4D97-AF65-F5344CB8AC3E}">
        <p14:creationId xmlns:p14="http://schemas.microsoft.com/office/powerpoint/2010/main" val="3799465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429007-04CE-864F-8CED-3309C380052D}" type="datetimeFigureOut">
              <a:rPr lang="en-US" smtClean="0"/>
              <a:t>10/17/2017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44A4F2-74A6-7941-9EC9-9343346BBB45}" type="slidenum">
              <a:rPr lang="en-US" smtClean="0"/>
              <a:t>‹#›</a:t>
            </a:fld>
            <a:endParaRPr lang="en-US"/>
          </a:p>
        </p:txBody>
      </p:sp>
    </p:spTree>
    <p:extLst>
      <p:ext uri="{BB962C8B-B14F-4D97-AF65-F5344CB8AC3E}">
        <p14:creationId xmlns:p14="http://schemas.microsoft.com/office/powerpoint/2010/main" val="3439103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429007-04CE-864F-8CED-3309C380052D}" type="datetimeFigureOut">
              <a:rPr lang="en-US" smtClean="0"/>
              <a:t>10/17/2017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44A4F2-74A6-7941-9EC9-9343346BBB45}" type="slidenum">
              <a:rPr lang="en-US" smtClean="0"/>
              <a:t>‹#›</a:t>
            </a:fld>
            <a:endParaRPr lang="en-US"/>
          </a:p>
        </p:txBody>
      </p:sp>
    </p:spTree>
    <p:extLst>
      <p:ext uri="{BB962C8B-B14F-4D97-AF65-F5344CB8AC3E}">
        <p14:creationId xmlns:p14="http://schemas.microsoft.com/office/powerpoint/2010/main" val="439029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429007-04CE-864F-8CED-3309C380052D}" type="datetimeFigureOut">
              <a:rPr lang="en-US" smtClean="0"/>
              <a:t>10/17/2017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44A4F2-74A6-7941-9EC9-9343346BBB45}" type="slidenum">
              <a:rPr lang="en-US" smtClean="0"/>
              <a:t>‹#›</a:t>
            </a:fld>
            <a:endParaRPr lang="en-US"/>
          </a:p>
        </p:txBody>
      </p:sp>
    </p:spTree>
    <p:extLst>
      <p:ext uri="{BB962C8B-B14F-4D97-AF65-F5344CB8AC3E}">
        <p14:creationId xmlns:p14="http://schemas.microsoft.com/office/powerpoint/2010/main" val="290779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429007-04CE-864F-8CED-3309C380052D}" type="datetimeFigureOut">
              <a:rPr lang="en-US" smtClean="0"/>
              <a:t>10/17/2017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44A4F2-74A6-7941-9EC9-9343346BBB45}" type="slidenum">
              <a:rPr lang="en-US" smtClean="0"/>
              <a:t>‹#›</a:t>
            </a:fld>
            <a:endParaRPr lang="en-US"/>
          </a:p>
        </p:txBody>
      </p:sp>
    </p:spTree>
    <p:extLst>
      <p:ext uri="{BB962C8B-B14F-4D97-AF65-F5344CB8AC3E}">
        <p14:creationId xmlns:p14="http://schemas.microsoft.com/office/powerpoint/2010/main" val="1687985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429007-04CE-864F-8CED-3309C380052D}" type="datetimeFigureOut">
              <a:rPr lang="en-US" smtClean="0"/>
              <a:t>10/17/2017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44A4F2-74A6-7941-9EC9-9343346BBB45}" type="slidenum">
              <a:rPr lang="en-US" smtClean="0"/>
              <a:t>‹#›</a:t>
            </a:fld>
            <a:endParaRPr lang="en-US"/>
          </a:p>
        </p:txBody>
      </p:sp>
    </p:spTree>
    <p:extLst>
      <p:ext uri="{BB962C8B-B14F-4D97-AF65-F5344CB8AC3E}">
        <p14:creationId xmlns:p14="http://schemas.microsoft.com/office/powerpoint/2010/main" val="2502642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429007-04CE-864F-8CED-3309C380052D}" type="datetimeFigureOut">
              <a:rPr lang="en-US" smtClean="0"/>
              <a:t>10/17/2017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44A4F2-74A6-7941-9EC9-9343346BBB45}" type="slidenum">
              <a:rPr lang="en-US" smtClean="0"/>
              <a:t>‹#›</a:t>
            </a:fld>
            <a:endParaRPr lang="en-US"/>
          </a:p>
        </p:txBody>
      </p:sp>
    </p:spTree>
    <p:extLst>
      <p:ext uri="{BB962C8B-B14F-4D97-AF65-F5344CB8AC3E}">
        <p14:creationId xmlns:p14="http://schemas.microsoft.com/office/powerpoint/2010/main" val="1953233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429007-04CE-864F-8CED-3309C380052D}" type="datetimeFigureOut">
              <a:rPr lang="en-US" smtClean="0"/>
              <a:t>10/17/2017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44A4F2-74A6-7941-9EC9-9343346BBB45}" type="slidenum">
              <a:rPr lang="en-US" smtClean="0"/>
              <a:t>‹#›</a:t>
            </a:fld>
            <a:endParaRPr lang="en-US"/>
          </a:p>
        </p:txBody>
      </p:sp>
    </p:spTree>
    <p:extLst>
      <p:ext uri="{BB962C8B-B14F-4D97-AF65-F5344CB8AC3E}">
        <p14:creationId xmlns:p14="http://schemas.microsoft.com/office/powerpoint/2010/main" val="2139983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429007-04CE-864F-8CED-3309C380052D}" type="datetimeFigureOut">
              <a:rPr lang="en-US" smtClean="0"/>
              <a:t>10/17/2017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44A4F2-74A6-7941-9EC9-9343346BBB45}" type="slidenum">
              <a:rPr lang="en-US" smtClean="0"/>
              <a:t>‹#›</a:t>
            </a:fld>
            <a:endParaRPr lang="en-US"/>
          </a:p>
        </p:txBody>
      </p:sp>
    </p:spTree>
    <p:extLst>
      <p:ext uri="{BB962C8B-B14F-4D97-AF65-F5344CB8AC3E}">
        <p14:creationId xmlns:p14="http://schemas.microsoft.com/office/powerpoint/2010/main" val="2587758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429007-04CE-864F-8CED-3309C380052D}" type="datetimeFigureOut">
              <a:rPr lang="en-US" smtClean="0"/>
              <a:t>10/17/2017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44A4F2-74A6-7941-9EC9-9343346BBB45}" type="slidenum">
              <a:rPr lang="en-US" smtClean="0"/>
              <a:t>‹#›</a:t>
            </a:fld>
            <a:endParaRPr lang="en-US"/>
          </a:p>
        </p:txBody>
      </p:sp>
    </p:spTree>
    <p:extLst>
      <p:ext uri="{BB962C8B-B14F-4D97-AF65-F5344CB8AC3E}">
        <p14:creationId xmlns:p14="http://schemas.microsoft.com/office/powerpoint/2010/main" val="264344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429007-04CE-864F-8CED-3309C380052D}" type="datetimeFigureOut">
              <a:rPr lang="en-US" smtClean="0"/>
              <a:t>10/17/2017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44A4F2-74A6-7941-9EC9-9343346BBB45}" type="slidenum">
              <a:rPr lang="en-US" smtClean="0"/>
              <a:t>‹#›</a:t>
            </a:fld>
            <a:endParaRPr lang="en-US"/>
          </a:p>
        </p:txBody>
      </p:sp>
    </p:spTree>
    <p:extLst>
      <p:ext uri="{BB962C8B-B14F-4D97-AF65-F5344CB8AC3E}">
        <p14:creationId xmlns:p14="http://schemas.microsoft.com/office/powerpoint/2010/main" val="3574345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429007-04CE-864F-8CED-3309C380052D}" type="datetimeFigureOut">
              <a:rPr lang="en-US" smtClean="0"/>
              <a:t>10/17/2017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44A4F2-74A6-7941-9EC9-9343346BBB45}" type="slidenum">
              <a:rPr lang="en-US" smtClean="0"/>
              <a:t>‹#›</a:t>
            </a:fld>
            <a:endParaRPr lang="en-US"/>
          </a:p>
        </p:txBody>
      </p:sp>
    </p:spTree>
    <p:extLst>
      <p:ext uri="{BB962C8B-B14F-4D97-AF65-F5344CB8AC3E}">
        <p14:creationId xmlns:p14="http://schemas.microsoft.com/office/powerpoint/2010/main" val="428112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429007-04CE-864F-8CED-3309C380052D}" type="datetimeFigureOut">
              <a:rPr lang="en-US" smtClean="0"/>
              <a:t>10/17/2017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44A4F2-74A6-7941-9EC9-9343346BBB45}" type="slidenum">
              <a:rPr lang="en-US" smtClean="0"/>
              <a:t>‹#›</a:t>
            </a:fld>
            <a:endParaRPr lang="en-US"/>
          </a:p>
        </p:txBody>
      </p:sp>
    </p:spTree>
    <p:extLst>
      <p:ext uri="{BB962C8B-B14F-4D97-AF65-F5344CB8AC3E}">
        <p14:creationId xmlns:p14="http://schemas.microsoft.com/office/powerpoint/2010/main" val="1558519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Yu94sFmNwMw"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youtube.com/watch?v=q-32UWMCrtE#t=207"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RM2D7iJHWXQ"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youtube.com/watch?v=VAgA6G75XsI" TargetMode="Externa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B8IcwFwNLr8"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159286"/>
            <a:ext cx="8042717" cy="1470025"/>
          </a:xfrm>
        </p:spPr>
        <p:txBody>
          <a:bodyPr/>
          <a:lstStyle/>
          <a:p>
            <a:r>
              <a:rPr lang="en-US" dirty="0" smtClean="0"/>
              <a:t>Art, Architecture, and Innovations</a:t>
            </a:r>
            <a:endParaRPr lang="en-US" dirty="0"/>
          </a:p>
        </p:txBody>
      </p:sp>
    </p:spTree>
    <p:extLst>
      <p:ext uri="{BB962C8B-B14F-4D97-AF65-F5344CB8AC3E}">
        <p14:creationId xmlns:p14="http://schemas.microsoft.com/office/powerpoint/2010/main" val="2606476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Roman Roads</a:t>
            </a:r>
            <a:endParaRPr lang="en-US" dirty="0"/>
          </a:p>
        </p:txBody>
      </p:sp>
      <p:sp>
        <p:nvSpPr>
          <p:cNvPr id="3" name="Content Placeholder 2"/>
          <p:cNvSpPr>
            <a:spLocks noGrp="1"/>
          </p:cNvSpPr>
          <p:nvPr>
            <p:ph idx="1"/>
          </p:nvPr>
        </p:nvSpPr>
        <p:spPr/>
        <p:txBody>
          <a:bodyPr>
            <a:normAutofit lnSpcReduction="10000"/>
          </a:bodyPr>
          <a:lstStyle/>
          <a:p>
            <a:r>
              <a:rPr lang="en-US" dirty="0" smtClean="0"/>
              <a:t>At its height, the Roman empire encompassed nearly 1.7 million square miles and included most of southern Europe. To ensure effective administration of their territory, the Romans built the most sophisticated system of words the ancient world had ever seen. </a:t>
            </a:r>
          </a:p>
          <a:p>
            <a:pPr marL="0" indent="0">
              <a:buNone/>
            </a:pPr>
            <a:endParaRPr lang="en-US" dirty="0" smtClean="0"/>
          </a:p>
          <a:p>
            <a:r>
              <a:rPr lang="en-US" dirty="0" smtClean="0">
                <a:hlinkClick r:id="rId3"/>
              </a:rPr>
              <a:t>Romans built over 50,000 miles of road by 200 AD. </a:t>
            </a:r>
            <a:r>
              <a:rPr lang="en-US" dirty="0" smtClean="0"/>
              <a:t> </a:t>
            </a:r>
            <a:r>
              <a:rPr lang="en-US" sz="1500" dirty="0" smtClean="0"/>
              <a:t>3</a:t>
            </a:r>
          </a:p>
          <a:p>
            <a:endParaRPr lang="en-US" dirty="0"/>
          </a:p>
        </p:txBody>
      </p:sp>
    </p:spTree>
    <p:extLst>
      <p:ext uri="{BB962C8B-B14F-4D97-AF65-F5344CB8AC3E}">
        <p14:creationId xmlns:p14="http://schemas.microsoft.com/office/powerpoint/2010/main" val="4041189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Roman baths </a:t>
            </a:r>
            <a:endParaRPr lang="en-US" dirty="0"/>
          </a:p>
        </p:txBody>
      </p:sp>
      <p:sp>
        <p:nvSpPr>
          <p:cNvPr id="3" name="Content Placeholder 2"/>
          <p:cNvSpPr>
            <a:spLocks noGrp="1"/>
          </p:cNvSpPr>
          <p:nvPr>
            <p:ph idx="1"/>
          </p:nvPr>
        </p:nvSpPr>
        <p:spPr>
          <a:xfrm>
            <a:off x="457200" y="1600200"/>
            <a:ext cx="8229600" cy="5257800"/>
          </a:xfrm>
        </p:spPr>
        <p:txBody>
          <a:bodyPr>
            <a:normAutofit lnSpcReduction="10000"/>
          </a:bodyPr>
          <a:lstStyle/>
          <a:p>
            <a:r>
              <a:rPr lang="en-US" dirty="0" smtClean="0"/>
              <a:t>Bathing was one of the most common daily </a:t>
            </a:r>
            <a:r>
              <a:rPr lang="en-US" dirty="0" err="1" smtClean="0"/>
              <a:t>activites</a:t>
            </a:r>
            <a:r>
              <a:rPr lang="en-US" dirty="0" smtClean="0"/>
              <a:t> of Roman culture and was practiced across all social classes.  </a:t>
            </a:r>
          </a:p>
          <a:p>
            <a:r>
              <a:rPr lang="en-US" dirty="0" smtClean="0"/>
              <a:t>The Romans borrowed these practices from the Greeks, and carried on this communal activity. </a:t>
            </a:r>
          </a:p>
          <a:p>
            <a:r>
              <a:rPr lang="en-US" dirty="0" smtClean="0"/>
              <a:t>Contained a series of rooms that got progressively hotter </a:t>
            </a:r>
          </a:p>
          <a:p>
            <a:endParaRPr lang="en-US" dirty="0" smtClean="0"/>
          </a:p>
          <a:p>
            <a:r>
              <a:rPr lang="en-US" dirty="0" smtClean="0">
                <a:hlinkClick r:id="rId2"/>
              </a:rPr>
              <a:t>Roman baths: Hypocaust system</a:t>
            </a:r>
            <a:r>
              <a:rPr lang="en-US" dirty="0" smtClean="0"/>
              <a:t> </a:t>
            </a:r>
            <a:r>
              <a:rPr lang="en-US" sz="1500" dirty="0" smtClean="0"/>
              <a:t>4</a:t>
            </a:r>
            <a:endParaRPr lang="en-US" sz="1500" dirty="0"/>
          </a:p>
        </p:txBody>
      </p:sp>
    </p:spTree>
    <p:extLst>
      <p:ext uri="{BB962C8B-B14F-4D97-AF65-F5344CB8AC3E}">
        <p14:creationId xmlns:p14="http://schemas.microsoft.com/office/powerpoint/2010/main" val="1758534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Roman Baths </a:t>
            </a:r>
            <a:endParaRPr lang="en-US" dirty="0"/>
          </a:p>
        </p:txBody>
      </p:sp>
      <p:pic>
        <p:nvPicPr>
          <p:cNvPr id="4" name="Content Placeholder 3"/>
          <p:cNvPicPr>
            <a:picLocks noGrp="1" noChangeAspect="1"/>
          </p:cNvPicPr>
          <p:nvPr>
            <p:ph idx="1"/>
          </p:nvPr>
        </p:nvPicPr>
        <p:blipFill>
          <a:blip r:embed="rId2"/>
          <a:srcRect t="12053" b="12053"/>
          <a:stretch>
            <a:fillRect/>
          </a:stretch>
        </p:blipFill>
        <p:spPr/>
      </p:pic>
    </p:spTree>
    <p:extLst>
      <p:ext uri="{BB962C8B-B14F-4D97-AF65-F5344CB8AC3E}">
        <p14:creationId xmlns:p14="http://schemas.microsoft.com/office/powerpoint/2010/main" val="1341448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Roman Art</a:t>
            </a:r>
            <a:endParaRPr lang="en-US" dirty="0"/>
          </a:p>
        </p:txBody>
      </p:sp>
      <p:sp>
        <p:nvSpPr>
          <p:cNvPr id="3" name="Content Placeholder 2"/>
          <p:cNvSpPr>
            <a:spLocks noGrp="1"/>
          </p:cNvSpPr>
          <p:nvPr>
            <p:ph idx="1"/>
          </p:nvPr>
        </p:nvSpPr>
        <p:spPr/>
        <p:txBody>
          <a:bodyPr/>
          <a:lstStyle/>
          <a:p>
            <a:r>
              <a:rPr lang="en-US" dirty="0" smtClean="0">
                <a:hlinkClick r:id="rId2"/>
              </a:rPr>
              <a:t>Classical styles </a:t>
            </a:r>
            <a:r>
              <a:rPr lang="en-US" dirty="0" smtClean="0"/>
              <a:t> </a:t>
            </a:r>
            <a:r>
              <a:rPr lang="en-US" sz="1500" dirty="0" smtClean="0"/>
              <a:t>8</a:t>
            </a:r>
          </a:p>
          <a:p>
            <a:endParaRPr lang="en-US" dirty="0"/>
          </a:p>
          <a:p>
            <a:pPr marL="0" indent="0">
              <a:buNone/>
            </a:pPr>
            <a:r>
              <a:rPr lang="en-US" dirty="0" smtClean="0"/>
              <a:t>	Sculpture</a:t>
            </a:r>
          </a:p>
          <a:p>
            <a:pPr marL="0" indent="0">
              <a:buNone/>
            </a:pPr>
            <a:r>
              <a:rPr lang="en-US" dirty="0" smtClean="0"/>
              <a:t>	Painting</a:t>
            </a:r>
          </a:p>
          <a:p>
            <a:pPr marL="0" indent="0">
              <a:buNone/>
            </a:pPr>
            <a:r>
              <a:rPr lang="en-US" dirty="0" smtClean="0"/>
              <a:t>	Architecture</a:t>
            </a:r>
            <a:endParaRPr lang="en-US" dirty="0"/>
          </a:p>
        </p:txBody>
      </p:sp>
    </p:spTree>
    <p:extLst>
      <p:ext uri="{BB962C8B-B14F-4D97-AF65-F5344CB8AC3E}">
        <p14:creationId xmlns:p14="http://schemas.microsoft.com/office/powerpoint/2010/main" val="2551070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4" name="Picture 3"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7670" y="260149"/>
            <a:ext cx="4213920" cy="3156373"/>
          </a:xfrm>
          <a:prstGeom prst="rect">
            <a:avLst/>
          </a:prstGeom>
        </p:spPr>
      </p:pic>
      <p:pic>
        <p:nvPicPr>
          <p:cNvPr id="5" name="Picture 4"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587" y="260149"/>
            <a:ext cx="3674687" cy="4905897"/>
          </a:xfrm>
          <a:prstGeom prst="rect">
            <a:avLst/>
          </a:prstGeom>
        </p:spPr>
      </p:pic>
      <p:pic>
        <p:nvPicPr>
          <p:cNvPr id="6" name="Picture 5"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4848" y="3566484"/>
            <a:ext cx="5746779" cy="2956011"/>
          </a:xfrm>
          <a:prstGeom prst="rect">
            <a:avLst/>
          </a:prstGeom>
        </p:spPr>
      </p:pic>
    </p:spTree>
    <p:extLst>
      <p:ext uri="{BB962C8B-B14F-4D97-AF65-F5344CB8AC3E}">
        <p14:creationId xmlns:p14="http://schemas.microsoft.com/office/powerpoint/2010/main" val="243978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4" name="Picture 3"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04" y="86583"/>
            <a:ext cx="4919733" cy="3685051"/>
          </a:xfrm>
          <a:prstGeom prst="rect">
            <a:avLst/>
          </a:prstGeom>
        </p:spPr>
      </p:pic>
      <p:pic>
        <p:nvPicPr>
          <p:cNvPr id="5" name="Picture 4"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7282" y="0"/>
            <a:ext cx="3701502" cy="3685051"/>
          </a:xfrm>
          <a:prstGeom prst="rect">
            <a:avLst/>
          </a:prstGeom>
        </p:spPr>
      </p:pic>
      <p:pic>
        <p:nvPicPr>
          <p:cNvPr id="8" name="Picture 7"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835" y="3442563"/>
            <a:ext cx="7217049" cy="3212336"/>
          </a:xfrm>
          <a:prstGeom prst="rect">
            <a:avLst/>
          </a:prstGeom>
        </p:spPr>
      </p:pic>
      <p:sp>
        <p:nvSpPr>
          <p:cNvPr id="9" name="Decagon 8"/>
          <p:cNvSpPr/>
          <p:nvPr/>
        </p:nvSpPr>
        <p:spPr>
          <a:xfrm>
            <a:off x="2222851" y="1818217"/>
            <a:ext cx="555822" cy="584643"/>
          </a:xfrm>
          <a:prstGeom prst="decagon">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Decagon 9"/>
          <p:cNvSpPr/>
          <p:nvPr/>
        </p:nvSpPr>
        <p:spPr>
          <a:xfrm>
            <a:off x="1154728" y="4790859"/>
            <a:ext cx="324876" cy="411480"/>
          </a:xfrm>
          <a:prstGeom prst="decagon">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Decagon 10"/>
          <p:cNvSpPr/>
          <p:nvPr/>
        </p:nvSpPr>
        <p:spPr>
          <a:xfrm>
            <a:off x="6965294" y="4943259"/>
            <a:ext cx="324876" cy="411480"/>
          </a:xfrm>
          <a:prstGeom prst="decagon">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Decagon 12"/>
          <p:cNvSpPr/>
          <p:nvPr/>
        </p:nvSpPr>
        <p:spPr>
          <a:xfrm>
            <a:off x="4681461" y="4943259"/>
            <a:ext cx="324876" cy="411480"/>
          </a:xfrm>
          <a:prstGeom prst="decagon">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159869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5" name="Picture 4"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319841" cy="4449271"/>
          </a:xfrm>
          <a:prstGeom prst="rect">
            <a:avLst/>
          </a:prstGeom>
        </p:spPr>
      </p:pic>
      <p:pic>
        <p:nvPicPr>
          <p:cNvPr id="7" name="Picture 6"/>
          <p:cNvPicPr>
            <a:picLocks noChangeAspect="1"/>
          </p:cNvPicPr>
          <p:nvPr/>
        </p:nvPicPr>
        <p:blipFill>
          <a:blip r:embed="rId3"/>
          <a:stretch>
            <a:fillRect/>
          </a:stretch>
        </p:blipFill>
        <p:spPr>
          <a:xfrm>
            <a:off x="3319841" y="1"/>
            <a:ext cx="3333399" cy="4444532"/>
          </a:xfrm>
          <a:prstGeom prst="rect">
            <a:avLst/>
          </a:prstGeom>
        </p:spPr>
      </p:pic>
      <p:pic>
        <p:nvPicPr>
          <p:cNvPr id="4" name="Picture 3"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7110" y="3982764"/>
            <a:ext cx="4376046" cy="2875236"/>
          </a:xfrm>
          <a:prstGeom prst="rect">
            <a:avLst/>
          </a:prstGeom>
        </p:spPr>
      </p:pic>
      <p:sp>
        <p:nvSpPr>
          <p:cNvPr id="9" name="Decagon 8"/>
          <p:cNvSpPr/>
          <p:nvPr/>
        </p:nvSpPr>
        <p:spPr>
          <a:xfrm>
            <a:off x="4330229" y="2193406"/>
            <a:ext cx="519628" cy="577211"/>
          </a:xfrm>
          <a:prstGeom prst="dec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Italy 4 04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5553" y="2193406"/>
            <a:ext cx="3498446" cy="4664594"/>
          </a:xfrm>
          <a:prstGeom prst="rect">
            <a:avLst/>
          </a:prstGeom>
        </p:spPr>
      </p:pic>
      <p:sp>
        <p:nvSpPr>
          <p:cNvPr id="11" name="Decagon 10"/>
          <p:cNvSpPr/>
          <p:nvPr/>
        </p:nvSpPr>
        <p:spPr>
          <a:xfrm>
            <a:off x="7023030" y="4531112"/>
            <a:ext cx="519628" cy="322204"/>
          </a:xfrm>
          <a:prstGeom prst="dec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9854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4" name="Picture 3" descr="Statue-August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768" y="692654"/>
            <a:ext cx="4110231" cy="6165346"/>
          </a:xfrm>
          <a:prstGeom prst="rect">
            <a:avLst/>
          </a:prstGeom>
        </p:spPr>
      </p:pic>
      <p:pic>
        <p:nvPicPr>
          <p:cNvPr id="5" name="Picture 4"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079108" cy="6858000"/>
          </a:xfrm>
          <a:prstGeom prst="rect">
            <a:avLst/>
          </a:prstGeom>
        </p:spPr>
      </p:pic>
      <p:pic>
        <p:nvPicPr>
          <p:cNvPr id="6" name="Picture 5" descr="img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0443" y="1673915"/>
            <a:ext cx="3015251" cy="4531114"/>
          </a:xfrm>
          <a:prstGeom prst="rect">
            <a:avLst/>
          </a:prstGeom>
        </p:spPr>
      </p:pic>
      <p:sp>
        <p:nvSpPr>
          <p:cNvPr id="7" name="Decagon 6"/>
          <p:cNvSpPr/>
          <p:nvPr/>
        </p:nvSpPr>
        <p:spPr>
          <a:xfrm>
            <a:off x="4230775" y="3607574"/>
            <a:ext cx="324876" cy="411480"/>
          </a:xfrm>
          <a:prstGeom prst="decagon">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66580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Tour of Ancient Rome </a:t>
            </a:r>
            <a:endParaRPr lang="en-US" dirty="0"/>
          </a:p>
        </p:txBody>
      </p:sp>
      <p:sp>
        <p:nvSpPr>
          <p:cNvPr id="3" name="Content Placeholder 2"/>
          <p:cNvSpPr>
            <a:spLocks noGrp="1"/>
          </p:cNvSpPr>
          <p:nvPr>
            <p:ph idx="1"/>
          </p:nvPr>
        </p:nvSpPr>
        <p:spPr>
          <a:xfrm>
            <a:off x="457200" y="1600200"/>
            <a:ext cx="8229600" cy="1048407"/>
          </a:xfrm>
        </p:spPr>
        <p:txBody>
          <a:bodyPr>
            <a:normAutofit/>
          </a:bodyPr>
          <a:lstStyle/>
          <a:p>
            <a:r>
              <a:rPr lang="en-US" dirty="0" smtClean="0">
                <a:hlinkClick r:id="rId2"/>
              </a:rPr>
              <a:t>A Tour of Ancient Rome</a:t>
            </a:r>
            <a:r>
              <a:rPr lang="en-US" dirty="0"/>
              <a:t> </a:t>
            </a:r>
            <a:r>
              <a:rPr lang="en-US" dirty="0" smtClean="0"/>
              <a:t> </a:t>
            </a:r>
            <a:r>
              <a:rPr lang="en-US" sz="1600" dirty="0" smtClean="0"/>
              <a:t>14</a:t>
            </a:r>
            <a:endParaRPr lang="en-US" sz="1600" dirty="0"/>
          </a:p>
        </p:txBody>
      </p:sp>
      <p:pic>
        <p:nvPicPr>
          <p:cNvPr id="4" name="Picture 3" descr="Italy 4 1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4563" y="2648607"/>
            <a:ext cx="5360274" cy="4020206"/>
          </a:xfrm>
          <a:prstGeom prst="rect">
            <a:avLst/>
          </a:prstGeom>
        </p:spPr>
      </p:pic>
      <p:pic>
        <p:nvPicPr>
          <p:cNvPr id="5" name="Picture 4" descr="Italy 4 10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648607"/>
            <a:ext cx="2949500" cy="3932666"/>
          </a:xfrm>
          <a:prstGeom prst="rect">
            <a:avLst/>
          </a:prstGeom>
        </p:spPr>
      </p:pic>
    </p:spTree>
    <p:extLst>
      <p:ext uri="{BB962C8B-B14F-4D97-AF65-F5344CB8AC3E}">
        <p14:creationId xmlns:p14="http://schemas.microsoft.com/office/powerpoint/2010/main" val="24653208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18236" y="274638"/>
            <a:ext cx="3768564" cy="1143000"/>
          </a:xfrm>
        </p:spPr>
        <p:txBody>
          <a:bodyPr/>
          <a:lstStyle/>
          <a:p>
            <a:r>
              <a:rPr lang="en-US" dirty="0" smtClean="0"/>
              <a:t>Pantheon</a:t>
            </a:r>
            <a:endParaRPr lang="en-US" dirty="0"/>
          </a:p>
        </p:txBody>
      </p:sp>
      <p:pic>
        <p:nvPicPr>
          <p:cNvPr id="4" name="Content Placeholder 3" descr="Italy 4 092.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3174601" y="3405352"/>
            <a:ext cx="5831845" cy="3207290"/>
          </a:xfrm>
        </p:spPr>
      </p:pic>
      <p:pic>
        <p:nvPicPr>
          <p:cNvPr id="5" name="Picture 4" descr="Italy 4 09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732" y="274638"/>
            <a:ext cx="3908822" cy="5211762"/>
          </a:xfrm>
          <a:prstGeom prst="rect">
            <a:avLst/>
          </a:prstGeom>
        </p:spPr>
      </p:pic>
    </p:spTree>
    <p:extLst>
      <p:ext uri="{BB962C8B-B14F-4D97-AF65-F5344CB8AC3E}">
        <p14:creationId xmlns:p14="http://schemas.microsoft.com/office/powerpoint/2010/main" val="7628339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Pantheon</a:t>
            </a:r>
            <a:endParaRPr lang="en-US" dirty="0"/>
          </a:p>
        </p:txBody>
      </p:sp>
      <p:pic>
        <p:nvPicPr>
          <p:cNvPr id="4" name="Content Placeholder 3"/>
          <p:cNvPicPr>
            <a:picLocks noGrp="1" noChangeAspect="1"/>
          </p:cNvPicPr>
          <p:nvPr>
            <p:ph idx="1"/>
          </p:nvPr>
        </p:nvPicPr>
        <p:blipFill>
          <a:blip r:embed="rId3"/>
          <a:srcRect t="12477" b="12477"/>
          <a:stretch>
            <a:fillRect/>
          </a:stretch>
        </p:blipFill>
        <p:spPr>
          <a:xfrm>
            <a:off x="596378" y="1676742"/>
            <a:ext cx="8090422" cy="4449421"/>
          </a:xfrm>
        </p:spPr>
      </p:pic>
    </p:spTree>
    <p:extLst>
      <p:ext uri="{BB962C8B-B14F-4D97-AF65-F5344CB8AC3E}">
        <p14:creationId xmlns:p14="http://schemas.microsoft.com/office/powerpoint/2010/main" val="1203102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a:t>
            </a:r>
            <a:endParaRPr lang="en-US" dirty="0"/>
          </a:p>
        </p:txBody>
      </p:sp>
      <p:sp>
        <p:nvSpPr>
          <p:cNvPr id="8" name="Content Placeholder 7"/>
          <p:cNvSpPr>
            <a:spLocks noGrp="1"/>
          </p:cNvSpPr>
          <p:nvPr>
            <p:ph idx="1"/>
          </p:nvPr>
        </p:nvSpPr>
        <p:spPr>
          <a:xfrm>
            <a:off x="0" y="1417638"/>
            <a:ext cx="9144000" cy="5104858"/>
          </a:xfrm>
        </p:spPr>
        <p:txBody>
          <a:bodyPr>
            <a:normAutofit lnSpcReduction="10000"/>
          </a:bodyPr>
          <a:lstStyle/>
          <a:p>
            <a:r>
              <a:rPr lang="en-US" dirty="0" smtClean="0"/>
              <a:t>Arch: redistributes the weight of a structure  to support construction – Romans were the first to effectively harness the strength of arches – did not invent the concept</a:t>
            </a:r>
          </a:p>
          <a:p>
            <a:endParaRPr lang="en-US" dirty="0"/>
          </a:p>
          <a:p>
            <a:endParaRPr lang="en-US" dirty="0" smtClean="0"/>
          </a:p>
          <a:p>
            <a:r>
              <a:rPr lang="en-US" b="1" dirty="0" smtClean="0"/>
              <a:t>Triumphal arches </a:t>
            </a:r>
            <a:r>
              <a:rPr lang="en-US" dirty="0" smtClean="0"/>
              <a:t>– used to commemorate victorious generals or significant public events such as the founding of new colonies, the construction of a road or bridge, or accession of a new emperor. </a:t>
            </a:r>
            <a:endParaRPr lang="en-US" dirty="0"/>
          </a:p>
        </p:txBody>
      </p:sp>
    </p:spTree>
    <p:extLst>
      <p:ext uri="{BB962C8B-B14F-4D97-AF65-F5344CB8AC3E}">
        <p14:creationId xmlns:p14="http://schemas.microsoft.com/office/powerpoint/2010/main" val="3938382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4" name="Content Placeholder 3" descr="imgres.jpg"/>
          <p:cNvPicPr>
            <a:picLocks noGrp="1" noChangeAspect="1"/>
          </p:cNvPicPr>
          <p:nvPr>
            <p:ph idx="1"/>
          </p:nvPr>
        </p:nvPicPr>
        <p:blipFill>
          <a:blip r:embed="rId2">
            <a:extLst>
              <a:ext uri="{28A0092B-C50C-407E-A947-70E740481C1C}">
                <a14:useLocalDpi xmlns:a14="http://schemas.microsoft.com/office/drawing/2010/main" val="0"/>
              </a:ext>
            </a:extLst>
          </a:blip>
          <a:srcRect t="24049" b="24049"/>
          <a:stretch>
            <a:fillRect/>
          </a:stretch>
        </p:blipFill>
        <p:spPr>
          <a:xfrm>
            <a:off x="14692" y="4101794"/>
            <a:ext cx="5011635" cy="2756206"/>
          </a:xfrm>
        </p:spPr>
      </p:pic>
      <p:pic>
        <p:nvPicPr>
          <p:cNvPr id="5" name="Picture 4"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609842" cy="3067640"/>
          </a:xfrm>
          <a:prstGeom prst="rect">
            <a:avLst/>
          </a:prstGeom>
        </p:spPr>
      </p:pic>
      <p:pic>
        <p:nvPicPr>
          <p:cNvPr id="6" name="Picture 5" descr="img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711" y="28861"/>
            <a:ext cx="4503342" cy="2969595"/>
          </a:xfrm>
          <a:prstGeom prst="rect">
            <a:avLst/>
          </a:prstGeom>
        </p:spPr>
      </p:pic>
      <p:pic>
        <p:nvPicPr>
          <p:cNvPr id="7" name="Picture 6"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8462" y="4181421"/>
            <a:ext cx="4795538" cy="2676579"/>
          </a:xfrm>
          <a:prstGeom prst="rect">
            <a:avLst/>
          </a:prstGeom>
        </p:spPr>
      </p:pic>
      <p:pic>
        <p:nvPicPr>
          <p:cNvPr id="8" name="Picture 7" descr="imag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4442" y="2368014"/>
            <a:ext cx="3088538" cy="2055281"/>
          </a:xfrm>
          <a:prstGeom prst="rect">
            <a:avLst/>
          </a:prstGeom>
        </p:spPr>
      </p:pic>
    </p:spTree>
    <p:extLst>
      <p:ext uri="{BB962C8B-B14F-4D97-AF65-F5344CB8AC3E}">
        <p14:creationId xmlns:p14="http://schemas.microsoft.com/office/powerpoint/2010/main" val="3910360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Concrete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Many ancient Roman structures like the Pantheon, the </a:t>
            </a:r>
            <a:r>
              <a:rPr lang="en-US" dirty="0" err="1" smtClean="0"/>
              <a:t>Colosseum</a:t>
            </a:r>
            <a:r>
              <a:rPr lang="en-US" dirty="0" smtClean="0"/>
              <a:t>, and the Roman Forum are still standing today thanks to the development of Roman cement and concrete.</a:t>
            </a:r>
          </a:p>
          <a:p>
            <a:pPr marL="0" indent="0">
              <a:buNone/>
            </a:pPr>
            <a:endParaRPr lang="en-US" dirty="0" smtClean="0"/>
          </a:p>
          <a:p>
            <a:r>
              <a:rPr lang="en-US" dirty="0" smtClean="0"/>
              <a:t>Their unique recipe used slaked lime and a volcanic ash, which created a sticky paste known as </a:t>
            </a:r>
            <a:r>
              <a:rPr lang="en-US" dirty="0" err="1" smtClean="0"/>
              <a:t>pozzolana</a:t>
            </a:r>
            <a:r>
              <a:rPr lang="en-US" dirty="0" smtClean="0"/>
              <a:t>, which was very durable when mixed with volcanic rocks to form a concrete. </a:t>
            </a:r>
          </a:p>
          <a:p>
            <a:pPr marL="0" indent="0">
              <a:buNone/>
            </a:pPr>
            <a:endParaRPr lang="en-US" dirty="0" smtClean="0"/>
          </a:p>
          <a:p>
            <a:r>
              <a:rPr lang="en-US" dirty="0" smtClean="0">
                <a:hlinkClick r:id="rId3"/>
              </a:rPr>
              <a:t>Roman Architecture </a:t>
            </a:r>
            <a:r>
              <a:rPr lang="en-US" dirty="0" smtClean="0"/>
              <a:t> </a:t>
            </a:r>
            <a:r>
              <a:rPr lang="en-US" sz="1600" dirty="0" smtClean="0"/>
              <a:t>10</a:t>
            </a:r>
            <a:endParaRPr lang="en-US" sz="1600" dirty="0"/>
          </a:p>
        </p:txBody>
      </p:sp>
    </p:spTree>
    <p:extLst>
      <p:ext uri="{BB962C8B-B14F-4D97-AF65-F5344CB8AC3E}">
        <p14:creationId xmlns:p14="http://schemas.microsoft.com/office/powerpoint/2010/main" val="35145714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Roads </a:t>
            </a:r>
            <a:endParaRPr lang="en-US" dirty="0"/>
          </a:p>
        </p:txBody>
      </p:sp>
      <p:pic>
        <p:nvPicPr>
          <p:cNvPr id="4" name="Content Placeholder 3" descr="00020623.jpg"/>
          <p:cNvPicPr>
            <a:picLocks noGrp="1" noChangeAspect="1"/>
          </p:cNvPicPr>
          <p:nvPr>
            <p:ph idx="1"/>
          </p:nvPr>
        </p:nvPicPr>
        <p:blipFill>
          <a:blip r:embed="rId3">
            <a:extLst>
              <a:ext uri="{28A0092B-C50C-407E-A947-70E740481C1C}">
                <a14:useLocalDpi xmlns:a14="http://schemas.microsoft.com/office/drawing/2010/main" val="0"/>
              </a:ext>
            </a:extLst>
          </a:blip>
          <a:srcRect t="2995" b="2995"/>
          <a:stretch>
            <a:fillRect/>
          </a:stretch>
        </p:blipFill>
        <p:spPr/>
      </p:pic>
    </p:spTree>
    <p:extLst>
      <p:ext uri="{BB962C8B-B14F-4D97-AF65-F5344CB8AC3E}">
        <p14:creationId xmlns:p14="http://schemas.microsoft.com/office/powerpoint/2010/main" val="7706805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4" name="Content Placeholder 3" descr="imgres.jpg"/>
          <p:cNvPicPr>
            <a:picLocks noGrp="1" noChangeAspect="1"/>
          </p:cNvPicPr>
          <p:nvPr>
            <p:ph idx="1"/>
          </p:nvPr>
        </p:nvPicPr>
        <p:blipFill>
          <a:blip r:embed="rId2">
            <a:extLst>
              <a:ext uri="{28A0092B-C50C-407E-A947-70E740481C1C}">
                <a14:useLocalDpi xmlns:a14="http://schemas.microsoft.com/office/drawing/2010/main" val="0"/>
              </a:ext>
            </a:extLst>
          </a:blip>
          <a:srcRect t="11299" b="11299"/>
          <a:stretch>
            <a:fillRect/>
          </a:stretch>
        </p:blipFill>
        <p:spPr>
          <a:xfrm>
            <a:off x="3514878" y="2001953"/>
            <a:ext cx="5629122" cy="3095800"/>
          </a:xfrm>
        </p:spPr>
      </p:pic>
      <p:pic>
        <p:nvPicPr>
          <p:cNvPr id="5" name="Picture 4"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87" y="261937"/>
            <a:ext cx="5004134" cy="3287915"/>
          </a:xfrm>
          <a:prstGeom prst="rect">
            <a:avLst/>
          </a:prstGeom>
        </p:spPr>
      </p:pic>
      <p:pic>
        <p:nvPicPr>
          <p:cNvPr id="6" name="Picture 5" descr="imag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087" y="4452249"/>
            <a:ext cx="5951221" cy="2193404"/>
          </a:xfrm>
          <a:prstGeom prst="rect">
            <a:avLst/>
          </a:prstGeom>
        </p:spPr>
      </p:pic>
    </p:spTree>
    <p:extLst>
      <p:ext uri="{BB962C8B-B14F-4D97-AF65-F5344CB8AC3E}">
        <p14:creationId xmlns:p14="http://schemas.microsoft.com/office/powerpoint/2010/main" val="39851416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2859</TotalTime>
  <Words>465</Words>
  <Application>Microsoft Office PowerPoint</Application>
  <PresentationFormat>On-screen Show (4:3)</PresentationFormat>
  <Paragraphs>41</Paragraphs>
  <Slides>17</Slides>
  <Notes>4</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Art, Architecture, and Innovations</vt:lpstr>
      <vt:lpstr>Tour of Ancient Rome </vt:lpstr>
      <vt:lpstr>Pantheon</vt:lpstr>
      <vt:lpstr>Pantheon</vt:lpstr>
      <vt:lpstr>Arch</vt:lpstr>
      <vt:lpstr>PowerPoint Presentation</vt:lpstr>
      <vt:lpstr>Concrete </vt:lpstr>
      <vt:lpstr>Roads </vt:lpstr>
      <vt:lpstr>PowerPoint Presentation</vt:lpstr>
      <vt:lpstr>Roman Roads</vt:lpstr>
      <vt:lpstr>Roman baths </vt:lpstr>
      <vt:lpstr>Roman Baths </vt:lpstr>
      <vt:lpstr>Roman Art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Architecture, and Innovations</dc:title>
  <dc:creator>Leah Everett</dc:creator>
  <cp:lastModifiedBy>ALBERT BENNETT</cp:lastModifiedBy>
  <cp:revision>15</cp:revision>
  <dcterms:created xsi:type="dcterms:W3CDTF">2014-10-27T18:36:49Z</dcterms:created>
  <dcterms:modified xsi:type="dcterms:W3CDTF">2017-10-17T12:06:49Z</dcterms:modified>
</cp:coreProperties>
</file>