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69"/>
  </p:handoutMasterIdLst>
  <p:sldIdLst>
    <p:sldId id="323" r:id="rId2"/>
    <p:sldId id="32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2" r:id="rId66"/>
    <p:sldId id="320" r:id="rId67"/>
    <p:sldId id="321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BEAFAE-0265-49E5-9FF7-7BB79919F593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F809E66-B097-4336-9729-B72E87F78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54764-4A34-4754-BD41-0231A6171ECF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04D3-D13B-44E7-A71A-07B7660179D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C50BB-9EE8-4D95-8BCA-E9FC9383A557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2991-85F4-44DA-A43F-32C52B745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A0FC7-EAFA-44D0-BD51-6C651BD6A59E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C757-CC26-4FBA-BA2B-8840F676E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F1B49-43A9-4DAB-A6AA-144E1A177D53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6B026-44EE-4578-945F-6115B0638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7929C-815D-4906-8607-F12AA85743A4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E6B4C-80A8-47F1-B85E-9404C59EFA7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F7FD0-5348-41D4-A4DD-7D3E2C396FB0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CF10E-7227-4467-A021-6C7845223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2FEC0-B346-4CBC-99C1-8F966A76E70C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47B0-4CE0-42CE-BAE8-030A6E7B6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9FE64-4132-48C6-9AED-F965C776E9A6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A8E9-30C3-44C7-957E-C1297F0A3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6B118-96F0-439A-928D-505E8B8BE7BD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225F-F0FC-4EC7-AA89-A0C57097E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AC813-6C9E-4D98-94D7-6D416949F4C0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5F3AC981-C25C-4F12-840B-ED2A0C576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6FF81-71DC-4653-9CA3-2C39E2FB5817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755FE-1AFD-4F20-BC39-566E71F54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fld id="{1649C5D1-5732-4EE2-8AB3-CC2FA1539ACC}" type="datetimeFigureOut">
              <a:rPr lang="en-US"/>
              <a:pPr/>
              <a:t>11/7/2016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666283B6-8E7F-482E-9AC8-C372ECC37B6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33" r:id="rId2"/>
    <p:sldLayoutId id="2147483840" r:id="rId3"/>
    <p:sldLayoutId id="2147483834" r:id="rId4"/>
    <p:sldLayoutId id="2147483841" r:id="rId5"/>
    <p:sldLayoutId id="2147483835" r:id="rId6"/>
    <p:sldLayoutId id="2147483836" r:id="rId7"/>
    <p:sldLayoutId id="2147483842" r:id="rId8"/>
    <p:sldLayoutId id="2147483843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a/EAfrica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/>
              <a:t>STANDARD WHI.10a </a:t>
            </a:r>
          </a:p>
          <a:p>
            <a:r>
              <a:rPr lang="en-US" sz="1600" b="1"/>
              <a:t>The student will demonstrate knowledge of civilizations and empires of the Eastern Hemisphere and their interactions through regional trade patterns by </a:t>
            </a:r>
          </a:p>
          <a:p>
            <a:pPr>
              <a:buFontTx/>
              <a:buAutoNum type="alphaLcParenR"/>
            </a:pPr>
            <a:r>
              <a:rPr lang="en-US" sz="1600" b="1"/>
              <a:t>locating major trade routes; </a:t>
            </a:r>
          </a:p>
          <a:p>
            <a:endParaRPr lang="en-US" sz="1600"/>
          </a:p>
          <a:p>
            <a:r>
              <a:rPr lang="en-US" sz="1600" b="1"/>
              <a:t>Major trade patterns of the Eastern Hemisphere from 1000 to 1500 A.D. </a:t>
            </a:r>
            <a:r>
              <a:rPr lang="en-US" sz="1600" b="1" u="sng"/>
              <a:t>(C.E.)</a:t>
            </a:r>
          </a:p>
          <a:p>
            <a:r>
              <a:rPr lang="en-US" sz="1600"/>
              <a:t>• Silk roads across Asia to the Mediterranean basin </a:t>
            </a:r>
          </a:p>
          <a:p>
            <a:r>
              <a:rPr lang="en-US" sz="1600"/>
              <a:t>• Maritime routes across the Indian Ocean </a:t>
            </a:r>
          </a:p>
          <a:p>
            <a:r>
              <a:rPr lang="en-US" sz="1600"/>
              <a:t>• Trans-Saharan routes across North Africa </a:t>
            </a:r>
          </a:p>
          <a:p>
            <a:r>
              <a:rPr lang="en-US" sz="1600"/>
              <a:t>• Northern European links with the Black Sea </a:t>
            </a:r>
          </a:p>
          <a:p>
            <a:r>
              <a:rPr lang="en-US" sz="1600"/>
              <a:t>• Western European sea and river trade </a:t>
            </a:r>
          </a:p>
          <a:p>
            <a:r>
              <a:rPr lang="en-US" sz="1600"/>
              <a:t>• South China Sea and lands of Southeast Asia </a:t>
            </a:r>
          </a:p>
          <a:p>
            <a:r>
              <a:rPr lang="en-US" sz="1600"/>
              <a:t>	</a:t>
            </a:r>
          </a:p>
          <a:p>
            <a:pPr>
              <a:buFontTx/>
              <a:buAutoNum type="alphaLcParenR"/>
            </a:pPr>
            <a:r>
              <a:rPr lang="en-US" sz="1600" b="1"/>
              <a:t>b) identifying technological advances and transfers, networks of economic interdependence, and cultural interactions; </a:t>
            </a:r>
          </a:p>
          <a:p>
            <a:r>
              <a:rPr lang="en-US" sz="1600" b="1"/>
              <a:t>Goods </a:t>
            </a:r>
          </a:p>
          <a:p>
            <a:r>
              <a:rPr lang="en-US" sz="1600"/>
              <a:t>• Gold from West Africa 	• Spices from lands around the Indian Ocean </a:t>
            </a:r>
          </a:p>
          <a:p>
            <a:r>
              <a:rPr lang="en-US" sz="1600"/>
              <a:t>• Textiles from India, China, the Middle East, and later Europe </a:t>
            </a:r>
          </a:p>
          <a:p>
            <a:r>
              <a:rPr lang="en-US" sz="1600"/>
              <a:t>• Porcelain from China and Persia </a:t>
            </a:r>
          </a:p>
          <a:p>
            <a:endParaRPr lang="en-US" sz="1600"/>
          </a:p>
          <a:p>
            <a:r>
              <a:rPr lang="en-US" sz="1600" b="1"/>
              <a:t>Ideas </a:t>
            </a:r>
          </a:p>
          <a:p>
            <a:r>
              <a:rPr lang="en-US" sz="1600"/>
              <a:t>• Spread of religions across the hemisphere </a:t>
            </a:r>
          </a:p>
          <a:p>
            <a:r>
              <a:rPr lang="en-US" sz="1600"/>
              <a:t>– Buddhism from China to Korea and Japan </a:t>
            </a:r>
          </a:p>
          <a:p>
            <a:r>
              <a:rPr lang="en-US" sz="1600"/>
              <a:t>– Hinduism and Buddhism from India to Southeast Asia </a:t>
            </a:r>
          </a:p>
          <a:p>
            <a:r>
              <a:rPr lang="en-US" sz="1600"/>
              <a:t>– Islam into West Africa, Central and Southeast Asia </a:t>
            </a:r>
          </a:p>
          <a:p>
            <a:r>
              <a:rPr lang="en-US" sz="1600"/>
              <a:t>• Printing and paper money from China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aatbooks.com.au/IMAGES/Pavitt_Africa%27s%20Great%20Rift%20Valley.jpg"/>
          <p:cNvPicPr>
            <a:picLocks noChangeAspect="1" noChangeArrowheads="1"/>
          </p:cNvPicPr>
          <p:nvPr/>
        </p:nvPicPr>
        <p:blipFill>
          <a:blip r:embed="rId2" cstate="print"/>
          <a:srcRect t="17297" b="13515"/>
          <a:stretch>
            <a:fillRect/>
          </a:stretch>
        </p:blipFill>
        <p:spPr bwMode="auto">
          <a:xfrm>
            <a:off x="457200" y="1371600"/>
            <a:ext cx="4572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adventuretravelcompany.travel/website/images/greatr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411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Plateaus and Escarpments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Autofit/>
          </a:bodyPr>
          <a:lstStyle/>
          <a:p>
            <a:r>
              <a:rPr lang="en-US" sz="3600" u="sng" smtClean="0"/>
              <a:t>Southern Africa is covered with large plateaus.</a:t>
            </a:r>
          </a:p>
          <a:p>
            <a:endParaRPr lang="en-US" sz="3600" u="sng" smtClean="0"/>
          </a:p>
          <a:p>
            <a:r>
              <a:rPr lang="en-US" sz="4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Plateaus</a:t>
            </a:r>
            <a:r>
              <a:rPr lang="en-US" sz="36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u="sng" smtClean="0"/>
              <a:t>are high, flat areas.</a:t>
            </a:r>
          </a:p>
          <a:p>
            <a:endParaRPr lang="en-US" sz="3600" u="sng" smtClean="0"/>
          </a:p>
          <a:p>
            <a:r>
              <a:rPr lang="en-US" sz="3600" u="sng" smtClean="0"/>
              <a:t>The areas where these plateaus drop off are known as </a:t>
            </a:r>
            <a:r>
              <a:rPr lang="en-US" sz="3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escarpments</a:t>
            </a:r>
            <a:r>
              <a:rPr lang="en-US" sz="3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Plateaus</a:t>
            </a:r>
          </a:p>
        </p:txBody>
      </p:sp>
      <p:pic>
        <p:nvPicPr>
          <p:cNvPr id="18435" name="Picture 2" descr="http://www.harpercollege.edu/mhealy/geogres/maps/ssagif/afelevp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4267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reli Dogon Village, Bandiagara Escarpment. Mali, West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32004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www.theskurweberg.co.za/graphics/f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"/>
            <a:ext cx="1714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udigreyling.com/pictures/numbi_2009/numbi2009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The Climate of Africa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33400" y="15240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There are four major climate zones in Africa</a:t>
            </a:r>
          </a:p>
          <a:p>
            <a:endParaRPr lang="en-US" sz="3200" u="sng"/>
          </a:p>
          <a:p>
            <a:r>
              <a:rPr lang="en-US" sz="3200" u="sng"/>
              <a:t>Desert</a:t>
            </a:r>
          </a:p>
          <a:p>
            <a:endParaRPr lang="en-US" sz="3200" u="sng"/>
          </a:p>
          <a:p>
            <a:r>
              <a:rPr lang="en-US" sz="3200" u="sng"/>
              <a:t>Mild Zones</a:t>
            </a:r>
          </a:p>
          <a:p>
            <a:endParaRPr lang="en-US" sz="3200" u="sng"/>
          </a:p>
          <a:p>
            <a:r>
              <a:rPr lang="en-US" sz="3200" u="sng"/>
              <a:t>Rain Forest</a:t>
            </a:r>
          </a:p>
          <a:p>
            <a:endParaRPr lang="en-US" sz="3200" u="sng"/>
          </a:p>
          <a:p>
            <a:r>
              <a:rPr lang="en-US" sz="3200" u="sng"/>
              <a:t>Savanna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70775" cy="1143000"/>
          </a:xfrm>
        </p:spPr>
        <p:txBody>
          <a:bodyPr/>
          <a:lstStyle/>
          <a:p>
            <a:r>
              <a:rPr lang="en-US" smtClean="0"/>
              <a:t>Desert</a:t>
            </a:r>
          </a:p>
        </p:txBody>
      </p:sp>
      <p:pic>
        <p:nvPicPr>
          <p:cNvPr id="22531" name="Picture 2" descr="http://www.worldbook.com/wb/images/content_spotlight/climates/africa_clim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90600"/>
            <a:ext cx="31908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5410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u="sng"/>
              <a:t>A desert is any area that receives less</a:t>
            </a:r>
          </a:p>
          <a:p>
            <a:r>
              <a:rPr lang="en-US" sz="2600" u="sng"/>
              <a:t> than 10 inches of rain in a year</a:t>
            </a:r>
          </a:p>
          <a:p>
            <a:endParaRPr lang="en-US" sz="2600"/>
          </a:p>
          <a:p>
            <a:r>
              <a:rPr lang="en-US" sz="2600"/>
              <a:t>There are </a:t>
            </a:r>
            <a:r>
              <a:rPr lang="en-US" sz="2600" u="sng"/>
              <a:t>two major deserts in Africa</a:t>
            </a:r>
          </a:p>
          <a:p>
            <a:endParaRPr lang="en-US" sz="2600"/>
          </a:p>
          <a:p>
            <a:r>
              <a:rPr lang="en-US" sz="2600"/>
              <a:t>The </a:t>
            </a:r>
            <a:r>
              <a:rPr lang="en-US" sz="2600" u="sng"/>
              <a:t>Sahara</a:t>
            </a:r>
            <a:r>
              <a:rPr lang="en-US" sz="2600"/>
              <a:t> in the North</a:t>
            </a:r>
          </a:p>
          <a:p>
            <a:endParaRPr lang="en-US" sz="2600"/>
          </a:p>
          <a:p>
            <a:r>
              <a:rPr lang="en-US" sz="2600"/>
              <a:t>The </a:t>
            </a:r>
            <a:r>
              <a:rPr lang="en-US" sz="2600" u="sng"/>
              <a:t>Kalahari</a:t>
            </a:r>
            <a:r>
              <a:rPr lang="en-US" sz="2600"/>
              <a:t> in the South</a:t>
            </a:r>
          </a:p>
          <a:p>
            <a:endParaRPr lang="en-US" sz="2600"/>
          </a:p>
          <a:p>
            <a:r>
              <a:rPr lang="en-US" sz="2600"/>
              <a:t>The Namib in the SW is another desert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305800" cy="1143000"/>
          </a:xfrm>
        </p:spPr>
        <p:txBody>
          <a:bodyPr/>
          <a:lstStyle/>
          <a:p>
            <a:r>
              <a:rPr lang="en-US" smtClean="0"/>
              <a:t>Kalahari</a:t>
            </a:r>
          </a:p>
        </p:txBody>
      </p:sp>
      <p:pic>
        <p:nvPicPr>
          <p:cNvPr id="23555" name="Picture 2" descr="http://weddingchica.greenpress.com/files/2009/08/Kalahari-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5102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gondwana-collection.com/images/attractions/kalahari/main_kalah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381000"/>
            <a:ext cx="61452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www.swakop.com/skies/images/Kalmeerk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124200"/>
            <a:ext cx="22050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05800" cy="2362200"/>
          </a:xfrm>
        </p:spPr>
        <p:txBody>
          <a:bodyPr>
            <a:normAutofit/>
          </a:bodyPr>
          <a:lstStyle/>
          <a:p>
            <a:r>
              <a:rPr lang="en-US" sz="4100" b="1" i="1" u="sng" smtClean="0"/>
              <a:t>Mild Zones</a:t>
            </a:r>
            <a:r>
              <a:rPr lang="en-US" sz="4100" u="sng" smtClean="0"/>
              <a:t>:</a:t>
            </a:r>
            <a:br>
              <a:rPr lang="en-US" sz="4100" u="sng" smtClean="0"/>
            </a:br>
            <a:r>
              <a:rPr lang="en-US" sz="4100" u="sng" smtClean="0"/>
              <a:t>Found along the Northern Coast and the Southern Tip of Africa</a:t>
            </a:r>
            <a:br>
              <a:rPr lang="en-US" sz="4100" u="sng" smtClean="0"/>
            </a:br>
            <a:endParaRPr lang="en-US" sz="4100" u="sng" smtClean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1000" y="2971800"/>
            <a:ext cx="739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These mild zones are found in the Rain-Shadow /Orographic regions of the Atlas and Drakensberg Mountains.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Atlas Mountains</a:t>
            </a:r>
          </a:p>
        </p:txBody>
      </p:sp>
      <p:pic>
        <p:nvPicPr>
          <p:cNvPr id="25603" name="Picture 2" descr="http://upload.wikimedia.org/wikipedia/commons/0/00/Africa_Atlas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657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media-cdn.tripadvisor.com/media/photo-s/00/1c/c0/1b/atlas-mount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fas.org/irp/imint/docs/rst/Sect2/atlas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32004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STANDARD WHI.10d </a:t>
            </a:r>
          </a:p>
          <a:p>
            <a:r>
              <a:rPr lang="en-US" sz="1600" b="1"/>
              <a:t>The student will demonstrate knowledge of civilizations and empires of the Eastern Hemisphere and their interactions through regional trade patterns by </a:t>
            </a:r>
          </a:p>
          <a:p>
            <a:r>
              <a:rPr lang="en-US" sz="1600" b="1"/>
              <a:t>d) describing east African kingdoms of Axum and Zimbabwe and west African civilizations of Ghana, Mali, and Songhai in terms of geography, society, economy, and religion. </a:t>
            </a:r>
          </a:p>
          <a:p>
            <a:endParaRPr lang="en-US" sz="1600"/>
          </a:p>
          <a:p>
            <a:r>
              <a:rPr lang="en-US" sz="1600" b="1"/>
              <a:t>Axum </a:t>
            </a:r>
          </a:p>
          <a:p>
            <a:r>
              <a:rPr lang="en-US" sz="1600"/>
              <a:t>• Location relative to the Ethiopian Highlands and the Nile River </a:t>
            </a:r>
          </a:p>
          <a:p>
            <a:r>
              <a:rPr lang="en-US" sz="1600"/>
              <a:t>• Christian kingdom </a:t>
            </a:r>
          </a:p>
          <a:p>
            <a:endParaRPr lang="en-US" sz="1600"/>
          </a:p>
          <a:p>
            <a:r>
              <a:rPr lang="en-US" sz="1600" b="1"/>
              <a:t>Zimbabwe </a:t>
            </a:r>
          </a:p>
          <a:p>
            <a:r>
              <a:rPr lang="en-US" sz="1600"/>
              <a:t>• Location relative to the Zambezi and Limpopo rivers and the Indian Ocean coast </a:t>
            </a:r>
          </a:p>
          <a:p>
            <a:r>
              <a:rPr lang="en-US" sz="1600"/>
              <a:t>• City of “Great Zimbabwe” as capital of a prosperous empire </a:t>
            </a:r>
          </a:p>
          <a:p>
            <a:endParaRPr lang="en-US" sz="1600"/>
          </a:p>
          <a:p>
            <a:r>
              <a:rPr lang="en-US" sz="1600" b="1"/>
              <a:t>West African kingdoms </a:t>
            </a:r>
          </a:p>
          <a:p>
            <a:endParaRPr lang="en-US" sz="1600"/>
          </a:p>
          <a:p>
            <a:r>
              <a:rPr lang="en-US" sz="1600"/>
              <a:t>• Location of Ghana, Mali, Songhai empires relative to Niger River and the Sahara </a:t>
            </a:r>
          </a:p>
          <a:p>
            <a:r>
              <a:rPr lang="en-US" sz="1600"/>
              <a:t>• Importance of gold and salt to trans-Saharan trade </a:t>
            </a:r>
          </a:p>
          <a:p>
            <a:r>
              <a:rPr lang="en-US" sz="1600"/>
              <a:t>• City of Timbuktu as center of trade and learning </a:t>
            </a:r>
          </a:p>
          <a:p>
            <a:r>
              <a:rPr lang="en-US" sz="1600"/>
              <a:t>• Role of animism and Islam </a:t>
            </a:r>
          </a:p>
          <a:p>
            <a:r>
              <a:rPr lang="en-US" sz="1600"/>
              <a:t>	</a:t>
            </a:r>
          </a:p>
          <a:p>
            <a:endParaRPr lang="en-US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Drakensberg Mountains</a:t>
            </a:r>
          </a:p>
        </p:txBody>
      </p:sp>
      <p:pic>
        <p:nvPicPr>
          <p:cNvPr id="26627" name="Picture 2" descr="http://z.about.com/d/goafrica/1/5/E/7/Drakens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05025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africangamesafari.com/drakensber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en-US" smtClean="0"/>
              <a:t>Rain Forest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3400" y="21336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/>
              <a:t>Central Africa is dominated by the Congo River and the Congo River Basin which forms the Congo Rain Forest</a:t>
            </a:r>
            <a:r>
              <a:rPr lang="en-US" sz="3600"/>
              <a:t>.</a:t>
            </a:r>
          </a:p>
        </p:txBody>
      </p:sp>
      <p:pic>
        <p:nvPicPr>
          <p:cNvPr id="27652" name="Picture 2" descr="http://news.bbc.co.uk/media/images/38233000/gif/_38233469_congo_basin3_150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068763"/>
            <a:ext cx="20383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www.greenpeace.org/raw/image_full/international/photosvideos/photos/a-bonobo-swings-on-a-tree-i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http://www.treehugger.com/brazilian-amazon-rainforest-tree-can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44577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http://kim.uing.net/files/media_file_1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4191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Savanna: A Tropical Grassland</a:t>
            </a:r>
            <a:endParaRPr lang="en-US" dirty="0"/>
          </a:p>
        </p:txBody>
      </p:sp>
      <p:pic>
        <p:nvPicPr>
          <p:cNvPr id="29699" name="Picture 2" descr="http://www.ultimateungulate.com/Images/Sylvicapra_grimmia/S_grimmi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1148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Zebras in the Sava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upload.wikimedia.org/wikipedia/commons/1/18/Kiang_West_savan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3" name="Picture 4" descr="http://www.discoverlife.org/IM/EL_DP/0000/mx/Savanna_with_Zebras_and_Impalas,Tanzania,EL_DP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lephantcountryweb.com/savanna_elepha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000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www.ecosavanna.com/templates/tmpl_f_naturecrse/jpg/main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06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www.sudanembassy-kl.org.my/v/assets/images/images/westbah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2266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Emerging Civilizations and Religions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r>
              <a:rPr lang="en-US" sz="2800" u="sng" smtClean="0"/>
              <a:t>The Agricultural revolution in Africa gave rise to the first African civilizations</a:t>
            </a:r>
          </a:p>
          <a:p>
            <a:r>
              <a:rPr lang="en-US" sz="2800" b="1" u="sng" smtClean="0">
                <a:solidFill>
                  <a:srgbClr val="FF0000"/>
                </a:solidFill>
              </a:rPr>
              <a:t>Kush (AKA Nubia)</a:t>
            </a:r>
          </a:p>
          <a:p>
            <a:pPr lvl="1"/>
            <a:r>
              <a:rPr lang="en-US" sz="2800" u="sng" smtClean="0"/>
              <a:t>Egypt and Nubia had a large trade network by 2000 BCE.  </a:t>
            </a:r>
          </a:p>
          <a:p>
            <a:pPr lvl="2"/>
            <a:r>
              <a:rPr lang="en-US" smtClean="0"/>
              <a:t>The Egyptians traded ivory, ebony, frankincense, and leopard skins.  </a:t>
            </a:r>
          </a:p>
          <a:p>
            <a:pPr lvl="2"/>
            <a:r>
              <a:rPr lang="en-US" smtClean="0"/>
              <a:t>Over time, </a:t>
            </a:r>
            <a:r>
              <a:rPr lang="en-US" u="sng" smtClean="0"/>
              <a:t>Nubia became independent and became known as the state of </a:t>
            </a:r>
            <a:r>
              <a:rPr lang="en-US" b="1" u="sng" smtClean="0">
                <a:solidFill>
                  <a:srgbClr val="FF0000"/>
                </a:solidFill>
              </a:rPr>
              <a:t>Kush.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1143000"/>
          </a:xfrm>
        </p:spPr>
        <p:txBody>
          <a:bodyPr/>
          <a:lstStyle/>
          <a:p>
            <a:pPr algn="ctr"/>
            <a:r>
              <a:rPr lang="en-US" smtClean="0"/>
              <a:t>Kush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u="sng" smtClean="0"/>
              <a:t>In 750 BCE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Kush</a:t>
            </a:r>
            <a:r>
              <a:rPr lang="en-US" u="sng" smtClean="0"/>
              <a:t> defeated Egypt, but they were then defeated by the Assyrians due to their inferior weapons</a:t>
            </a:r>
            <a:r>
              <a:rPr lang="en-US" smtClean="0"/>
              <a:t>.</a:t>
            </a:r>
          </a:p>
          <a:p>
            <a:r>
              <a:rPr lang="en-US" smtClean="0"/>
              <a:t>The </a:t>
            </a:r>
            <a:r>
              <a:rPr lang="en-US" u="sng" smtClean="0"/>
              <a:t>economy of Kush was based on agriculture and trade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Their major </a:t>
            </a:r>
            <a:r>
              <a:rPr lang="en-US" u="sng" smtClean="0"/>
              <a:t>trading city was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Meroë</a:t>
            </a:r>
            <a:r>
              <a:rPr lang="en-US" u="sng" smtClean="0"/>
              <a:t>.</a:t>
            </a:r>
          </a:p>
          <a:p>
            <a:pPr lvl="1"/>
            <a:r>
              <a:rPr lang="en-US" smtClean="0"/>
              <a:t>This city was along desert trade routes and had great iron resources.</a:t>
            </a:r>
          </a:p>
          <a:p>
            <a:pPr lvl="1"/>
            <a:r>
              <a:rPr lang="en-US" smtClean="0"/>
              <a:t>The </a:t>
            </a:r>
            <a:r>
              <a:rPr lang="en-US" u="sng" smtClean="0"/>
              <a:t>Kushites learned to smelt iron from their Assyrian conquerors</a:t>
            </a:r>
            <a:r>
              <a:rPr lang="en-US" smtClean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ecimmerian.com/wp-content/uploads/2009/12/ancient-k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fricaforever.org/images/Kingdom-of-K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4705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http://www.africaforever.org/images/Amanitore_b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63" y="3352800"/>
            <a:ext cx="31130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Zones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5334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Africa is 11,668,545 mi</a:t>
            </a:r>
            <a:r>
              <a:rPr lang="en-US" baseline="30000" dirty="0" smtClean="0"/>
              <a:t>2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The northern region of Africa is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dominated by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Sahara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desert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term </a:t>
            </a:r>
            <a:r>
              <a:rPr lang="en-US" u="sng" dirty="0" smtClean="0"/>
              <a:t>Sahara is Arabic for desert </a:t>
            </a:r>
            <a:r>
              <a:rPr lang="en-US" dirty="0" smtClean="0"/>
              <a:t>and the Sahara desert measures 3.3 million mi</a:t>
            </a:r>
            <a:r>
              <a:rPr lang="en-US" baseline="30000" dirty="0" smtClean="0"/>
              <a:t>2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Below the Sahara is a semi-arid region known as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Sahel</a:t>
            </a:r>
            <a:r>
              <a:rPr lang="en-US" dirty="0" smtClean="0"/>
              <a:t>, which comes from Arabic for Shore, this is the </a:t>
            </a:r>
            <a:r>
              <a:rPr lang="en-US" u="sng" dirty="0" smtClean="0"/>
              <a:t>transitionary area between the Sahara and the Savanna</a:t>
            </a:r>
            <a:r>
              <a:rPr lang="en-US" dirty="0" smtClean="0"/>
              <a:t>.</a:t>
            </a:r>
          </a:p>
        </p:txBody>
      </p:sp>
      <p:pic>
        <p:nvPicPr>
          <p:cNvPr id="9220" name="Picture 2" descr="http://3.bp.blogspot.com/_YJtJVrH3c5k/SnNe50cukRI/AAAAAAAABhk/9NhCS-_Ue24/s400/Africa_Sa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172200"/>
          </a:xfrm>
        </p:spPr>
        <p:txBody>
          <a:bodyPr/>
          <a:lstStyle/>
          <a:p>
            <a:r>
              <a:rPr lang="en-US" smtClean="0"/>
              <a:t>Kushite society continued for several hundred years.</a:t>
            </a:r>
          </a:p>
          <a:p>
            <a:r>
              <a:rPr lang="en-US" smtClean="0"/>
              <a:t>Kush provided iron products, ivory, gold, ebony, and slaves from central and e. Africa to the Roman Empire, Arabia, and India.</a:t>
            </a:r>
          </a:p>
          <a:p>
            <a:pPr lvl="1"/>
            <a:r>
              <a:rPr lang="en-US" smtClean="0"/>
              <a:t>In return they received luxury goods from India and Arabia.</a:t>
            </a:r>
          </a:p>
          <a:p>
            <a:pPr lvl="1"/>
            <a:r>
              <a:rPr lang="en-US" smtClean="0"/>
              <a:t>Kush was an urban society.</a:t>
            </a:r>
          </a:p>
          <a:p>
            <a:r>
              <a:rPr lang="en-US" u="sng" smtClean="0"/>
              <a:t>Kush flourished from about 250 BCE to about 150 CE.  They fell after the rise of the state of Axum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Axum was founded by Arabs and combined Arab and African cultures.</a:t>
            </a:r>
          </a:p>
          <a:p>
            <a:r>
              <a:rPr lang="en-US" u="sng" smtClean="0"/>
              <a:t>Axum was located along the Red Sea on a trade route linking India and the Mediterranean.</a:t>
            </a:r>
          </a:p>
          <a:p>
            <a:r>
              <a:rPr lang="en-US" smtClean="0"/>
              <a:t>They exported ivory, frankincense, myrrh, and slaves and imported textiles, metal goods, wine, and olive oil.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King Ezana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u="sng" smtClean="0"/>
              <a:t>Axum becomes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</a:t>
            </a:r>
          </a:p>
          <a:p>
            <a:endParaRPr lang="en-US" u="sng" smtClean="0"/>
          </a:p>
          <a:p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Ezana </a:t>
            </a:r>
            <a:r>
              <a:rPr lang="en-US" u="sng" smtClean="0"/>
              <a:t>converted to Christianity in 330 AD.  A group of shipwrecked men from Syria introduced the religion to Axum. </a:t>
            </a:r>
          </a:p>
          <a:p>
            <a:endParaRPr lang="en-US" smtClean="0"/>
          </a:p>
        </p:txBody>
      </p:sp>
      <p:pic>
        <p:nvPicPr>
          <p:cNvPr id="38916" name="Picture 2" descr="http://www.sacred-destinations.com/ethiopia/images/axum/resized/stele-cc-martha-de-j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550" y="2105025"/>
            <a:ext cx="30670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http://upload.wikimedia.org/wikipedia/commons/1/14/Eza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29432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Rise of Islam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u="sng" smtClean="0"/>
              <a:t>By 641 Arab forces captured Egypt</a:t>
            </a:r>
          </a:p>
          <a:p>
            <a:r>
              <a:rPr lang="en-US" u="sng" smtClean="0"/>
              <a:t>By the early 700s Arabs ruled North Africa’s coast west of the Strait of Gibraltar.</a:t>
            </a:r>
          </a:p>
          <a:p>
            <a:endParaRPr lang="en-US" u="sng" smtClean="0"/>
          </a:p>
          <a:p>
            <a:r>
              <a:rPr lang="en-US" u="sng" smtClean="0"/>
              <a:t>Initially Axum and Muslim forces were peaceful, but by the early 15</a:t>
            </a:r>
            <a:r>
              <a:rPr lang="en-US" u="sng" baseline="30000" smtClean="0"/>
              <a:t>th</a:t>
            </a:r>
            <a:r>
              <a:rPr lang="en-US" u="sng" smtClean="0"/>
              <a:t> century Axum became involved in conflict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smtClean="0"/>
              <a:t>Section 2:</a:t>
            </a:r>
            <a:r>
              <a:rPr lang="en-US" sz="4100" smtClean="0"/>
              <a:t/>
            </a:r>
            <a:br>
              <a:rPr lang="en-US" sz="4100" smtClean="0"/>
            </a:br>
            <a:r>
              <a:rPr lang="en-US" sz="4100" b="1" smtClean="0"/>
              <a:t>Kingdoms and States of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u="sng" smtClean="0"/>
              <a:t>Kingdom of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Ghana</a:t>
            </a:r>
          </a:p>
          <a:p>
            <a:r>
              <a:rPr lang="en-US" u="sng" smtClean="0"/>
              <a:t>Emerged c. 500 AD and was located in the upper Niger River Valley, between the Sahara and the tropical rain forests along the West African coast</a:t>
            </a:r>
            <a:r>
              <a:rPr lang="en-US" smtClean="0"/>
              <a:t>.</a:t>
            </a:r>
          </a:p>
          <a:p>
            <a:r>
              <a:rPr lang="en-US" smtClean="0"/>
              <a:t>The area was </a:t>
            </a:r>
            <a:r>
              <a:rPr lang="en-US" u="sng" smtClean="0"/>
              <a:t>agricultural</a:t>
            </a:r>
            <a:r>
              <a:rPr lang="en-US" smtClean="0"/>
              <a:t>.</a:t>
            </a:r>
          </a:p>
          <a:p>
            <a:r>
              <a:rPr lang="en-US" smtClean="0"/>
              <a:t>The </a:t>
            </a:r>
            <a:r>
              <a:rPr lang="en-US" u="sng" smtClean="0"/>
              <a:t>leaders were strong rulers who governed without any laws</a:t>
            </a:r>
            <a:r>
              <a:rPr lang="en-US" smtClean="0"/>
              <a:t>.  They played an active role in running the kingdom and they were very wealthy.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The Land of </a:t>
            </a:r>
            <a:r>
              <a:rPr lang="en-US" b="1" u="sng" spc="3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endParaRPr lang="en-US" b="1" u="sng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smtClean="0"/>
              <a:t>The kings of Ghana had well</a:t>
            </a:r>
          </a:p>
          <a:p>
            <a:pPr>
              <a:buFont typeface="Wingdings 2" pitchFamily="18" charset="2"/>
              <a:buNone/>
            </a:pPr>
            <a:r>
              <a:rPr lang="en-US" u="sng" smtClean="0"/>
              <a:t>   trained armies and used them as their basis for power.</a:t>
            </a:r>
          </a:p>
          <a:p>
            <a:endParaRPr lang="en-US" smtClean="0"/>
          </a:p>
          <a:p>
            <a:r>
              <a:rPr lang="en-US" smtClean="0"/>
              <a:t>Ghana also had a </a:t>
            </a:r>
            <a:r>
              <a:rPr lang="en-US" u="sng" smtClean="0"/>
              <a:t>great supply of gold.  This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gold</a:t>
            </a:r>
            <a:r>
              <a:rPr lang="en-US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smtClean="0"/>
              <a:t>was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traded for salt </a:t>
            </a:r>
            <a:r>
              <a:rPr lang="en-US" u="sng" smtClean="0"/>
              <a:t>which was used to preserve their food and to also help prevent dehydration in the hot climate. </a:t>
            </a:r>
          </a:p>
        </p:txBody>
      </p:sp>
      <p:pic>
        <p:nvPicPr>
          <p:cNvPr id="41988" name="Picture 2" descr="https://ancientafricah.wikispaces.com/file/view/gold.jpg/30355781/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2637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Berbers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334000" cy="4876800"/>
          </a:xfrm>
        </p:spPr>
        <p:txBody>
          <a:bodyPr>
            <a:normAutofit/>
          </a:bodyPr>
          <a:lstStyle/>
          <a:p>
            <a:r>
              <a:rPr lang="en-US" u="sng" smtClean="0"/>
              <a:t>Ghana’s trade was carried across the desert by the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Berbers</a:t>
            </a:r>
            <a:r>
              <a:rPr lang="en-US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smtClean="0"/>
              <a:t>who rode their fleets of camels across the desert. </a:t>
            </a:r>
          </a:p>
          <a:p>
            <a:endParaRPr lang="en-US" smtClean="0"/>
          </a:p>
          <a:p>
            <a:r>
              <a:rPr lang="en-US" smtClean="0"/>
              <a:t>Muslim merchants became the dominant force in Ghana’s trade over time. </a:t>
            </a:r>
          </a:p>
        </p:txBody>
      </p:sp>
      <p:pic>
        <p:nvPicPr>
          <p:cNvPr id="43012" name="Picture 2" descr="http://www.onthegotours.com/repository/MigrationoftheBerbersItinerary2TrekkingAdventuresMorocco-55651245432422_8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41375"/>
            <a:ext cx="3352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www.liberty-international.org/Public/LIT/CP-LBY/Upload/Tuarge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3877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Kingdom of Mali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Ghana was prosperous for about 700 years until it was weakened by wars and replaced by the state of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</a:t>
            </a:r>
            <a:r>
              <a:rPr lang="en-US" u="sng" dirty="0" smtClean="0"/>
              <a:t>, established in the mid thirteenth century by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Sundiata Keita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44036" name="Picture 2" descr="http://www.historyforkids.org/learn/greeks/art/pictures/jenne1450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000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smtClean="0"/>
              <a:t>Sundiata Keita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5410200"/>
          </a:xfrm>
        </p:spPr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Sundiata Keita </a:t>
            </a:r>
            <a:r>
              <a:rPr lang="en-US" u="sng" smtClean="0"/>
              <a:t>is considered to be the founder of his nation.  He defeated the forces of Mali in 1240 and established the capital of </a:t>
            </a:r>
            <a:r>
              <a:rPr lang="en-US" b="1" u="sng" smtClean="0">
                <a:solidFill>
                  <a:srgbClr val="FF0000"/>
                </a:solidFill>
              </a:rPr>
              <a:t>Timbuktu</a:t>
            </a:r>
            <a:r>
              <a:rPr lang="en-US" u="sng" smtClean="0"/>
              <a:t>.</a:t>
            </a:r>
          </a:p>
          <a:p>
            <a:r>
              <a:rPr lang="en-US" smtClean="0"/>
              <a:t>Mali built its power on gold, similar to Ghana, but most of its people worked as farmers. </a:t>
            </a:r>
          </a:p>
        </p:txBody>
      </p:sp>
      <p:pic>
        <p:nvPicPr>
          <p:cNvPr id="45060" name="Picture 2" descr="http://2.bp.blogspot.com/_qATxNpk97QI/SjJ3qtpPbeI/AAAAAAAAAAc/vyPzkjrhEAY/s320/609sundi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Reign of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Mansa Musa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257800" cy="4525963"/>
          </a:xfrm>
        </p:spPr>
        <p:txBody>
          <a:bodyPr/>
          <a:lstStyle/>
          <a:p>
            <a:r>
              <a:rPr lang="en-US" u="sng" smtClean="0"/>
              <a:t>One of the richest and most powerful kings of Mali, he ruled from 1312 to 1337. </a:t>
            </a:r>
          </a:p>
          <a:p>
            <a:r>
              <a:rPr lang="en-US" u="sng" smtClean="0"/>
              <a:t>Created a strong central government and divided his kingdom into provinces.  Once he felt secure he left to go on Hajj.</a:t>
            </a:r>
          </a:p>
          <a:p>
            <a:endParaRPr lang="en-US" smtClean="0"/>
          </a:p>
        </p:txBody>
      </p:sp>
      <p:pic>
        <p:nvPicPr>
          <p:cNvPr id="46084" name="Picture 2" descr="http://www.abwhomeed.com/Example%20AR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933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Sahara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620000" cy="577850"/>
          </a:xfrm>
        </p:spPr>
        <p:txBody>
          <a:bodyPr/>
          <a:lstStyle/>
          <a:p>
            <a:r>
              <a:rPr lang="en-US" u="sng" smtClean="0"/>
              <a:t>About 25% of the Sahara is dunes</a:t>
            </a:r>
          </a:p>
          <a:p>
            <a:endParaRPr lang="en-US" smtClean="0"/>
          </a:p>
        </p:txBody>
      </p:sp>
      <p:pic>
        <p:nvPicPr>
          <p:cNvPr id="10244" name="Picture 2" descr="http://www.corbisimages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42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www.corbisimages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42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www.corbisimages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42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www.corbisimages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42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http://www.corbisimages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4287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http://cinie.files.wordpress.com/2009/09/travel-picture-africa-morocco-sahara-dunes-alexbi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3654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Camel caravan, Sah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90800"/>
            <a:ext cx="4718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Mansa Musa’s Hajj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u="sng" smtClean="0"/>
              <a:t>Mansa Musa’s Hajj was a great undertaking.  </a:t>
            </a:r>
          </a:p>
          <a:p>
            <a:r>
              <a:rPr lang="en-US" u="sng" smtClean="0"/>
              <a:t>He spent large amounts of gold while he made his pilgrimage to Mecca, so much so that he lowered the price of gold by putting so much into circulation.</a:t>
            </a:r>
          </a:p>
          <a:p>
            <a:r>
              <a:rPr lang="en-US" u="sng" smtClean="0"/>
              <a:t>He was also inspired by his journey to make Timbuktu a center of Islamic learning and culture so he built great mosques and libraries.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of Mali	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smtClean="0"/>
              <a:t>Mansa Musa was the last of the powerful rulers of Mali.</a:t>
            </a:r>
          </a:p>
          <a:p>
            <a:endParaRPr lang="en-US" smtClean="0"/>
          </a:p>
          <a:p>
            <a:r>
              <a:rPr lang="en-US" smtClean="0"/>
              <a:t>In 1359 civil war tore Mali apart.</a:t>
            </a:r>
          </a:p>
          <a:p>
            <a:endParaRPr lang="en-US" smtClean="0"/>
          </a:p>
          <a:p>
            <a:r>
              <a:rPr lang="en-US" u="sng" smtClean="0"/>
              <a:t>Within a hundred years the new kingdom of Songhai rose to take its place.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Kingdom of </a:t>
            </a:r>
            <a:r>
              <a:rPr lang="en-US" u="sng" smtClean="0"/>
              <a:t>Songhai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Also located along the Niger River valley this area began to expand under a people known as the Songhai</a:t>
            </a:r>
            <a:r>
              <a:rPr lang="en-US" smtClean="0"/>
              <a:t>.</a:t>
            </a:r>
          </a:p>
          <a:p>
            <a:r>
              <a:rPr lang="en-US" smtClean="0"/>
              <a:t>In 1009 the ruler Kossi converted to Islam and Songhai began to benefit from the Muslim trade routes.</a:t>
            </a:r>
          </a:p>
          <a:p>
            <a:r>
              <a:rPr lang="en-US" smtClean="0"/>
              <a:t>The city of Gao emerged as a major trading center.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Sunni 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629400" cy="5181600"/>
          </a:xfrm>
        </p:spPr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The leader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Sunni Ali </a:t>
            </a:r>
            <a:r>
              <a:rPr lang="en-US" u="sng" dirty="0" smtClean="0"/>
              <a:t>created a new dynasty, the Sunni, in 1464.  Under his leadership,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Songhai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began to expand.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Sunni Ali was a great military leader who both defended and expanded Songhai’s territory.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Conquering the cities of Timbuktu and </a:t>
            </a:r>
            <a:r>
              <a:rPr lang="en-US" dirty="0" err="1" smtClean="0"/>
              <a:t>Djenne</a:t>
            </a:r>
            <a:r>
              <a:rPr lang="en-US" dirty="0" smtClean="0"/>
              <a:t>, Sunni Ali gave Songhai control of the trading empire and the lucrative gold for salt trade.</a:t>
            </a:r>
            <a:endParaRPr lang="en-US" dirty="0"/>
          </a:p>
        </p:txBody>
      </p:sp>
      <p:pic>
        <p:nvPicPr>
          <p:cNvPr id="50180" name="Picture 2" descr="http://www.potomacschool.org/faculty/okoth/africa/giffordsonghay_files/slide0007_image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098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The kingdom of Songhai reached its height under the leadership of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Muhammad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Ture</a:t>
            </a:r>
            <a:r>
              <a:rPr lang="en-US" u="sng" dirty="0" smtClean="0"/>
              <a:t>, a powerful military leader and devout Muslim</a:t>
            </a:r>
            <a:r>
              <a:rPr lang="en-US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 further expanded the territory of Songhai and divided the territory into provinces.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Under </a:t>
            </a:r>
            <a:r>
              <a:rPr lang="en-US" dirty="0" err="1" smtClean="0"/>
              <a:t>Askia</a:t>
            </a:r>
            <a:r>
              <a:rPr lang="en-US" dirty="0" smtClean="0"/>
              <a:t> </a:t>
            </a:r>
            <a:r>
              <a:rPr lang="en-US" dirty="0" err="1" smtClean="0"/>
              <a:t>Dawud</a:t>
            </a:r>
            <a:r>
              <a:rPr lang="en-US" dirty="0" smtClean="0"/>
              <a:t>, or </a:t>
            </a:r>
            <a:r>
              <a:rPr lang="en-US" dirty="0" err="1" smtClean="0"/>
              <a:t>Daud</a:t>
            </a:r>
            <a:r>
              <a:rPr lang="en-US" dirty="0" smtClean="0"/>
              <a:t> who ruled from 1549-1582 </a:t>
            </a:r>
            <a:r>
              <a:rPr lang="en-US" u="sng" dirty="0" smtClean="0"/>
              <a:t>Songhai became the largest empire in African history</a:t>
            </a:r>
            <a:r>
              <a:rPr lang="en-US" dirty="0" smtClean="0"/>
              <a:t>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Songhai was eventually overthrown by the Sultan of Morocco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mtClean="0"/>
              <a:t>Societies in East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Migration of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South of Axum there was a mix of people some nomadic hunters and some pastoralists.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In the first millennium BC groups of people who spoke Bantu languages began to migrate from the Niger River valley in West Africa into East Africa.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These people lived on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Subsistence farming</a:t>
            </a:r>
            <a:r>
              <a:rPr lang="en-US" u="sng" dirty="0" smtClean="0"/>
              <a:t>.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They brought the technology of Iron smelting into East Africa.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/>
              <a:t>They also brought new knowledge in agriculture.</a:t>
            </a:r>
            <a:endParaRPr lang="en-US" u="sng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Indian Ocean Trade and Ports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Increasing trade led to the development of port cities along the coast of the Indian Ocean.</a:t>
            </a:r>
          </a:p>
          <a:p>
            <a:endParaRPr lang="en-US" u="sng" smtClean="0"/>
          </a:p>
          <a:p>
            <a:r>
              <a:rPr lang="en-US" u="sng" smtClean="0"/>
              <a:t>These included the trading cities of Mogadishu, Mombasa, and Kilwa.</a:t>
            </a:r>
          </a:p>
          <a:p>
            <a:endParaRPr lang="en-US" u="sng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143000"/>
          </a:xfrm>
        </p:spPr>
        <p:txBody>
          <a:bodyPr/>
          <a:lstStyle/>
          <a:p>
            <a:pPr algn="ctr"/>
            <a:r>
              <a:rPr lang="en-US" smtClean="0"/>
              <a:t>The Great Mosque of Kilwa</a:t>
            </a:r>
          </a:p>
        </p:txBody>
      </p:sp>
      <p:pic>
        <p:nvPicPr>
          <p:cNvPr id="54275" name="Picture 2" descr="Great 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114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wpcontent.answers.com/wikipedia/commons/thumb/5/55/Great_Mosque_of_Gede.jpg/300px-Great_Mosque_of_G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http://www.religious-tourism.com/TNZ%20%20Grand%20Mosque%20in%20Kilwa%2013c%20TAN12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505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8" descr="http://www.utalii.com/Off_the_normal_path/Kilwa_mos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3103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7162800" y="4038600"/>
            <a:ext cx="1828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Built in the 14</a:t>
            </a:r>
            <a:r>
              <a:rPr lang="en-US" sz="2400" baseline="30000"/>
              <a:t>th</a:t>
            </a:r>
            <a:r>
              <a:rPr lang="en-US" sz="2400"/>
              <a:t> century from coral carved out of nearby cliffs.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Husuni Kubwa Palace</a:t>
            </a:r>
          </a:p>
        </p:txBody>
      </p:sp>
      <p:pic>
        <p:nvPicPr>
          <p:cNvPr id="55299" name="Picture 2" descr="http://lh6.ggpht.com/_XBoa9r8oZMg/R1wo62pCdMI/AAAAAAAAACs/6goxq82AcrI/2007_1202Image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newsimg.bbc.co.uk/media/images/40069000/jpg/_40069289_kilwa2_bbc_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30940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Swahili 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867400" cy="53340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In the coastal area of East Africa the blending of influences led to the emergence of a unique culture.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The term </a:t>
            </a:r>
            <a:r>
              <a:rPr lang="en-US" i="1" u="sng" dirty="0" smtClean="0"/>
              <a:t>Swahili</a:t>
            </a:r>
            <a:r>
              <a:rPr lang="en-US" u="sng" dirty="0" smtClean="0"/>
              <a:t> (from </a:t>
            </a:r>
            <a:r>
              <a:rPr lang="en-US" i="1" u="sng" dirty="0" err="1" smtClean="0"/>
              <a:t>sahel</a:t>
            </a:r>
            <a:r>
              <a:rPr lang="en-US" u="sng" dirty="0" smtClean="0"/>
              <a:t>, meaning “coast” in Arabic, meaning people of the coast) 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These people spoke a language and developed a society that was a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 of Arab and Bantu language and culture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56324" name="Picture 2" descr="http://www.mrburnett.net/apworldhistory/maps/africaswahilicoas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sand dun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6238" y="3859213"/>
            <a:ext cx="9525" cy="9525"/>
          </a:xfrm>
        </p:spPr>
      </p:pic>
      <p:pic>
        <p:nvPicPr>
          <p:cNvPr id="11267" name="Picture 2" descr="Sahara 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990600"/>
            <a:ext cx="4157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Acfer Alg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3810000"/>
            <a:ext cx="683101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572000" y="10668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Besides Dunes, large parts of the Sahara are made of rocky plains and rock formations.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mtClean="0"/>
              <a:t>Societies in 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u="sng" smtClean="0"/>
              <a:t>States formed more slowly in southern Africa than in the north.</a:t>
            </a:r>
          </a:p>
          <a:p>
            <a:endParaRPr lang="en-US" u="sng" smtClean="0"/>
          </a:p>
          <a:p>
            <a:r>
              <a:rPr lang="en-US" u="sng" smtClean="0"/>
              <a:t>Most of this region was a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stateless society</a:t>
            </a:r>
            <a:r>
              <a:rPr lang="en-US" u="sng" smtClean="0"/>
              <a:t>, or groups of independent villages organized by clans and led by a local ruler or clan head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006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In the grassland region of the Zambezi river a mixed economy developed which eventually led to a united people.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From about 1300 to 1400,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Zimbabwe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was the most powerful state in the region.  It had gold trade with the Swahili coast.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The capital of Zimbabwe was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Zimbabwe</a:t>
            </a:r>
            <a:r>
              <a:rPr lang="en-US" u="sng" dirty="0" smtClean="0"/>
              <a:t> and it was located between the Zambezi and Limpopo rivers. </a:t>
            </a:r>
            <a:endParaRPr lang="en-US" u="sng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 Zimbabwe</a:t>
            </a:r>
          </a:p>
        </p:txBody>
      </p:sp>
      <p:pic>
        <p:nvPicPr>
          <p:cNvPr id="59395" name="Picture 2" descr="http://upload.wikimedia.org/wikipedia/commons/d/d9/Great-Zimbabw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910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warandgame.files.wordpress.com/2009/09/great-r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29025"/>
            <a:ext cx="4333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http://exploringafrica.matrix.msu.edu/images/greatz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"/>
            <a:ext cx="3136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 descr="http://www.bdonline.co.uk/Pictures/web/j/r/u/Great_Zimbabwe_rex_rea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4290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Enclosure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9" name="Picture 2" descr="http://www.uncp.edu/home/rwb/zimbabw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295400"/>
            <a:ext cx="7972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3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African Society and Culture</a:t>
            </a:r>
          </a:p>
        </p:txBody>
      </p:sp>
      <p:pic>
        <p:nvPicPr>
          <p:cNvPr id="61444" name="Picture 2" descr="http://www.thewaronterra.com/kazdrums/images/mask_african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3900" y="1981200"/>
            <a:ext cx="4533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Aspects of African Society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u="sng" smtClean="0"/>
              <a:t>African towns and villages evolved over time becoming larger communities that served as centers for trade and government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Many of these cultures </a:t>
            </a:r>
            <a:r>
              <a:rPr lang="en-US" u="sng" smtClean="0"/>
              <a:t>did not have a written language, and so, most of our knowledge of these cultures comes from oral tradition.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King and Subject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mtClean="0"/>
              <a:t>In </a:t>
            </a:r>
            <a:r>
              <a:rPr lang="en-US" u="sng" smtClean="0"/>
              <a:t>African cultures the kings had a much closer relationship with the people than in Asian and other cultures.</a:t>
            </a:r>
          </a:p>
          <a:p>
            <a:endParaRPr lang="en-US" smtClean="0"/>
          </a:p>
          <a:p>
            <a:r>
              <a:rPr lang="en-US" smtClean="0"/>
              <a:t>The king still held a high position among the people, but he took a much more personal interest in the affairs of everyday people.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smtClean="0"/>
              <a:t>Family and lineage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mtClean="0"/>
              <a:t>Family and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extended family </a:t>
            </a:r>
            <a:r>
              <a:rPr lang="en-US" u="sng" smtClean="0"/>
              <a:t>were very important. These extended families were made up of parents, children, grandparents, and other family members.</a:t>
            </a:r>
          </a:p>
          <a:p>
            <a:endParaRPr lang="en-US" u="sng" smtClean="0"/>
          </a:p>
          <a:p>
            <a:r>
              <a:rPr lang="en-US" u="sng" smtClean="0"/>
              <a:t>These extended families evolved into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lineage groups</a:t>
            </a:r>
            <a:r>
              <a:rPr lang="en-US" u="sng" smtClean="0"/>
              <a:t>.  All the members could claim to be descended from a common ancestor and it gave a sense of identity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smtClean="0"/>
              <a:t>The Role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1816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While women were usually subordinate to men in Africa there were some key differences between the role of women in Africa and elsewhere.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In many African societies lineage was traced through the mother’s side, this is a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Matrilineal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society rather than a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Patrilineal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society where lineate is traced through the father. </a:t>
            </a:r>
            <a:endParaRPr lang="en-US" u="sng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Community Education and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2578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Both boys and girls were raised by their mothers until the age of six.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After that boys and girls were educated in the areas in which they would be involved.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Girls learned to be wives and mothers while boys learned how to hunt and farm.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 they matured boys and girls took larger roles in the community.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At puberty many groups held coming of age rituals where there was a physical ordeal of physical sign of the entrance into adulthood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aharamet.com/archives/photo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433388"/>
            <a:ext cx="79883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Slavery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u="sng" smtClean="0"/>
              <a:t>Slavery was practiced in Africa since ancient times.</a:t>
            </a:r>
          </a:p>
          <a:p>
            <a:r>
              <a:rPr lang="en-US" u="sng" smtClean="0"/>
              <a:t>Berber groups in North Africa frequently raided groups and took people into slavery. These captives were sold along the Mediterranean.</a:t>
            </a:r>
          </a:p>
          <a:p>
            <a:r>
              <a:rPr lang="en-US" u="sng" smtClean="0"/>
              <a:t>Slaves could be people captured in war, debtors, and some criminals</a:t>
            </a:r>
            <a:r>
              <a:rPr lang="en-US" smtClean="0"/>
              <a:t>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Religious Beliefs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Early African beliefs differed from place to place.</a:t>
            </a:r>
          </a:p>
          <a:p>
            <a:r>
              <a:rPr lang="en-US" u="sng" smtClean="0"/>
              <a:t>One feature that many groups shared was the idea of a single creator god.  Sometimes this god worked alone, or there may be lesser gods beneath that god.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way to communicate with the spirits or with the creator god was by using diviners.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Diviners</a:t>
            </a:r>
            <a:r>
              <a:rPr lang="en-US" u="sng" dirty="0" smtClean="0"/>
              <a:t> were people who would perform rituals.  It was believed they had the power to foretell events and work with supernatural forces.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Ancestors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/>
              <a:t>were also seen as an important link with the spiritual world. </a:t>
            </a:r>
            <a:endParaRPr lang="en-US" u="sng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Changes</a:t>
            </a:r>
            <a:r>
              <a:rPr lang="en-US" smtClean="0"/>
              <a:t>	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sz="3600" u="sng" smtClean="0"/>
              <a:t>Eventually the animistic beliefs were replaced in many places by Islam.</a:t>
            </a:r>
          </a:p>
          <a:p>
            <a:r>
              <a:rPr lang="en-US" sz="3600" u="sng" smtClean="0"/>
              <a:t>This process occurred slowly through trade and conquest. </a:t>
            </a:r>
          </a:p>
          <a:p>
            <a:endParaRPr lang="en-US" sz="3600" u="sng" smtClean="0"/>
          </a:p>
          <a:p>
            <a:r>
              <a:rPr lang="en-US" sz="3600" u="sng" smtClean="0"/>
              <a:t>Islam combined with native beliefs to form unique African forms of Islam.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African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Early African culture has a rich artistic tradition.</a:t>
            </a:r>
          </a:p>
          <a:p>
            <a:pPr>
              <a:lnSpc>
                <a:spcPct val="90000"/>
              </a:lnSpc>
            </a:pPr>
            <a:r>
              <a:rPr lang="en-US" smtClean="0"/>
              <a:t>Artistic expression was frequently used as part of religious practice. 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The earliest forms of art were rock paintings. </a:t>
            </a:r>
          </a:p>
          <a:p>
            <a:pPr>
              <a:lnSpc>
                <a:spcPct val="90000"/>
              </a:lnSpc>
            </a:pPr>
            <a:r>
              <a:rPr lang="en-US" u="sng" smtClean="0"/>
              <a:t>Later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wood carving </a:t>
            </a:r>
            <a:r>
              <a:rPr lang="en-US" u="sng" smtClean="0"/>
              <a:t>and clay and metal figures emerged. </a:t>
            </a:r>
          </a:p>
          <a:p>
            <a:pPr>
              <a:lnSpc>
                <a:spcPct val="90000"/>
              </a:lnSpc>
            </a:pP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Masks</a:t>
            </a:r>
            <a:r>
              <a:rPr lang="en-US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smtClean="0"/>
              <a:t>and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beading</a:t>
            </a:r>
            <a:r>
              <a:rPr lang="en-US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smtClean="0"/>
              <a:t>are also traditional forms of art.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71684" name="Picture 2" descr="http://www.buyafricanantiques.com/images/Pere-Zaire-side.jpg"/>
          <p:cNvPicPr>
            <a:picLocks noChangeAspect="1" noChangeArrowheads="1"/>
          </p:cNvPicPr>
          <p:nvPr/>
        </p:nvPicPr>
        <p:blipFill>
          <a:blip r:embed="rId2" cstate="print"/>
          <a:srcRect l="17680" r="16022"/>
          <a:stretch>
            <a:fillRect/>
          </a:stretch>
        </p:blipFill>
        <p:spPr bwMode="auto">
          <a:xfrm>
            <a:off x="6553200" y="1371600"/>
            <a:ext cx="2286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Masks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7" name="Picture 2" descr="http://artfiles.art.com/5/p/LRG/8/892/5ANJ000Z/african-m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325" y="514350"/>
            <a:ext cx="46640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8" descr="http://www.hapmoore.com/images/may05/mas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89075"/>
            <a:ext cx="3886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Benin Bronze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u="sng" smtClean="0"/>
              <a:t>In the 13</a:t>
            </a:r>
            <a:r>
              <a:rPr lang="en-US" u="sng" baseline="30000" smtClean="0"/>
              <a:t>th</a:t>
            </a:r>
            <a:r>
              <a:rPr lang="en-US" u="sng" smtClean="0"/>
              <a:t> and 14</a:t>
            </a:r>
            <a:r>
              <a:rPr lang="en-US" u="sng" baseline="30000" smtClean="0"/>
              <a:t>th</a:t>
            </a:r>
            <a:r>
              <a:rPr lang="en-US" u="sng" smtClean="0"/>
              <a:t> century metalworkers at Ife of the Yoruba people produced bronze and iron statues.  </a:t>
            </a:r>
          </a:p>
          <a:p>
            <a:r>
              <a:rPr lang="en-US" u="sng" smtClean="0"/>
              <a:t>In Benin in West Africa there was impressive work in bronze. </a:t>
            </a:r>
          </a:p>
        </p:txBody>
      </p:sp>
      <p:pic>
        <p:nvPicPr>
          <p:cNvPr id="73732" name="Picture 2" descr="http://xenohistorian.faithweb.com/africa/ife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2095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BeninBronze.jpg image by 2Serenity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Oral Tradition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In the absence of a written language music and storytelling took on a large role in African society.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u="sng" smtClean="0"/>
              <a:t>Storytellers were usually priests or a special class of storytellers known as </a:t>
            </a:r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griots</a:t>
            </a:r>
            <a:r>
              <a:rPr lang="en-US" u="sng" smtClean="0"/>
              <a:t>.  </a:t>
            </a:r>
          </a:p>
          <a:p>
            <a:pPr lvl="1">
              <a:lnSpc>
                <a:spcPct val="90000"/>
              </a:lnSpc>
            </a:pPr>
            <a:r>
              <a:rPr lang="en-US" u="sng" smtClean="0"/>
              <a:t>These people kept the history of Africa alive. </a:t>
            </a:r>
          </a:p>
          <a:p>
            <a:pPr>
              <a:lnSpc>
                <a:spcPct val="90000"/>
              </a:lnSpc>
            </a:pP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u="sng" smtClean="0"/>
              <a:t>Unfortunately, because of the lack of a written language many aspects of African history are difficult to reconstruct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The Sahel: The “Shore” of the Desert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3.bp.blogspot.com/_PtMGJi5NiPk/R-nVbKHL9bI/AAAAAAAAAD0/ThfOaPcmajw/s320/Map_sah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9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urbanimage.tv/watermarked/mor17_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3276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mtClean="0"/>
              <a:t>The Great Rift Valley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r>
              <a:rPr lang="en-US" smtClean="0"/>
              <a:t>Found in East Africa, </a:t>
            </a:r>
            <a:r>
              <a:rPr lang="en-US" u="sng" smtClean="0"/>
              <a:t>the Great Rift Valley is formed by a divergent tectonic boundary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There are several </a:t>
            </a:r>
          </a:p>
          <a:p>
            <a:r>
              <a:rPr lang="en-US" smtClean="0"/>
              <a:t>lakes formed by the rift.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4340" name="Picture 4" descr="File:EAfric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8" y="3505200"/>
            <a:ext cx="37131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arth.imagico.de/views/eafric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787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2946</TotalTime>
  <Words>2357</Words>
  <Application>Microsoft Office PowerPoint</Application>
  <PresentationFormat>On-screen Show (4:3)</PresentationFormat>
  <Paragraphs>253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Technic</vt:lpstr>
      <vt:lpstr>PowerPoint Presentation</vt:lpstr>
      <vt:lpstr>PowerPoint Presentation</vt:lpstr>
      <vt:lpstr>Climate Zones of Africa</vt:lpstr>
      <vt:lpstr>The Sahara</vt:lpstr>
      <vt:lpstr>PowerPoint Presentation</vt:lpstr>
      <vt:lpstr>PowerPoint Presentation</vt:lpstr>
      <vt:lpstr>The Sahel: The “Shore” of the Desert</vt:lpstr>
      <vt:lpstr>The Great Rift Valley</vt:lpstr>
      <vt:lpstr>PowerPoint Presentation</vt:lpstr>
      <vt:lpstr>PowerPoint Presentation</vt:lpstr>
      <vt:lpstr>Plateaus and Escarpments</vt:lpstr>
      <vt:lpstr>African Plateaus</vt:lpstr>
      <vt:lpstr>PowerPoint Presentation</vt:lpstr>
      <vt:lpstr>PowerPoint Presentation</vt:lpstr>
      <vt:lpstr>The Climate of Africa</vt:lpstr>
      <vt:lpstr>Desert</vt:lpstr>
      <vt:lpstr>Kalahari</vt:lpstr>
      <vt:lpstr>Mild Zones: Found along the Northern Coast and the Southern Tip of Africa </vt:lpstr>
      <vt:lpstr>Atlas Mountains</vt:lpstr>
      <vt:lpstr>Drakensberg Mountains</vt:lpstr>
      <vt:lpstr>Rain Forest</vt:lpstr>
      <vt:lpstr>PowerPoint Presentation</vt:lpstr>
      <vt:lpstr>Savanna: A Tropical Grassland</vt:lpstr>
      <vt:lpstr>PowerPoint Presentation</vt:lpstr>
      <vt:lpstr>PowerPoint Presentation</vt:lpstr>
      <vt:lpstr>Emerging Civilizations and Religions</vt:lpstr>
      <vt:lpstr>Kush Empire</vt:lpstr>
      <vt:lpstr>PowerPoint Presentation</vt:lpstr>
      <vt:lpstr>PowerPoint Presentation</vt:lpstr>
      <vt:lpstr>PowerPoint Presentation</vt:lpstr>
      <vt:lpstr>Axum</vt:lpstr>
      <vt:lpstr>King Ezana</vt:lpstr>
      <vt:lpstr>The Rise of Islam</vt:lpstr>
      <vt:lpstr>Section 2: Kingdoms and States of Africa</vt:lpstr>
      <vt:lpstr>The Land of Gold</vt:lpstr>
      <vt:lpstr>Berbers</vt:lpstr>
      <vt:lpstr>The Kingdom of Mali</vt:lpstr>
      <vt:lpstr>Sundiata Keita</vt:lpstr>
      <vt:lpstr>The Reign of Mansa Musa</vt:lpstr>
      <vt:lpstr>Mansa Musa’s Hajj</vt:lpstr>
      <vt:lpstr>Fall of Mali </vt:lpstr>
      <vt:lpstr>The Kingdom of Songhai</vt:lpstr>
      <vt:lpstr>Sunni Ali</vt:lpstr>
      <vt:lpstr>Golden Age</vt:lpstr>
      <vt:lpstr>Societies in East Africa</vt:lpstr>
      <vt:lpstr>Indian Ocean Trade and Ports</vt:lpstr>
      <vt:lpstr>The Great Mosque of Kilwa</vt:lpstr>
      <vt:lpstr>Husuni Kubwa Palace</vt:lpstr>
      <vt:lpstr>Swahili </vt:lpstr>
      <vt:lpstr>Societies in South Africa</vt:lpstr>
      <vt:lpstr>Zimbabwe</vt:lpstr>
      <vt:lpstr>Great Zimbabwe</vt:lpstr>
      <vt:lpstr>The Great Enclosure</vt:lpstr>
      <vt:lpstr>Section 3</vt:lpstr>
      <vt:lpstr>Aspects of African Society</vt:lpstr>
      <vt:lpstr>King and Subject</vt:lpstr>
      <vt:lpstr>Family and lineage</vt:lpstr>
      <vt:lpstr>The Role of Women</vt:lpstr>
      <vt:lpstr>Community Education and Initiation</vt:lpstr>
      <vt:lpstr>Slavery</vt:lpstr>
      <vt:lpstr>Religious Beliefs</vt:lpstr>
      <vt:lpstr>Diviners</vt:lpstr>
      <vt:lpstr>Changes </vt:lpstr>
      <vt:lpstr>African Culture</vt:lpstr>
      <vt:lpstr>African Masks</vt:lpstr>
      <vt:lpstr>Benin Bronze</vt:lpstr>
      <vt:lpstr>Oral Tradition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Zones of Africa</dc:title>
  <dc:creator>Walton</dc:creator>
  <cp:lastModifiedBy>Windows User</cp:lastModifiedBy>
  <cp:revision>118</cp:revision>
  <dcterms:created xsi:type="dcterms:W3CDTF">2009-11-16T01:28:40Z</dcterms:created>
  <dcterms:modified xsi:type="dcterms:W3CDTF">2016-11-07T19:43:53Z</dcterms:modified>
</cp:coreProperties>
</file>