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3" r:id="rId2"/>
    <p:sldId id="324" r:id="rId3"/>
    <p:sldId id="325" r:id="rId4"/>
    <p:sldId id="326" r:id="rId5"/>
    <p:sldId id="328" r:id="rId6"/>
    <p:sldId id="327" r:id="rId7"/>
    <p:sldId id="329" r:id="rId8"/>
    <p:sldId id="256" r:id="rId9"/>
    <p:sldId id="292" r:id="rId10"/>
    <p:sldId id="293" r:id="rId11"/>
    <p:sldId id="282" r:id="rId12"/>
    <p:sldId id="285" r:id="rId13"/>
    <p:sldId id="286" r:id="rId14"/>
    <p:sldId id="294" r:id="rId15"/>
    <p:sldId id="287" r:id="rId16"/>
    <p:sldId id="288" r:id="rId17"/>
    <p:sldId id="289" r:id="rId18"/>
    <p:sldId id="290" r:id="rId19"/>
    <p:sldId id="295" r:id="rId20"/>
    <p:sldId id="322" r:id="rId21"/>
    <p:sldId id="321" r:id="rId22"/>
    <p:sldId id="320" r:id="rId23"/>
    <p:sldId id="291"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33" autoAdjust="0"/>
    <p:restoredTop sz="94660"/>
  </p:normalViewPr>
  <p:slideViewPr>
    <p:cSldViewPr>
      <p:cViewPr>
        <p:scale>
          <a:sx n="40" d="100"/>
          <a:sy n="40" d="100"/>
        </p:scale>
        <p:origin x="-2910" y="-112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DE3710-7DDA-435B-8B56-3F178635832B}" type="datetimeFigureOut">
              <a:rPr lang="en-US" smtClean="0"/>
              <a:pPr/>
              <a:t>9/9/2015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543CE-275C-497B-9494-53B58899491A}" type="slidenum">
              <a:rPr lang="en-US" smtClean="0"/>
              <a:pPr/>
              <a:t>‹#›</a:t>
            </a:fld>
            <a:endParaRPr lang="en-US"/>
          </a:p>
        </p:txBody>
      </p:sp>
    </p:spTree>
    <p:extLst>
      <p:ext uri="{BB962C8B-B14F-4D97-AF65-F5344CB8AC3E}">
        <p14:creationId xmlns:p14="http://schemas.microsoft.com/office/powerpoint/2010/main" val="178327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A543CE-275C-497B-9494-53B58899491A}" type="slidenum">
              <a:rPr lang="en-US" smtClean="0"/>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B946E2-48EF-481F-BEDF-2133A1953376}" type="slidenum">
              <a:rPr lang="en-US">
                <a:ea typeface="ＭＳ Ｐゴシック" pitchFamily="-123" charset="-128"/>
                <a:cs typeface="ＭＳ Ｐゴシック" pitchFamily="-123" charset="-128"/>
              </a:rPr>
              <a:pPr fontAlgn="base">
                <a:spcBef>
                  <a:spcPct val="0"/>
                </a:spcBef>
                <a:spcAft>
                  <a:spcPct val="0"/>
                </a:spcAft>
                <a:defRPr/>
              </a:pPr>
              <a:t>32</a:t>
            </a:fld>
            <a:endParaRPr lang="en-US">
              <a:ea typeface="ＭＳ Ｐゴシック" pitchFamily="-123" charset="-128"/>
              <a:cs typeface="ＭＳ Ｐゴシック" pitchFamily="-123" charset="-128"/>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xfrm>
            <a:off x="685800" y="4343401"/>
            <a:ext cx="5486400" cy="4302125"/>
          </a:xfrm>
          <a:noFill/>
        </p:spPr>
        <p:txBody>
          <a:bodyPr wrap="square" numCol="1" anchor="t" anchorCtr="0" compatLnSpc="1">
            <a:prstTxWarp prst="textNoShape">
              <a:avLst/>
            </a:prstTxWarp>
          </a:bodyPr>
          <a:lstStyle/>
          <a:p>
            <a:pPr eaLnBrk="1" hangingPunct="1">
              <a:lnSpc>
                <a:spcPct val="80000"/>
              </a:lnSpc>
              <a:spcBef>
                <a:spcPct val="0"/>
              </a:spcBef>
            </a:pPr>
            <a:r>
              <a:rPr lang="en-US" b="1" dirty="0" smtClean="0"/>
              <a:t>Discussion:</a:t>
            </a:r>
            <a:endParaRPr lang="en-US" b="1" dirty="0"/>
          </a:p>
          <a:p>
            <a:pPr eaLnBrk="1" hangingPunct="1">
              <a:lnSpc>
                <a:spcPct val="80000"/>
              </a:lnSpc>
              <a:spcBef>
                <a:spcPct val="0"/>
              </a:spcBef>
            </a:pPr>
            <a:r>
              <a:rPr lang="en-US" dirty="0" smtClean="0"/>
              <a:t>How </a:t>
            </a:r>
            <a:r>
              <a:rPr lang="en-US" dirty="0"/>
              <a:t>do you think this tasted?</a:t>
            </a:r>
          </a:p>
          <a:p>
            <a:pPr eaLnBrk="1" hangingPunct="1">
              <a:lnSpc>
                <a:spcPct val="80000"/>
              </a:lnSpc>
              <a:spcBef>
                <a:spcPct val="0"/>
              </a:spcBef>
            </a:pPr>
            <a:endParaRPr lang="en-US" dirty="0"/>
          </a:p>
          <a:p>
            <a:pPr eaLnBrk="1" hangingPunct="1">
              <a:lnSpc>
                <a:spcPct val="80000"/>
              </a:lnSpc>
              <a:spcBef>
                <a:spcPct val="0"/>
              </a:spcBef>
            </a:pPr>
            <a:r>
              <a:rPr lang="en-US" dirty="0"/>
              <a:t>Do you think there was always enough food?</a:t>
            </a:r>
          </a:p>
          <a:p>
            <a:pPr eaLnBrk="1" hangingPunct="1">
              <a:lnSpc>
                <a:spcPct val="80000"/>
              </a:lnSpc>
              <a:spcBef>
                <a:spcPct val="0"/>
              </a:spcBef>
            </a:pPr>
            <a:endParaRPr lang="en-US" sz="1000" dirty="0"/>
          </a:p>
          <a:p>
            <a:pPr eaLnBrk="1" hangingPunct="1">
              <a:lnSpc>
                <a:spcPct val="80000"/>
              </a:lnSpc>
              <a:spcBef>
                <a:spcPct val="0"/>
              </a:spcBef>
            </a:pPr>
            <a:endParaRPr lang="en-US" sz="1000" dirty="0"/>
          </a:p>
          <a:p>
            <a:pPr eaLnBrk="1" hangingPunct="1">
              <a:lnSpc>
                <a:spcPct val="80000"/>
              </a:lnSpc>
              <a:spcBef>
                <a:spcPct val="0"/>
              </a:spcBef>
            </a:pPr>
            <a:endParaRPr lang="en-US" sz="10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AD889C-8ED4-4530-A604-EE3400650E25}" type="slidenum">
              <a:rPr lang="en-US">
                <a:ea typeface="ＭＳ Ｐゴシック" pitchFamily="-123" charset="-128"/>
                <a:cs typeface="ＭＳ Ｐゴシック" pitchFamily="-123" charset="-128"/>
              </a:rPr>
              <a:pPr fontAlgn="base">
                <a:spcBef>
                  <a:spcPct val="0"/>
                </a:spcBef>
                <a:spcAft>
                  <a:spcPct val="0"/>
                </a:spcAft>
                <a:defRPr/>
              </a:pPr>
              <a:t>33</a:t>
            </a:fld>
            <a:endParaRPr lang="en-US">
              <a:ea typeface="ＭＳ Ｐゴシック" pitchFamily="-123" charset="-128"/>
              <a:cs typeface="ＭＳ Ｐゴシック" pitchFamily="-123" charset="-128"/>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normAutofit lnSpcReduction="10000"/>
          </a:bodyPr>
          <a:lstStyle/>
          <a:p>
            <a:pPr defTabSz="914350" fontAlgn="base">
              <a:spcBef>
                <a:spcPct val="0"/>
              </a:spcBef>
              <a:spcAft>
                <a:spcPct val="0"/>
              </a:spcAft>
              <a:defRPr/>
            </a:pPr>
            <a:r>
              <a:rPr lang="en-US" dirty="0" smtClean="0"/>
              <a:t>Loudon Valley Dec 9 Pioneers Hotel  20 Regt Con </a:t>
            </a:r>
            <a:r>
              <a:rPr lang="en-US" dirty="0" err="1" smtClean="0"/>
              <a:t>Vol</a:t>
            </a:r>
            <a:r>
              <a:rPr lang="en-US" dirty="0" smtClean="0"/>
              <a:t> Virginia</a:t>
            </a:r>
          </a:p>
          <a:p>
            <a:pPr defTabSz="914350" fontAlgn="base">
              <a:spcBef>
                <a:spcPct val="0"/>
              </a:spcBef>
              <a:spcAft>
                <a:spcPct val="0"/>
              </a:spcAft>
              <a:defRPr/>
            </a:pPr>
            <a:endParaRPr lang="en-US" dirty="0" smtClean="0"/>
          </a:p>
          <a:p>
            <a:pPr defTabSz="914350" fontAlgn="base">
              <a:spcBef>
                <a:spcPct val="0"/>
              </a:spcBef>
              <a:spcAft>
                <a:spcPct val="0"/>
              </a:spcAft>
              <a:defRPr/>
            </a:pPr>
            <a:r>
              <a:rPr lang="en-US" dirty="0" smtClean="0"/>
              <a:t>“This is the drawing of our log Cabin looks natural all think made of logs &amp; covered with flies or canvas don’t leak much the dark place in the middle is rubber blankets the canvas is not large enough we don’t have any windows light comes through the canvas…..”</a:t>
            </a:r>
            <a:endParaRPr lang="en-US" b="1" dirty="0" smtClean="0">
              <a:latin typeface="+mn-lt"/>
            </a:endParaRPr>
          </a:p>
          <a:p>
            <a:pPr defTabSz="914350">
              <a:spcBef>
                <a:spcPct val="0"/>
              </a:spcBef>
              <a:defRPr/>
            </a:pPr>
            <a:endParaRPr lang="en-US" b="1" dirty="0" smtClean="0">
              <a:latin typeface="+mn-lt"/>
            </a:endParaRPr>
          </a:p>
          <a:p>
            <a:pPr defTabSz="914350">
              <a:spcBef>
                <a:spcPct val="0"/>
              </a:spcBef>
              <a:defRPr/>
            </a:pPr>
            <a:r>
              <a:rPr lang="en-US" b="1" dirty="0" smtClean="0">
                <a:latin typeface="+mn-lt"/>
              </a:rPr>
              <a:t>Discussion:</a:t>
            </a:r>
            <a:endParaRPr lang="en-US" b="1" dirty="0">
              <a:latin typeface="+mn-lt"/>
            </a:endParaRPr>
          </a:p>
          <a:p>
            <a:pPr defTabSz="914350">
              <a:spcBef>
                <a:spcPct val="0"/>
              </a:spcBef>
              <a:defRPr/>
            </a:pPr>
            <a:r>
              <a:rPr lang="en-US" dirty="0" smtClean="0">
                <a:latin typeface="+mn-lt"/>
              </a:rPr>
              <a:t>What </a:t>
            </a:r>
            <a:r>
              <a:rPr lang="en-US" dirty="0">
                <a:latin typeface="+mn-lt"/>
              </a:rPr>
              <a:t>do you think the soldiers stayed in during the warmer months? Answer information – soldiers slept in tents or on the ground</a:t>
            </a:r>
          </a:p>
          <a:p>
            <a:pPr defTabSz="914350">
              <a:spcBef>
                <a:spcPct val="0"/>
              </a:spcBef>
              <a:defRPr/>
            </a:pPr>
            <a:endParaRPr lang="en-US" dirty="0">
              <a:latin typeface="+mn-lt"/>
            </a:endParaRPr>
          </a:p>
          <a:p>
            <a:pPr defTabSz="914350">
              <a:spcBef>
                <a:spcPct val="0"/>
              </a:spcBef>
              <a:defRPr/>
            </a:pPr>
            <a:r>
              <a:rPr lang="en-US" dirty="0">
                <a:latin typeface="+mn-lt"/>
              </a:rPr>
              <a:t>What do you think it was like inside the winter quarters?</a:t>
            </a:r>
          </a:p>
          <a:p>
            <a:pPr defTabSz="914350">
              <a:spcBef>
                <a:spcPct val="0"/>
              </a:spcBef>
              <a:defRPr/>
            </a:pPr>
            <a:r>
              <a:rPr lang="en-US" dirty="0">
                <a:latin typeface="+mn-lt"/>
              </a:rPr>
              <a:t>Answer information – winter quarters, while looking cozy, were damp and cold.  Disease flourished as camp sites became unsanitary with large numbers of men and their waste occupying small areas. </a:t>
            </a:r>
          </a:p>
          <a:p>
            <a:pPr defTabSz="914350">
              <a:spcBef>
                <a:spcPct val="0"/>
              </a:spcBef>
              <a:defRPr/>
            </a:pPr>
            <a:endParaRPr lang="en-US" dirty="0">
              <a:latin typeface="+mn-lt"/>
            </a:endParaRPr>
          </a:p>
          <a:p>
            <a:pPr defTabSz="914350">
              <a:spcBef>
                <a:spcPct val="0"/>
              </a:spcBef>
              <a:defRPr/>
            </a:pPr>
            <a:r>
              <a:rPr lang="en-US" dirty="0">
                <a:latin typeface="+mn-lt"/>
              </a:rPr>
              <a:t>Do you think it was warm or cold?</a:t>
            </a:r>
          </a:p>
          <a:p>
            <a:pPr defTabSz="914350">
              <a:spcBef>
                <a:spcPct val="0"/>
              </a:spcBef>
              <a:defRPr/>
            </a:pPr>
            <a:endParaRPr lang="en-US" dirty="0">
              <a:latin typeface="+mn-lt"/>
            </a:endParaRPr>
          </a:p>
          <a:p>
            <a:pPr defTabSz="914350">
              <a:spcBef>
                <a:spcPct val="0"/>
              </a:spcBef>
              <a:defRPr/>
            </a:pPr>
            <a:r>
              <a:rPr lang="en-US" dirty="0">
                <a:latin typeface="+mn-lt"/>
              </a:rPr>
              <a:t>Why do you think they built such permanent places to stay in the winter and not just use tents like in the summer? </a:t>
            </a:r>
          </a:p>
          <a:p>
            <a:pPr defTabSz="914350">
              <a:spcBef>
                <a:spcPct val="0"/>
              </a:spcBef>
              <a:defRPr/>
            </a:pPr>
            <a:r>
              <a:rPr lang="en-US" dirty="0">
                <a:latin typeface="+mn-lt"/>
              </a:rPr>
              <a:t>Answer information – there were very few battles in the winter, it was almost impossible to travel once the roads froze.  Just like how battles mainly happened during the day they also mainly happened during the warmer months because it was just too logistically and physically difficult.</a:t>
            </a:r>
          </a:p>
          <a:p>
            <a:pPr eaLnBrk="1" hangingPunct="1">
              <a:spcBef>
                <a:spcPct val="0"/>
              </a:spcBef>
            </a:pPr>
            <a:endParaRPr lang="en-US" dirty="0" smtClean="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858961-D96A-4EC2-ABCC-932C9F92E42E}" type="slidenum">
              <a:rPr lang="en-US">
                <a:ea typeface="ＭＳ Ｐゴシック" pitchFamily="-123" charset="-128"/>
                <a:cs typeface="ＭＳ Ｐゴシック" pitchFamily="-123" charset="-128"/>
              </a:rPr>
              <a:pPr fontAlgn="base">
                <a:spcBef>
                  <a:spcPct val="0"/>
                </a:spcBef>
                <a:spcAft>
                  <a:spcPct val="0"/>
                </a:spcAft>
                <a:defRPr/>
              </a:pPr>
              <a:t>34</a:t>
            </a:fld>
            <a:endParaRPr lang="en-US">
              <a:ea typeface="ＭＳ Ｐゴシック" pitchFamily="-123" charset="-128"/>
              <a:cs typeface="ＭＳ Ｐゴシック" pitchFamily="-123" charset="-128"/>
            </a:endParaRPr>
          </a:p>
        </p:txBody>
      </p:sp>
      <p:sp>
        <p:nvSpPr>
          <p:cNvPr id="54274" name="Rectangle 2"/>
          <p:cNvSpPr>
            <a:spLocks noGrp="1" noRot="1" noChangeAspect="1" noChangeArrowheads="1" noTextEdit="1"/>
          </p:cNvSpPr>
          <p:nvPr>
            <p:ph type="sldImg"/>
          </p:nvPr>
        </p:nvSpPr>
        <p:spPr bwMode="auto">
          <a:xfrm>
            <a:off x="1431925" y="498475"/>
            <a:ext cx="4222750" cy="3168650"/>
          </a:xfrm>
          <a:noFill/>
          <a:ln>
            <a:solidFill>
              <a:srgbClr val="000000"/>
            </a:solidFill>
            <a:miter lim="800000"/>
            <a:headEnd/>
            <a:tailEnd/>
          </a:ln>
        </p:spPr>
      </p:sp>
      <p:sp>
        <p:nvSpPr>
          <p:cNvPr id="54275" name="Rectangle 3"/>
          <p:cNvSpPr>
            <a:spLocks noGrp="1" noChangeArrowheads="1"/>
          </p:cNvSpPr>
          <p:nvPr>
            <p:ph type="body" idx="1"/>
          </p:nvPr>
        </p:nvSpPr>
        <p:spPr bwMode="auto">
          <a:xfrm>
            <a:off x="381000" y="3741738"/>
            <a:ext cx="6172200" cy="4114800"/>
          </a:xfrm>
          <a:noFill/>
        </p:spPr>
        <p:txBody>
          <a:bodyPr wrap="square" numCol="1" anchor="t" anchorCtr="0" compatLnSpc="1">
            <a:prstTxWarp prst="textNoShape">
              <a:avLst/>
            </a:prstTxWarp>
          </a:bodyPr>
          <a:lstStyle/>
          <a:p>
            <a:pPr eaLnBrk="1" hangingPunct="1">
              <a:spcBef>
                <a:spcPct val="0"/>
              </a:spcBef>
            </a:pPr>
            <a:r>
              <a:rPr lang="en-US" dirty="0" smtClean="0"/>
              <a:t>All who knew how to write, wrote letters.  During the Civil War letter writing was the only method of personal communication.</a:t>
            </a:r>
          </a:p>
          <a:p>
            <a:pPr eaLnBrk="1" hangingPunct="1">
              <a:spcBef>
                <a:spcPct val="0"/>
              </a:spcBef>
            </a:pPr>
            <a:endParaRPr lang="en-US" b="1" dirty="0" smtClean="0"/>
          </a:p>
          <a:p>
            <a:pPr eaLnBrk="1" hangingPunct="1">
              <a:spcBef>
                <a:spcPct val="0"/>
              </a:spcBef>
            </a:pPr>
            <a:r>
              <a:rPr lang="en-US" b="1" dirty="0" smtClean="0"/>
              <a:t>Discussion:</a:t>
            </a:r>
            <a:endParaRPr lang="en-US" b="1" dirty="0"/>
          </a:p>
          <a:p>
            <a:pPr eaLnBrk="1" hangingPunct="1">
              <a:spcBef>
                <a:spcPct val="0"/>
              </a:spcBef>
            </a:pPr>
            <a:r>
              <a:rPr lang="en-US" dirty="0" smtClean="0"/>
              <a:t>Do </a:t>
            </a:r>
            <a:r>
              <a:rPr lang="en-US" dirty="0"/>
              <a:t>you think soldiers looked forward to getting mail? </a:t>
            </a:r>
          </a:p>
          <a:p>
            <a:pPr eaLnBrk="1" hangingPunct="1">
              <a:spcBef>
                <a:spcPct val="0"/>
              </a:spcBef>
            </a:pPr>
            <a:endParaRPr lang="en-US" dirty="0"/>
          </a:p>
          <a:p>
            <a:pPr eaLnBrk="1" hangingPunct="1">
              <a:spcBef>
                <a:spcPct val="0"/>
              </a:spcBef>
            </a:pPr>
            <a:r>
              <a:rPr lang="en-US" dirty="0"/>
              <a:t>Do you think the soldiers got homesick?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 Library of Congress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08FCE0E6-FB2A-4E42-8ADC-D3705B1741E4}" type="slidenum">
              <a:rPr lang="en-US" smtClean="0"/>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laceholder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Soldiers spent the majority of their time in camp drilling, not on the battlefield.</a:t>
            </a:r>
          </a:p>
          <a:p>
            <a:endParaRPr lang="en-US" b="1" dirty="0" smtClean="0"/>
          </a:p>
          <a:p>
            <a:r>
              <a:rPr lang="en-US" b="1" dirty="0" smtClean="0"/>
              <a:t>Discussion:</a:t>
            </a:r>
          </a:p>
          <a:p>
            <a:r>
              <a:rPr lang="en-US" dirty="0" smtClean="0"/>
              <a:t>Why were they always</a:t>
            </a:r>
            <a:r>
              <a:rPr lang="en-US" baseline="0" dirty="0" smtClean="0"/>
              <a:t> drilling?</a:t>
            </a:r>
          </a:p>
          <a:p>
            <a:r>
              <a:rPr lang="en-US" baseline="0" dirty="0" smtClean="0"/>
              <a:t>Answer information - Most of the time soldiers were not fighting battles, rather they were in camp or marching.  Drilling kept the men busy during the down-time and prepared them so that they could maneuver under fire.</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Placeholder 2"/>
          <p:cNvSpPr>
            <a:spLocks noGrp="1" noRot="1" noChangeAspect="1"/>
          </p:cNvSpPr>
          <p:nvPr>
            <p:ph type="sldImg"/>
          </p:nvPr>
        </p:nvSpPr>
        <p:spPr bwMode="auto">
          <a:noFill/>
          <a:ln>
            <a:solidFill>
              <a:srgbClr val="000000"/>
            </a:solidFill>
            <a:miter lim="800000"/>
            <a:headEnd/>
            <a:tailEnd/>
          </a:ln>
        </p:spPr>
      </p:sp>
      <p:sp>
        <p:nvSpPr>
          <p:cNvPr id="5632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smtClean="0"/>
              <a:t>Discussion:</a:t>
            </a:r>
          </a:p>
          <a:p>
            <a:pPr eaLnBrk="1" hangingPunct="1"/>
            <a:endParaRPr lang="en-US" dirty="0" smtClean="0"/>
          </a:p>
          <a:p>
            <a:pPr eaLnBrk="1" hangingPunct="1"/>
            <a:r>
              <a:rPr lang="en-US" dirty="0" smtClean="0"/>
              <a:t>According</a:t>
            </a:r>
            <a:r>
              <a:rPr lang="en-US" baseline="0" dirty="0" smtClean="0"/>
              <a:t> to this information, did bullets or sickness kill most of the soldiers?</a:t>
            </a:r>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69A5E0-3AE5-4014-940E-35700542EA4F}" type="slidenum">
              <a:rPr lang="en-US">
                <a:ea typeface="ＭＳ Ｐゴシック" pitchFamily="-123" charset="-128"/>
                <a:cs typeface="ＭＳ Ｐゴシック" pitchFamily="-123" charset="-128"/>
              </a:rPr>
              <a:pPr fontAlgn="base">
                <a:spcBef>
                  <a:spcPct val="0"/>
                </a:spcBef>
                <a:spcAft>
                  <a:spcPct val="0"/>
                </a:spcAft>
                <a:defRPr/>
              </a:pPr>
              <a:t>39</a:t>
            </a:fld>
            <a:endParaRPr lang="en-US">
              <a:ea typeface="ＭＳ Ｐゴシック" pitchFamily="-123" charset="-128"/>
              <a:cs typeface="ＭＳ Ｐゴシック" pitchFamily="-123" charset="-128"/>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There were </a:t>
            </a:r>
            <a:r>
              <a:rPr lang="en-US" dirty="0" smtClean="0"/>
              <a:t>many</a:t>
            </a:r>
            <a:r>
              <a:rPr lang="en-US" baseline="0" dirty="0" smtClean="0"/>
              <a:t> types of</a:t>
            </a:r>
            <a:r>
              <a:rPr lang="en-US" dirty="0" smtClean="0"/>
              <a:t> </a:t>
            </a:r>
            <a:r>
              <a:rPr lang="en-US" dirty="0"/>
              <a:t>guns used in the </a:t>
            </a:r>
            <a:r>
              <a:rPr lang="en-US" dirty="0" smtClean="0"/>
              <a:t>Civil </a:t>
            </a:r>
            <a:r>
              <a:rPr lang="en-US" dirty="0"/>
              <a:t>W</a:t>
            </a:r>
            <a:r>
              <a:rPr lang="en-US" dirty="0" smtClean="0"/>
              <a:t>ar</a:t>
            </a:r>
            <a:r>
              <a:rPr lang="en-US" dirty="0"/>
              <a:t>, but the advent of the rifled </a:t>
            </a:r>
            <a:r>
              <a:rPr lang="en-US" dirty="0" smtClean="0"/>
              <a:t>musket, </a:t>
            </a:r>
            <a:r>
              <a:rPr lang="en-US" dirty="0"/>
              <a:t>widely used </a:t>
            </a:r>
            <a:r>
              <a:rPr lang="en-US" dirty="0" smtClean="0"/>
              <a:t>during</a:t>
            </a:r>
            <a:r>
              <a:rPr lang="en-US" baseline="0" dirty="0" smtClean="0"/>
              <a:t> the war,</a:t>
            </a:r>
            <a:r>
              <a:rPr lang="en-US" dirty="0" smtClean="0"/>
              <a:t> </a:t>
            </a:r>
            <a:r>
              <a:rPr lang="en-US" dirty="0"/>
              <a:t>created </a:t>
            </a:r>
            <a:r>
              <a:rPr lang="en-US" dirty="0" smtClean="0"/>
              <a:t>tremendous casualties.  The rifled musket’s large </a:t>
            </a:r>
            <a:r>
              <a:rPr lang="en-US" dirty="0"/>
              <a:t>caliber, soft slow moving slug </a:t>
            </a:r>
            <a:r>
              <a:rPr lang="en-US" dirty="0" smtClean="0"/>
              <a:t>destroyed </a:t>
            </a:r>
            <a:r>
              <a:rPr lang="en-US" dirty="0"/>
              <a:t>and </a:t>
            </a:r>
            <a:r>
              <a:rPr lang="en-US" dirty="0" smtClean="0"/>
              <a:t>pulverized </a:t>
            </a:r>
            <a:r>
              <a:rPr lang="en-US" dirty="0"/>
              <a:t>the flesh and bone it tore into.  </a:t>
            </a:r>
            <a:r>
              <a:rPr lang="en-US" dirty="0" smtClean="0"/>
              <a:t>This </a:t>
            </a:r>
            <a:r>
              <a:rPr lang="en-US" dirty="0"/>
              <a:t>weapon </a:t>
            </a:r>
            <a:r>
              <a:rPr lang="en-US" dirty="0" smtClean="0"/>
              <a:t>made </a:t>
            </a:r>
            <a:r>
              <a:rPr lang="en-US" dirty="0"/>
              <a:t>amputation the only practical treatment for saving lives.  </a:t>
            </a:r>
            <a:endParaRPr lang="en-US" dirty="0" smtClean="0"/>
          </a:p>
          <a:p>
            <a:pPr eaLnBrk="1" hangingPunct="1">
              <a:spcBef>
                <a:spcPct val="0"/>
              </a:spcBef>
            </a:pPr>
            <a:endParaRPr lang="en-US" dirty="0" smtClean="0"/>
          </a:p>
          <a:p>
            <a:pPr eaLnBrk="1" hangingPunct="1">
              <a:spcBef>
                <a:spcPct val="0"/>
              </a:spcBef>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06B19A-D00E-4E89-A534-87636DAB0C82}" type="slidenum">
              <a:rPr lang="en-US">
                <a:ea typeface="ＭＳ Ｐゴシック" pitchFamily="-123" charset="-128"/>
                <a:cs typeface="ＭＳ Ｐゴシック" pitchFamily="-123" charset="-128"/>
              </a:rPr>
              <a:pPr fontAlgn="base">
                <a:spcBef>
                  <a:spcPct val="0"/>
                </a:spcBef>
                <a:spcAft>
                  <a:spcPct val="0"/>
                </a:spcAft>
                <a:defRPr/>
              </a:pPr>
              <a:t>40</a:t>
            </a:fld>
            <a:endParaRPr lang="en-US">
              <a:ea typeface="ＭＳ Ｐゴシック" pitchFamily="-123" charset="-128"/>
              <a:cs typeface="ＭＳ Ｐゴシック" pitchFamily="-123" charset="-128"/>
            </a:endParaRPr>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Surgeons preferred to operate outside if possible to mitigate the effects of the chloroform and to utilize the light. </a:t>
            </a:r>
            <a:r>
              <a:rPr lang="en-US" baseline="0" dirty="0" smtClean="0"/>
              <a:t> </a:t>
            </a:r>
            <a:r>
              <a:rPr lang="en-US" dirty="0" smtClean="0"/>
              <a:t>An operating table was often an unhinged door on top of two barrels.   </a:t>
            </a:r>
          </a:p>
          <a:p>
            <a:pPr eaLnBrk="1" hangingPunct="1">
              <a:spcBef>
                <a:spcPct val="0"/>
              </a:spcBef>
            </a:pPr>
            <a:endParaRPr lang="en-US" dirty="0" smtClean="0"/>
          </a:p>
          <a:p>
            <a:pPr eaLnBrk="1" hangingPunct="1">
              <a:spcBef>
                <a:spcPct val="0"/>
              </a:spcBef>
            </a:pPr>
            <a:r>
              <a:rPr lang="en-US" b="1" dirty="0" smtClean="0"/>
              <a:t>Discussion:</a:t>
            </a:r>
          </a:p>
          <a:p>
            <a:pPr eaLnBrk="1" hangingPunct="1">
              <a:spcBef>
                <a:spcPct val="0"/>
              </a:spcBef>
            </a:pPr>
            <a:endParaRPr lang="en-US" dirty="0" smtClean="0"/>
          </a:p>
          <a:p>
            <a:pPr eaLnBrk="1" hangingPunct="1">
              <a:spcBef>
                <a:spcPct val="0"/>
              </a:spcBef>
            </a:pPr>
            <a:r>
              <a:rPr lang="en-US" dirty="0" smtClean="0"/>
              <a:t>What do you think</a:t>
            </a:r>
            <a:r>
              <a:rPr lang="en-US" baseline="0" dirty="0" smtClean="0"/>
              <a:t> happened to the people living inside the homes that became hospitals?</a:t>
            </a:r>
          </a:p>
          <a:p>
            <a:pPr eaLnBrk="1" hangingPunct="1">
              <a:spcBef>
                <a:spcPct val="0"/>
              </a:spcBef>
            </a:pPr>
            <a:r>
              <a:rPr lang="en-US" baseline="0" dirty="0" smtClean="0"/>
              <a:t>Answer information – sometimes the citizens had already left, sometimes they were forced to leave or stay in an out-of-the-way place.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16B9AB-B93B-4443-A56F-3BADADBAB6A0}" type="slidenum">
              <a:rPr lang="en-US">
                <a:ea typeface="ＭＳ Ｐゴシック" pitchFamily="-123" charset="-128"/>
                <a:cs typeface="ＭＳ Ｐゴシック" pitchFamily="-123" charset="-128"/>
              </a:rPr>
              <a:pPr fontAlgn="base">
                <a:spcBef>
                  <a:spcPct val="0"/>
                </a:spcBef>
                <a:spcAft>
                  <a:spcPct val="0"/>
                </a:spcAft>
                <a:defRPr/>
              </a:pPr>
              <a:t>41</a:t>
            </a:fld>
            <a:endParaRPr lang="en-US">
              <a:ea typeface="ＭＳ Ｐゴシック" pitchFamily="-123" charset="-128"/>
              <a:cs typeface="ＭＳ Ｐゴシック" pitchFamily="-123" charset="-128"/>
            </a:endParaRPr>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Discussion</a:t>
            </a:r>
            <a:r>
              <a:rPr lang="en-US" b="1" baseline="0" dirty="0" smtClean="0"/>
              <a:t>:</a:t>
            </a:r>
          </a:p>
          <a:p>
            <a:pPr eaLnBrk="1" hangingPunct="1">
              <a:spcBef>
                <a:spcPct val="0"/>
              </a:spcBef>
            </a:pPr>
            <a:endParaRPr lang="en-US" baseline="0" dirty="0" smtClean="0"/>
          </a:p>
          <a:p>
            <a:pPr eaLnBrk="1" hangingPunct="1">
              <a:spcBef>
                <a:spcPct val="0"/>
              </a:spcBef>
            </a:pPr>
            <a:r>
              <a:rPr lang="en-US" baseline="0" dirty="0" smtClean="0"/>
              <a:t>Why do you think soldiers found women nurses to be more comforting?</a:t>
            </a:r>
          </a:p>
          <a:p>
            <a:pPr eaLnBrk="1" hangingPunct="1">
              <a:spcBef>
                <a:spcPct val="0"/>
              </a:spcBef>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Placeholder 2"/>
          <p:cNvSpPr>
            <a:spLocks noGrp="1" noRot="1" noChangeAspect="1"/>
          </p:cNvSpPr>
          <p:nvPr>
            <p:ph type="sldImg"/>
          </p:nvPr>
        </p:nvSpPr>
        <p:spPr bwMode="auto">
          <a:noFill/>
          <a:ln>
            <a:solidFill>
              <a:srgbClr val="000000"/>
            </a:solidFill>
            <a:miter lim="800000"/>
            <a:headEnd/>
            <a:tailEnd/>
          </a:ln>
        </p:spPr>
      </p:sp>
      <p:sp>
        <p:nvSpPr>
          <p:cNvPr id="88066" name="Placeholder 3"/>
          <p:cNvSpPr>
            <a:spLocks noGrp="1"/>
          </p:cNvSpPr>
          <p:nvPr>
            <p:ph type="body" idx="1"/>
          </p:nvPr>
        </p:nvSpPr>
        <p:spPr bwMode="auto">
          <a:noFill/>
        </p:spPr>
        <p:txBody>
          <a:bodyPr wrap="square" numCol="1" anchor="t" anchorCtr="0" compatLnSpc="1">
            <a:prstTxWarp prst="textNoShape">
              <a:avLst/>
            </a:prstTxWarp>
          </a:bodyPr>
          <a:lstStyle/>
          <a:p>
            <a:pPr defTabSz="897301" fontAlgn="base">
              <a:spcBef>
                <a:spcPct val="30000"/>
              </a:spcBef>
              <a:spcAft>
                <a:spcPct val="0"/>
              </a:spcAft>
              <a:defRPr/>
            </a:pPr>
            <a:r>
              <a:rPr lang="en-US" dirty="0" smtClean="0">
                <a:latin typeface="+mj-lt"/>
              </a:rPr>
              <a:t>Soldiers, North and South, dreamed of returning home safe.</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Placeholder 2"/>
          <p:cNvSpPr>
            <a:spLocks noGrp="1" noRot="1" noChangeAspect="1"/>
          </p:cNvSpPr>
          <p:nvPr>
            <p:ph type="sldImg"/>
          </p:nvPr>
        </p:nvSpPr>
        <p:spPr bwMode="auto">
          <a:noFill/>
          <a:ln>
            <a:solidFill>
              <a:srgbClr val="000000"/>
            </a:solidFill>
            <a:miter lim="800000"/>
            <a:headEnd/>
            <a:tailEnd/>
          </a:ln>
        </p:spPr>
      </p:sp>
      <p:sp>
        <p:nvSpPr>
          <p:cNvPr id="1843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Discussion:</a:t>
            </a:r>
          </a:p>
          <a:p>
            <a:endParaRPr lang="en-US" dirty="0" smtClean="0"/>
          </a:p>
          <a:p>
            <a:r>
              <a:rPr lang="en-US" dirty="0" smtClean="0"/>
              <a:t>What do you think happened to the country with so many men dying?</a:t>
            </a:r>
            <a:r>
              <a:rPr lang="en-US" baseline="0" dirty="0" smtClean="0"/>
              <a:t> </a:t>
            </a:r>
          </a:p>
          <a:p>
            <a:endParaRPr lang="en-US" baseline="0" dirty="0" smtClean="0"/>
          </a:p>
          <a:p>
            <a:r>
              <a:rPr lang="en-US" baseline="0" dirty="0" smtClean="0"/>
              <a:t>Do you think things went back to the way they were before the war? What might have changed?</a:t>
            </a:r>
          </a:p>
        </p:txBody>
      </p:sp>
      <p:sp>
        <p:nvSpPr>
          <p:cNvPr id="4" name="Slide Number Placeholder 3"/>
          <p:cNvSpPr>
            <a:spLocks noGrp="1"/>
          </p:cNvSpPr>
          <p:nvPr>
            <p:ph type="sldNum" sz="quarter" idx="10"/>
          </p:nvPr>
        </p:nvSpPr>
        <p:spPr/>
        <p:txBody>
          <a:bodyPr/>
          <a:lstStyle/>
          <a:p>
            <a:pPr>
              <a:defRPr/>
            </a:pPr>
            <a:fld id="{A1E3E3FC-B25F-4F92-898E-7E3D7AFCEEC6}" type="slidenum">
              <a:rPr lang="en-US" smtClean="0"/>
              <a:pPr>
                <a:defRPr/>
              </a:pPr>
              <a:t>43</a:t>
            </a:fld>
            <a:endParaRPr lang="en-US"/>
          </a:p>
        </p:txBody>
      </p:sp>
    </p:spTree>
    <p:extLst>
      <p:ext uri="{BB962C8B-B14F-4D97-AF65-F5344CB8AC3E}">
        <p14:creationId xmlns:p14="http://schemas.microsoft.com/office/powerpoint/2010/main" val="357627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laceholder 2"/>
          <p:cNvSpPr>
            <a:spLocks noGrp="1" noRot="1" noChangeAspect="1"/>
          </p:cNvSpPr>
          <p:nvPr>
            <p:ph type="sldImg"/>
          </p:nvPr>
        </p:nvSpPr>
        <p:spPr bwMode="auto">
          <a:noFill/>
          <a:ln>
            <a:solidFill>
              <a:srgbClr val="000000"/>
            </a:solidFill>
            <a:miter lim="800000"/>
            <a:headEnd/>
            <a:tailEnd/>
          </a:ln>
        </p:spPr>
      </p:sp>
      <p:sp>
        <p:nvSpPr>
          <p:cNvPr id="2048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Enlisting/signing up to fight --the men came from factories and farms, North &amp; South to fight in the Civil War</a:t>
            </a:r>
          </a:p>
          <a:p>
            <a:pPr eaLnBrk="1" hangingPunct="1"/>
            <a:endParaRPr lang="en-US" dirty="0" smtClean="0"/>
          </a:p>
          <a:p>
            <a:pPr eaLnBrk="1" hangingPunct="1"/>
            <a:r>
              <a:rPr lang="en-US" b="1" dirty="0" smtClean="0"/>
              <a:t>Discuss:</a:t>
            </a:r>
          </a:p>
          <a:p>
            <a:pPr eaLnBrk="1" hangingPunct="1"/>
            <a:r>
              <a:rPr lang="en-US" dirty="0" smtClean="0"/>
              <a:t>What</a:t>
            </a:r>
            <a:r>
              <a:rPr lang="en-US" baseline="0" dirty="0" smtClean="0"/>
              <a:t> are some reasons you can think of that men </a:t>
            </a:r>
            <a:r>
              <a:rPr lang="en-US" dirty="0" smtClean="0"/>
              <a:t>would want to fight in the war?</a:t>
            </a:r>
          </a:p>
          <a:p>
            <a:pPr eaLnBrk="1" hangingPunct="1"/>
            <a:endParaRPr lang="en-US" b="0" dirty="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Placeholder 2"/>
          <p:cNvSpPr>
            <a:spLocks noGrp="1" noRot="1" noChangeAspect="1"/>
          </p:cNvSpPr>
          <p:nvPr>
            <p:ph type="sldImg"/>
          </p:nvPr>
        </p:nvSpPr>
        <p:spPr bwMode="auto">
          <a:noFill/>
          <a:ln>
            <a:solidFill>
              <a:srgbClr val="000000"/>
            </a:solidFill>
            <a:miter lim="800000"/>
            <a:headEnd/>
            <a:tailEnd/>
          </a:ln>
        </p:spPr>
      </p:sp>
      <p:sp>
        <p:nvSpPr>
          <p:cNvPr id="41986" name="Placeholder 3"/>
          <p:cNvSpPr>
            <a:spLocks noGrp="1"/>
          </p:cNvSpPr>
          <p:nvPr>
            <p:ph type="body" idx="1"/>
          </p:nvPr>
        </p:nvSpPr>
        <p:spPr bwMode="auto">
          <a:noFill/>
        </p:spPr>
        <p:txBody>
          <a:bodyPr wrap="square" numCol="1" anchor="t" anchorCtr="0" compatLnSpc="1">
            <a:prstTxWarp prst="textNoShape">
              <a:avLst/>
            </a:prstTxWarp>
          </a:bodyPr>
          <a:lstStyle/>
          <a:p>
            <a:r>
              <a:rPr lang="en-US" b="1" dirty="0" smtClean="0">
                <a:latin typeface="Calibri" pitchFamily="-123" charset="0"/>
              </a:rPr>
              <a:t>Discussion:</a:t>
            </a:r>
            <a:endParaRPr lang="en-US" b="1" dirty="0">
              <a:latin typeface="Calibri" pitchFamily="-123" charset="0"/>
            </a:endParaRPr>
          </a:p>
          <a:p>
            <a:r>
              <a:rPr lang="en-US" dirty="0" smtClean="0">
                <a:latin typeface="Calibri" pitchFamily="-123" charset="0"/>
              </a:rPr>
              <a:t>Why </a:t>
            </a:r>
            <a:r>
              <a:rPr lang="en-US" dirty="0">
                <a:latin typeface="Calibri" pitchFamily="-123" charset="0"/>
              </a:rPr>
              <a:t>do you think the Civil War is sometimes called the “Boys’ War?”</a:t>
            </a:r>
          </a:p>
          <a:p>
            <a:endParaRPr lang="en-US" dirty="0">
              <a:latin typeface="Calibri" pitchFamily="-123" charset="0"/>
            </a:endParaRPr>
          </a:p>
          <a:p>
            <a:r>
              <a:rPr lang="en-US" dirty="0">
                <a:latin typeface="Calibri" pitchFamily="-123" charset="0"/>
              </a:rPr>
              <a:t>How many Union Soldiers were under 16?</a:t>
            </a:r>
          </a:p>
          <a:p>
            <a:endParaRPr lang="en-US" dirty="0">
              <a:latin typeface="Calibri" pitchFamily="-123" charset="0"/>
            </a:endParaRPr>
          </a:p>
          <a:p>
            <a:r>
              <a:rPr lang="en-US" dirty="0">
                <a:latin typeface="Calibri" pitchFamily="-123" charset="0"/>
              </a:rPr>
              <a:t>How many soldiers were between 16 and 23?</a:t>
            </a:r>
          </a:p>
          <a:p>
            <a:endParaRPr lang="en-US" dirty="0">
              <a:latin typeface="Calibri" pitchFamily="-123" charset="0"/>
            </a:endParaRPr>
          </a:p>
          <a:p>
            <a:r>
              <a:rPr lang="en-US" dirty="0">
                <a:latin typeface="Calibri" pitchFamily="-123" charset="0"/>
              </a:rPr>
              <a:t>How </a:t>
            </a:r>
            <a:r>
              <a:rPr lang="en-US" dirty="0" smtClean="0">
                <a:latin typeface="Calibri" pitchFamily="-123" charset="0"/>
              </a:rPr>
              <a:t>many </a:t>
            </a:r>
            <a:r>
              <a:rPr lang="en-US" dirty="0">
                <a:latin typeface="Calibri" pitchFamily="-123" charset="0"/>
              </a:rPr>
              <a:t>were over 23?</a:t>
            </a:r>
          </a:p>
          <a:p>
            <a:endParaRPr lang="en-US" dirty="0">
              <a:latin typeface="Calibri" pitchFamily="-123" charset="0"/>
            </a:endParaRPr>
          </a:p>
          <a:p>
            <a:r>
              <a:rPr lang="en-US" dirty="0">
                <a:latin typeface="Calibri" pitchFamily="-123" charset="0"/>
              </a:rPr>
              <a:t>Do you think most soldiers in the Confederate army would have been older or younger?  Why?</a:t>
            </a:r>
          </a:p>
          <a:p>
            <a:pPr eaLnBrk="1" hangingPunct="1"/>
            <a:endParaRPr lang="en-US" dirty="0" smtClean="0"/>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dirty="0" smtClean="0"/>
              <a:t>The average Yank or </a:t>
            </a:r>
            <a:r>
              <a:rPr lang="en-US" dirty="0" err="1" smtClean="0"/>
              <a:t>Reb</a:t>
            </a:r>
            <a:r>
              <a:rPr lang="en-US" dirty="0" smtClean="0"/>
              <a:t> was white, native-born, farmer, protestant, single, between 18 and 29. He stood about 5 feet 8 inches tall and weighed about 143 pounds. Most soldiers were between the ages of 18 and 39 with an average age of 25.</a:t>
            </a:r>
          </a:p>
          <a:p>
            <a:endParaRPr lang="en-US" dirty="0" smtClean="0"/>
          </a:p>
          <a:p>
            <a:r>
              <a:rPr lang="en-US" dirty="0" smtClean="0"/>
              <a:t>Slang – </a:t>
            </a:r>
            <a:r>
              <a:rPr lang="en-US" dirty="0" err="1" smtClean="0"/>
              <a:t>Reb</a:t>
            </a:r>
            <a:r>
              <a:rPr lang="en-US" dirty="0" smtClean="0"/>
              <a:t> and Yank may be terms that you have</a:t>
            </a:r>
            <a:r>
              <a:rPr lang="en-US" baseline="0" dirty="0" smtClean="0"/>
              <a:t> not yet discussed with your students.  </a:t>
            </a:r>
          </a:p>
          <a:p>
            <a:endParaRPr lang="en-US" baseline="0" dirty="0" smtClean="0"/>
          </a:p>
          <a:p>
            <a:r>
              <a:rPr lang="en-US" baseline="0" dirty="0" err="1" smtClean="0"/>
              <a:t>Reb</a:t>
            </a:r>
            <a:r>
              <a:rPr lang="en-US" baseline="0" dirty="0" smtClean="0"/>
              <a:t> = rebel, confederate, or southern soldier</a:t>
            </a:r>
          </a:p>
          <a:p>
            <a:r>
              <a:rPr lang="en-US" baseline="0" dirty="0" smtClean="0"/>
              <a:t>Yank = </a:t>
            </a:r>
            <a:r>
              <a:rPr lang="en-US" baseline="0" dirty="0" err="1" smtClean="0"/>
              <a:t>yankee</a:t>
            </a:r>
            <a:r>
              <a:rPr lang="en-US" baseline="0" dirty="0" smtClean="0"/>
              <a:t>, federal, union, or northern soldier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1E3E3FC-B25F-4F92-898E-7E3D7AFCEEC6}" type="slidenum">
              <a:rPr lang="en-US" smtClean="0"/>
              <a:pPr>
                <a:defRPr/>
              </a:pPr>
              <a:t>27</a:t>
            </a:fld>
            <a:endParaRPr lang="en-US"/>
          </a:p>
        </p:txBody>
      </p:sp>
    </p:spTree>
    <p:extLst>
      <p:ext uri="{BB962C8B-B14F-4D97-AF65-F5344CB8AC3E}">
        <p14:creationId xmlns:p14="http://schemas.microsoft.com/office/powerpoint/2010/main" val="249710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laceholder 2"/>
          <p:cNvSpPr>
            <a:spLocks noGrp="1" noRot="1" noChangeAspect="1"/>
          </p:cNvSpPr>
          <p:nvPr>
            <p:ph type="sldImg"/>
          </p:nvPr>
        </p:nvSpPr>
        <p:spPr bwMode="auto">
          <a:noFill/>
          <a:ln>
            <a:solidFill>
              <a:srgbClr val="000000"/>
            </a:solidFill>
            <a:miter lim="800000"/>
            <a:headEnd/>
            <a:tailEnd/>
          </a:ln>
        </p:spPr>
      </p:sp>
      <p:sp>
        <p:nvSpPr>
          <p:cNvPr id="44034" name="Placeholder 3"/>
          <p:cNvSpPr>
            <a:spLocks noGrp="1"/>
          </p:cNvSpPr>
          <p:nvPr>
            <p:ph type="body" idx="1"/>
          </p:nvPr>
        </p:nvSpPr>
        <p:spPr bwMode="auto">
          <a:noFill/>
        </p:spPr>
        <p:txBody>
          <a:bodyPr wrap="square" numCol="1" anchor="t" anchorCtr="0" compatLnSpc="1">
            <a:prstTxWarp prst="textNoShape">
              <a:avLst/>
            </a:prstTxWarp>
          </a:bodyPr>
          <a:lstStyle/>
          <a:p>
            <a:pPr defTabSz="914350" fontAlgn="base">
              <a:spcBef>
                <a:spcPct val="30000"/>
              </a:spcBef>
              <a:spcAft>
                <a:spcPct val="0"/>
              </a:spcAft>
              <a:defRPr/>
            </a:pPr>
            <a:r>
              <a:rPr lang="en-US" dirty="0" smtClean="0"/>
              <a:t>Men on both sides were inspired to fight by patriotism, state pride, the chance for adventure, or steady pay. The common Union soldier tended to fight to preserve the Union while the common Confederate soldier tended to fight to defend his home.</a:t>
            </a:r>
          </a:p>
          <a:p>
            <a:pPr defTabSz="914350">
              <a:defRPr/>
            </a:pPr>
            <a:endParaRPr lang="en-US" dirty="0">
              <a:latin typeface="+mn-lt"/>
            </a:endParaRPr>
          </a:p>
          <a:p>
            <a:pPr defTabSz="914350">
              <a:defRPr/>
            </a:pPr>
            <a:r>
              <a:rPr lang="en-US" b="1" dirty="0" smtClean="0">
                <a:latin typeface="+mn-lt"/>
              </a:rPr>
              <a:t>Discussion:</a:t>
            </a:r>
            <a:endParaRPr lang="en-US" b="1" dirty="0">
              <a:latin typeface="+mn-lt"/>
            </a:endParaRPr>
          </a:p>
          <a:p>
            <a:pPr defTabSz="914350">
              <a:defRPr/>
            </a:pPr>
            <a:endParaRPr lang="en-US" dirty="0">
              <a:latin typeface="+mn-lt"/>
            </a:endParaRPr>
          </a:p>
          <a:p>
            <a:pPr defTabSz="914350">
              <a:defRPr/>
            </a:pPr>
            <a:r>
              <a:rPr lang="en-US" dirty="0">
                <a:latin typeface="+mn-lt"/>
              </a:rPr>
              <a:t>Why would a Confederate soldier be defending his home and a Union soldier not be? </a:t>
            </a:r>
          </a:p>
          <a:p>
            <a:pPr defTabSz="914350">
              <a:defRPr/>
            </a:pPr>
            <a:r>
              <a:rPr lang="en-US" dirty="0">
                <a:latin typeface="+mn-lt"/>
              </a:rPr>
              <a:t>Answer information - the war was mainly fought in the South. Union troops initially moved South to put down the rebellion. </a:t>
            </a:r>
            <a:r>
              <a:rPr lang="en-US" dirty="0" smtClean="0">
                <a:latin typeface="+mn-lt"/>
              </a:rPr>
              <a:t>In the North,</a:t>
            </a:r>
            <a:r>
              <a:rPr lang="en-US" baseline="0" dirty="0" smtClean="0">
                <a:latin typeface="+mn-lt"/>
              </a:rPr>
              <a:t> </a:t>
            </a:r>
            <a:r>
              <a:rPr lang="en-US" dirty="0" smtClean="0">
                <a:latin typeface="+mn-lt"/>
              </a:rPr>
              <a:t>Maryland, Kentucky,</a:t>
            </a:r>
            <a:r>
              <a:rPr lang="en-US" baseline="0" dirty="0" smtClean="0">
                <a:latin typeface="+mn-lt"/>
              </a:rPr>
              <a:t> Missouri</a:t>
            </a:r>
            <a:r>
              <a:rPr lang="en-US" dirty="0" smtClean="0">
                <a:latin typeface="+mn-lt"/>
              </a:rPr>
              <a:t> </a:t>
            </a:r>
            <a:r>
              <a:rPr lang="en-US" dirty="0">
                <a:latin typeface="+mn-lt"/>
              </a:rPr>
              <a:t>and Pennsylvania saw </a:t>
            </a:r>
            <a:r>
              <a:rPr lang="en-US" dirty="0" smtClean="0">
                <a:latin typeface="+mn-lt"/>
              </a:rPr>
              <a:t>major </a:t>
            </a:r>
            <a:r>
              <a:rPr lang="en-US" dirty="0">
                <a:latin typeface="+mn-lt"/>
              </a:rPr>
              <a:t>battles.</a:t>
            </a:r>
          </a:p>
          <a:p>
            <a:pPr defTabSz="914350">
              <a:defRPr/>
            </a:pPr>
            <a:endParaRPr lang="en-US" dirty="0">
              <a:latin typeface="+mn-lt"/>
            </a:endParaRPr>
          </a:p>
          <a:p>
            <a:pPr defTabSz="914350">
              <a:defRPr/>
            </a:pPr>
            <a:r>
              <a:rPr lang="en-US" dirty="0" smtClean="0">
                <a:latin typeface="+mn-lt"/>
              </a:rPr>
              <a:t>Imagine </a:t>
            </a:r>
            <a:r>
              <a:rPr lang="en-US" dirty="0">
                <a:latin typeface="+mn-lt"/>
              </a:rPr>
              <a:t>you are one of the men in this picture, what are you doing right now? How do you feel physically? How do you feel emotionally? Are you away from your family or loved ones? What might you do to pass the time?</a:t>
            </a: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r>
              <a:rPr lang="en-US" dirty="0" smtClean="0">
                <a:latin typeface="Times New Roman" pitchFamily="18" charset="0"/>
                <a:cs typeface="Times New Roman" pitchFamily="18" charset="0"/>
              </a:rPr>
              <a:t>Following the Emancipation Proclamation could join the US Armed Forces.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Approximately 180,000 African Americans comprising 163 units served in the Union Army during the Civil War, and many more African Americans served in the Union Navy.</a:t>
            </a:r>
          </a:p>
          <a:p>
            <a:endParaRPr lang="en-US" b="0" baseline="0" dirty="0" smtClean="0"/>
          </a:p>
          <a:p>
            <a:r>
              <a:rPr lang="en-US" b="1" baseline="0" dirty="0" smtClean="0"/>
              <a:t>Discuss:</a:t>
            </a:r>
            <a:r>
              <a:rPr lang="en-US" b="0" baseline="0" dirty="0" smtClean="0"/>
              <a:t/>
            </a:r>
            <a:br>
              <a:rPr lang="en-US" b="0" baseline="0" dirty="0" smtClean="0"/>
            </a:br>
            <a:endParaRPr lang="en-US" b="0" baseline="0" dirty="0" smtClean="0"/>
          </a:p>
          <a:p>
            <a:r>
              <a:rPr lang="en-US" b="0" baseline="0" dirty="0" smtClean="0"/>
              <a:t>Why might a former slave want to fight for the Union Army? </a:t>
            </a:r>
          </a:p>
          <a:p>
            <a:r>
              <a:rPr lang="en-US" b="0" baseline="0" dirty="0" smtClean="0"/>
              <a:t>Do you think that this had special meaning for that individual?</a:t>
            </a:r>
          </a:p>
          <a:p>
            <a:endParaRPr lang="en-US" b="0" baseline="0" dirty="0" smtClean="0"/>
          </a:p>
          <a:p>
            <a:r>
              <a:rPr lang="en-US" b="0" baseline="0" dirty="0" smtClean="0"/>
              <a:t>How do you think African American troops were treated by other Union soldiers? (Answer information: Generally not kindly, while the North did not have a significant slave population, there was still deep seeded racism.)</a:t>
            </a:r>
          </a:p>
          <a:p>
            <a:endParaRPr lang="en-US" b="0" baseline="0" dirty="0" smtClean="0"/>
          </a:p>
          <a:p>
            <a:r>
              <a:rPr lang="en-US" b="0" baseline="0" dirty="0" smtClean="0"/>
              <a:t>Do you think African American troops served side-by-side with white troops? Or camped with white troops? [Answer information: No, USCT (United States Colored Troops) were placed in separate regiments with white commanding officers]</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08FCE0E6-FB2A-4E42-8ADC-D3705B1741E4}" type="slidenum">
              <a:rPr lang="en-US" smtClean="0"/>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Placeholder 2"/>
          <p:cNvSpPr>
            <a:spLocks noGrp="1" noRot="1" noChangeAspect="1"/>
          </p:cNvSpPr>
          <p:nvPr>
            <p:ph type="sldImg"/>
          </p:nvPr>
        </p:nvSpPr>
        <p:spPr bwMode="auto">
          <a:noFill/>
          <a:ln>
            <a:solidFill>
              <a:srgbClr val="000000"/>
            </a:solidFill>
            <a:miter lim="800000"/>
            <a:headEnd/>
            <a:tailEnd/>
          </a:ln>
        </p:spPr>
      </p:sp>
      <p:sp>
        <p:nvSpPr>
          <p:cNvPr id="48130" name="Placeholder 3"/>
          <p:cNvSpPr>
            <a:spLocks noGrp="1"/>
          </p:cNvSpPr>
          <p:nvPr>
            <p:ph type="body" idx="1"/>
          </p:nvPr>
        </p:nvSpPr>
        <p:spPr bwMode="auto">
          <a:noFill/>
        </p:spPr>
        <p:txBody>
          <a:bodyPr wrap="square" numCol="1" anchor="t" anchorCtr="0" compatLnSpc="1">
            <a:prstTxWarp prst="textNoShape">
              <a:avLst/>
            </a:prstTxWarp>
          </a:bodyPr>
          <a:lstStyle/>
          <a:p>
            <a:pPr marL="228587" indent="-228587">
              <a:buAutoNum type="arabicPeriod"/>
            </a:pPr>
            <a:r>
              <a:rPr lang="en-US" dirty="0" smtClean="0"/>
              <a:t>Canteen</a:t>
            </a:r>
          </a:p>
          <a:p>
            <a:pPr marL="228587" indent="-228587">
              <a:buAutoNum type="arabicPeriod"/>
            </a:pPr>
            <a:r>
              <a:rPr lang="en-US" dirty="0" smtClean="0"/>
              <a:t>Pan</a:t>
            </a:r>
          </a:p>
          <a:p>
            <a:pPr marL="228587" indent="-228587">
              <a:buAutoNum type="arabicPeriod"/>
            </a:pPr>
            <a:r>
              <a:rPr lang="en-US" dirty="0" smtClean="0"/>
              <a:t>Cartridge</a:t>
            </a:r>
            <a:r>
              <a:rPr lang="en-US" baseline="0" dirty="0" smtClean="0"/>
              <a:t> box (Union)</a:t>
            </a:r>
          </a:p>
          <a:p>
            <a:pPr marL="228587" indent="-228587">
              <a:buAutoNum type="arabicPeriod"/>
            </a:pPr>
            <a:r>
              <a:rPr lang="en-US" baseline="0" dirty="0" smtClean="0"/>
              <a:t>Tooth brush</a:t>
            </a:r>
          </a:p>
          <a:p>
            <a:pPr marL="228587" indent="-228587">
              <a:buAutoNum type="arabicPeriod"/>
            </a:pPr>
            <a:r>
              <a:rPr lang="en-US" baseline="0" dirty="0" smtClean="0"/>
              <a:t>Razor</a:t>
            </a:r>
          </a:p>
          <a:p>
            <a:pPr marL="228587" indent="-228587">
              <a:buAutoNum type="arabicPeriod"/>
            </a:pPr>
            <a:r>
              <a:rPr lang="en-US" baseline="0" dirty="0" smtClean="0"/>
              <a:t>Soap</a:t>
            </a:r>
          </a:p>
          <a:p>
            <a:pPr marL="228587" indent="-228587">
              <a:buAutoNum type="arabicPeriod"/>
            </a:pPr>
            <a:r>
              <a:rPr lang="en-US" baseline="0" dirty="0" smtClean="0"/>
              <a:t>Blanket</a:t>
            </a:r>
          </a:p>
          <a:p>
            <a:pPr marL="228587" indent="-228587">
              <a:buAutoNum type="arabicPeriod"/>
            </a:pPr>
            <a:r>
              <a:rPr lang="en-US" baseline="0" dirty="0" smtClean="0"/>
              <a:t>Silver wear</a:t>
            </a:r>
          </a:p>
          <a:p>
            <a:pPr marL="228587" indent="-228587">
              <a:buAutoNum type="arabicPeriod"/>
            </a:pPr>
            <a:r>
              <a:rPr lang="en-US" baseline="0" dirty="0" smtClean="0"/>
              <a:t>Plate</a:t>
            </a:r>
          </a:p>
          <a:p>
            <a:pPr marL="228587" indent="-228587">
              <a:buAutoNum type="arabicPeriod"/>
            </a:pPr>
            <a:r>
              <a:rPr lang="en-US" baseline="0" dirty="0" smtClean="0"/>
              <a:t>Comb</a:t>
            </a:r>
          </a:p>
          <a:p>
            <a:pPr marL="228587" indent="-228587">
              <a:buAutoNum type="arabicPeriod"/>
            </a:pPr>
            <a:r>
              <a:rPr lang="en-US" baseline="0" dirty="0" smtClean="0"/>
              <a:t>Musket</a:t>
            </a:r>
          </a:p>
          <a:p>
            <a:pPr marL="228587" indent="-228587">
              <a:buAutoNum type="arabicPeriod"/>
            </a:pPr>
            <a:r>
              <a:rPr lang="en-US" baseline="0" dirty="0" smtClean="0"/>
              <a:t>Money (Confederate)</a:t>
            </a:r>
          </a:p>
          <a:p>
            <a:pPr marL="228587" indent="-228587">
              <a:buAutoNum type="arabicPeriod"/>
            </a:pPr>
            <a:r>
              <a:rPr lang="en-US" baseline="0" dirty="0" smtClean="0"/>
              <a:t>Photographs</a:t>
            </a:r>
          </a:p>
          <a:p>
            <a:pPr marL="228587" indent="-228587">
              <a:buAutoNum type="arabicPeriod"/>
            </a:pPr>
            <a:r>
              <a:rPr lang="en-US" baseline="0" dirty="0" smtClean="0"/>
              <a:t>Bible</a:t>
            </a:r>
          </a:p>
          <a:p>
            <a:pPr marL="228587" indent="-228587">
              <a:buAutoNum type="arabicPeriod"/>
            </a:pPr>
            <a:r>
              <a:rPr lang="en-US" baseline="0" dirty="0" smtClean="0"/>
              <a:t>Stamps (Confederate, Jefferson Davis prints)</a:t>
            </a:r>
          </a:p>
          <a:p>
            <a:pPr marL="228587" indent="-228587">
              <a:buAutoNum type="arabicPeriod"/>
            </a:pPr>
            <a:r>
              <a:rPr lang="en-US" baseline="0" dirty="0" smtClean="0"/>
              <a:t>Haversack (Union)</a:t>
            </a:r>
          </a:p>
          <a:p>
            <a:pPr eaLnBrk="1" hangingPunct="1"/>
            <a:endParaRPr lang="en-US" baseline="0" dirty="0" smtClean="0"/>
          </a:p>
          <a:p>
            <a:pPr marL="228587" indent="-228587">
              <a:buAutoNum type="arabicPeriod"/>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 - Confederate:</a:t>
            </a:r>
          </a:p>
          <a:p>
            <a:r>
              <a:rPr lang="en-US" dirty="0" smtClean="0"/>
              <a:t>Slouch hat</a:t>
            </a:r>
          </a:p>
          <a:p>
            <a:r>
              <a:rPr lang="en-US" dirty="0" smtClean="0"/>
              <a:t>Shell</a:t>
            </a:r>
            <a:r>
              <a:rPr lang="en-US" baseline="0" dirty="0" smtClean="0"/>
              <a:t> Jacket</a:t>
            </a:r>
            <a:endParaRPr lang="en-US" dirty="0" smtClean="0"/>
          </a:p>
          <a:p>
            <a:r>
              <a:rPr lang="en-US" dirty="0" smtClean="0"/>
              <a:t>Pants</a:t>
            </a:r>
          </a:p>
          <a:p>
            <a:r>
              <a:rPr lang="en-US" dirty="0" smtClean="0"/>
              <a:t>Brogans (shoes)</a:t>
            </a:r>
          </a:p>
          <a:p>
            <a:endParaRPr lang="en-US" dirty="0" smtClean="0"/>
          </a:p>
          <a:p>
            <a:r>
              <a:rPr lang="en-US" dirty="0" smtClean="0"/>
              <a:t>On the right - Union:</a:t>
            </a:r>
          </a:p>
          <a:p>
            <a:r>
              <a:rPr lang="en-US" dirty="0" smtClean="0"/>
              <a:t>kepi</a:t>
            </a:r>
          </a:p>
          <a:p>
            <a:r>
              <a:rPr lang="en-US" dirty="0" smtClean="0"/>
              <a:t>Sack Coat</a:t>
            </a:r>
          </a:p>
          <a:p>
            <a:r>
              <a:rPr lang="en-US" dirty="0" smtClean="0"/>
              <a:t>Pants</a:t>
            </a:r>
          </a:p>
          <a:p>
            <a:r>
              <a:rPr lang="en-US" dirty="0" smtClean="0"/>
              <a:t>Brogans (shoes)</a:t>
            </a:r>
            <a:endParaRPr lang="en-US" dirty="0"/>
          </a:p>
        </p:txBody>
      </p:sp>
      <p:sp>
        <p:nvSpPr>
          <p:cNvPr id="4" name="Slide Number Placeholder 3"/>
          <p:cNvSpPr>
            <a:spLocks noGrp="1"/>
          </p:cNvSpPr>
          <p:nvPr>
            <p:ph type="sldNum" sz="quarter" idx="10"/>
          </p:nvPr>
        </p:nvSpPr>
        <p:spPr/>
        <p:txBody>
          <a:bodyPr/>
          <a:lstStyle/>
          <a:p>
            <a:pPr>
              <a:defRPr/>
            </a:pPr>
            <a:fld id="{A1E3E3FC-B25F-4F92-898E-7E3D7AFCEEC6}" type="slidenum">
              <a:rPr lang="en-US" smtClean="0"/>
              <a:pPr>
                <a:defRPr/>
              </a:pPr>
              <a:t>31</a:t>
            </a:fld>
            <a:endParaRPr lang="en-US"/>
          </a:p>
        </p:txBody>
      </p:sp>
    </p:spTree>
    <p:extLst>
      <p:ext uri="{BB962C8B-B14F-4D97-AF65-F5344CB8AC3E}">
        <p14:creationId xmlns:p14="http://schemas.microsoft.com/office/powerpoint/2010/main" val="127498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54DEC-6CC9-41C1-AD45-BA31DC09D6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B3596-8409-4E49-A3F7-E7E6E68333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3D818-EA0B-4376-A575-2F8EA9D4FAA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1"/>
          </p:nvPr>
        </p:nvSpPr>
        <p:spPr>
          <a:xfrm>
            <a:off x="6553200" y="6245225"/>
            <a:ext cx="2133600" cy="476250"/>
          </a:xfrm>
        </p:spPr>
        <p:txBody>
          <a:bodyPr/>
          <a:lstStyle>
            <a:lvl1pPr>
              <a:defRPr/>
            </a:lvl1pPr>
          </a:lstStyle>
          <a:p>
            <a:pPr>
              <a:defRPr/>
            </a:pPr>
            <a:fld id="{0D073395-3109-41B4-9755-D3B7C4A20C6C}" type="slidenum">
              <a:rPr lang="en-US"/>
              <a:pPr>
                <a:defRPr/>
              </a:pPr>
              <a:t>‹#›</a:t>
            </a:fld>
            <a:endParaRPr lang="en-US"/>
          </a:p>
        </p:txBody>
      </p:sp>
      <p:sp>
        <p:nvSpPr>
          <p:cNvPr id="8" name="Date Placeholder 7"/>
          <p:cNvSpPr>
            <a:spLocks noGrp="1"/>
          </p:cNvSpPr>
          <p:nvPr>
            <p:ph type="dt" sz="half" idx="12"/>
          </p:nvPr>
        </p:nvSpPr>
        <p:spPr>
          <a:xfrm>
            <a:off x="0" y="0"/>
            <a:ext cx="2133600" cy="307975"/>
          </a:xfrm>
          <a:prstGeom prst="rect">
            <a:avLst/>
          </a:prstGeo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A8E39E-FA62-4905-B1D1-33F8BB97616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E0D74-0665-4087-8A84-69D3F6FF0C3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A5FA82-EDFF-4134-9E89-96DD9C8C49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4BAB9D-C8BD-4D8D-A2EF-A062ABFDF61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BE1559-ED75-42B6-B07F-C20810EB069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D523C6-A5C9-4C39-B4AC-DD02DB4E930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0FF48-FB6B-40BD-A4A4-236B2DF6035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073616-BAE6-487D-B60A-E6DE4216E6F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C519816-DCD6-403B-A815-19AD52653EC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en.wikipedia.org/wiki/File:JohnBell.p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video.pbs.org/video/1832507650/"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google.com/maps/place/Fort+Sumter+National+Monument/@32.7526,-79.8757657,23a,36.8y,4.08h,78.66t/data=!3m6!1e2!3m4!1s4773894!2e1!3e10!4b1!4m2!3m1!1s0x0:0xeb621a56355d9e7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www.google.com/url?sa=i&amp;rct=j&amp;q=&amp;esrc=s&amp;source=images&amp;cd=&amp;cad=rja&amp;uact=8&amp;docid=M8auVGoWuE1OyM&amp;tbnid=xlJbwQEHtQMolM:&amp;ved=0CAUQjRw&amp;url=http://users.humboldt.edu/ogayle/hist110/unit4/CivilWar.html&amp;ei=Mb3eU5ruKYeF8gGq6YGoCA&amp;bvm=bv.72197243,d.b2U&amp;psig=AFQjCNG42ZInoEhnCqmQSIqUD8lm-UIhbA&amp;ust=140719275091231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en.wikipedia.org/wiki/File:Abraham_Lincoln_by_Alexander_Helser,_1860-crop.jpg" TargetMode="External"/><Relationship Id="rId7" Type="http://schemas.openxmlformats.org/officeDocument/2006/relationships/hyperlink" Target="http://en.wikipedia.org/wiki/File:StephenADouglas.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en.wikipedia.org/wiki/File:John_C_Breckinridge-04775-restored.jpg" TargetMode="External"/><Relationship Id="rId10" Type="http://schemas.openxmlformats.org/officeDocument/2006/relationships/image" Target="../media/image11.png"/><Relationship Id="rId4" Type="http://schemas.openxmlformats.org/officeDocument/2006/relationships/image" Target="../media/image8.jpeg"/><Relationship Id="rId9" Type="http://schemas.openxmlformats.org/officeDocument/2006/relationships/hyperlink" Target="http://en.wikipedia.org/wiki/File:JohnBell.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Autofit/>
          </a:bodyPr>
          <a:lstStyle/>
          <a:p>
            <a:r>
              <a:rPr lang="en-US" sz="8800" dirty="0" smtClean="0"/>
              <a:t>Name the significance of each event.</a:t>
            </a:r>
            <a:br>
              <a:rPr lang="en-US" sz="8800" dirty="0" smtClean="0"/>
            </a:br>
            <a:endParaRPr lang="en-US" sz="8800" dirty="0"/>
          </a:p>
        </p:txBody>
      </p:sp>
    </p:spTree>
    <p:extLst>
      <p:ext uri="{BB962C8B-B14F-4D97-AF65-F5344CB8AC3E}">
        <p14:creationId xmlns:p14="http://schemas.microsoft.com/office/powerpoint/2010/main" val="3840082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1860 – Election </a:t>
            </a:r>
            <a:endParaRPr lang="en-US" dirty="0"/>
          </a:p>
        </p:txBody>
      </p:sp>
      <p:sp>
        <p:nvSpPr>
          <p:cNvPr id="3" name="Content Placeholder 2"/>
          <p:cNvSpPr>
            <a:spLocks noGrp="1"/>
          </p:cNvSpPr>
          <p:nvPr>
            <p:ph idx="1"/>
          </p:nvPr>
        </p:nvSpPr>
        <p:spPr/>
        <p:txBody>
          <a:bodyPr/>
          <a:lstStyle/>
          <a:p>
            <a:r>
              <a:rPr lang="en-US" sz="4400" dirty="0" smtClean="0"/>
              <a:t>Political Parties</a:t>
            </a:r>
          </a:p>
          <a:p>
            <a:endParaRPr lang="en-US" dirty="0" smtClean="0"/>
          </a:p>
          <a:p>
            <a:pPr>
              <a:buNone/>
            </a:pPr>
            <a:r>
              <a:rPr lang="en-US" dirty="0" smtClean="0"/>
              <a:t>	- Republican</a:t>
            </a:r>
          </a:p>
          <a:p>
            <a:pPr>
              <a:buNone/>
            </a:pPr>
            <a:r>
              <a:rPr lang="en-US" dirty="0" smtClean="0"/>
              <a:t>	- Democratic – Southern</a:t>
            </a:r>
          </a:p>
          <a:p>
            <a:pPr>
              <a:buNone/>
            </a:pPr>
            <a:r>
              <a:rPr lang="en-US" dirty="0" smtClean="0"/>
              <a:t>	- Democratic – Northern</a:t>
            </a:r>
          </a:p>
          <a:p>
            <a:pPr>
              <a:buNone/>
            </a:pPr>
            <a:r>
              <a:rPr lang="en-US" dirty="0" smtClean="0"/>
              <a:t>	- Constitutional Union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Republican Party - Lincoln</a:t>
            </a:r>
            <a:endParaRPr lang="en-US" dirty="0"/>
          </a:p>
        </p:txBody>
      </p:sp>
      <p:sp>
        <p:nvSpPr>
          <p:cNvPr id="3" name="Content Placeholder 2"/>
          <p:cNvSpPr>
            <a:spLocks noGrp="1"/>
          </p:cNvSpPr>
          <p:nvPr>
            <p:ph idx="1"/>
          </p:nvPr>
        </p:nvSpPr>
        <p:spPr>
          <a:xfrm>
            <a:off x="457200" y="1600201"/>
            <a:ext cx="8229600" cy="2743200"/>
          </a:xfrm>
        </p:spPr>
        <p:txBody>
          <a:bodyPr/>
          <a:lstStyle/>
          <a:p>
            <a:r>
              <a:rPr lang="en-US" dirty="0" smtClean="0"/>
              <a:t>Formed to give a voice against slavery. </a:t>
            </a:r>
          </a:p>
          <a:p>
            <a:r>
              <a:rPr lang="en-US" dirty="0" smtClean="0"/>
              <a:t>Supporters of the new party fed up with Whigs and Democrats. </a:t>
            </a:r>
          </a:p>
          <a:p>
            <a:r>
              <a:rPr lang="en-US" dirty="0" smtClean="0"/>
              <a:t>Main goal was to keep slavery out of western territories. </a:t>
            </a:r>
            <a:endParaRPr lang="en-US" dirty="0"/>
          </a:p>
        </p:txBody>
      </p:sp>
      <p:pic>
        <p:nvPicPr>
          <p:cNvPr id="31746" name="Picture 2"/>
          <p:cNvPicPr>
            <a:picLocks noChangeAspect="1" noChangeArrowheads="1"/>
          </p:cNvPicPr>
          <p:nvPr/>
        </p:nvPicPr>
        <p:blipFill>
          <a:blip r:embed="rId2" cstate="print"/>
          <a:srcRect/>
          <a:stretch>
            <a:fillRect/>
          </a:stretch>
        </p:blipFill>
        <p:spPr bwMode="auto">
          <a:xfrm>
            <a:off x="838200" y="4343400"/>
            <a:ext cx="3810000" cy="2362200"/>
          </a:xfrm>
          <a:prstGeom prst="rect">
            <a:avLst/>
          </a:prstGeom>
          <a:noFill/>
          <a:ln w="9525">
            <a:noFill/>
            <a:miter lim="800000"/>
            <a:headEnd/>
            <a:tailEnd/>
          </a:ln>
        </p:spPr>
      </p:pic>
      <p:pic>
        <p:nvPicPr>
          <p:cNvPr id="5" name="Picture 2" descr="Abraham Lincoln by Alexander Helser, 1860-crop.jpg"/>
          <p:cNvPicPr>
            <a:picLocks noChangeAspect="1" noChangeArrowheads="1"/>
          </p:cNvPicPr>
          <p:nvPr/>
        </p:nvPicPr>
        <p:blipFill>
          <a:blip r:embed="rId3" cstate="print"/>
          <a:srcRect/>
          <a:stretch>
            <a:fillRect/>
          </a:stretch>
        </p:blipFill>
        <p:spPr bwMode="auto">
          <a:xfrm>
            <a:off x="5638800" y="4267200"/>
            <a:ext cx="1943651" cy="2438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Democratic Party</a:t>
            </a:r>
            <a:endParaRPr lang="en-US" dirty="0"/>
          </a:p>
        </p:txBody>
      </p:sp>
      <p:sp>
        <p:nvSpPr>
          <p:cNvPr id="3" name="Content Placeholder 2"/>
          <p:cNvSpPr>
            <a:spLocks noGrp="1"/>
          </p:cNvSpPr>
          <p:nvPr>
            <p:ph idx="1"/>
          </p:nvPr>
        </p:nvSpPr>
        <p:spPr>
          <a:xfrm>
            <a:off x="457200" y="1600201"/>
            <a:ext cx="8229600" cy="2819400"/>
          </a:xfrm>
        </p:spPr>
        <p:txBody>
          <a:bodyPr/>
          <a:lstStyle/>
          <a:p>
            <a:r>
              <a:rPr lang="en-US" dirty="0" smtClean="0"/>
              <a:t>Democratic party slit in two:</a:t>
            </a:r>
          </a:p>
          <a:p>
            <a:pPr>
              <a:buNone/>
            </a:pPr>
            <a:endParaRPr lang="en-US" u="sng" dirty="0" smtClean="0"/>
          </a:p>
          <a:p>
            <a:pPr>
              <a:buNone/>
            </a:pPr>
            <a:r>
              <a:rPr lang="en-US" u="sng" dirty="0" smtClean="0"/>
              <a:t>Southern democrats -</a:t>
            </a:r>
            <a:r>
              <a:rPr lang="en-US" dirty="0" smtClean="0"/>
              <a:t>supported </a:t>
            </a:r>
          </a:p>
          <a:p>
            <a:pPr>
              <a:buNone/>
            </a:pPr>
            <a:r>
              <a:rPr lang="en-US" dirty="0" smtClean="0"/>
              <a:t>slavery in the territories. </a:t>
            </a:r>
          </a:p>
          <a:p>
            <a:r>
              <a:rPr lang="en-US" dirty="0" smtClean="0"/>
              <a:t>Represented by John Breckinridge.</a:t>
            </a:r>
          </a:p>
          <a:p>
            <a:endParaRPr lang="en-US" u="sng" dirty="0" smtClean="0"/>
          </a:p>
          <a:p>
            <a:pPr>
              <a:buNone/>
            </a:pPr>
            <a:r>
              <a:rPr lang="en-US" u="sng" dirty="0" smtClean="0"/>
              <a:t>Northern democrats</a:t>
            </a:r>
            <a:r>
              <a:rPr lang="en-US" dirty="0" smtClean="0"/>
              <a:t>- refused to</a:t>
            </a:r>
          </a:p>
          <a:p>
            <a:pPr>
              <a:buNone/>
            </a:pPr>
            <a:r>
              <a:rPr lang="en-US" dirty="0" smtClean="0"/>
              <a:t> support slavery in the territories. </a:t>
            </a:r>
          </a:p>
          <a:p>
            <a:r>
              <a:rPr lang="en-US" dirty="0" smtClean="0"/>
              <a:t>Represented by Stephen Douglas.</a:t>
            </a:r>
            <a:endParaRPr lang="en-US" dirty="0"/>
          </a:p>
        </p:txBody>
      </p:sp>
      <p:pic>
        <p:nvPicPr>
          <p:cNvPr id="4" name="Picture 4" descr="John C Breckinridge-04775-restored.jpg"/>
          <p:cNvPicPr>
            <a:picLocks noChangeAspect="1" noChangeArrowheads="1"/>
          </p:cNvPicPr>
          <p:nvPr/>
        </p:nvPicPr>
        <p:blipFill>
          <a:blip r:embed="rId2" cstate="print"/>
          <a:srcRect/>
          <a:stretch>
            <a:fillRect/>
          </a:stretch>
        </p:blipFill>
        <p:spPr bwMode="auto">
          <a:xfrm>
            <a:off x="6934200" y="1371600"/>
            <a:ext cx="1828800" cy="2458193"/>
          </a:xfrm>
          <a:prstGeom prst="rect">
            <a:avLst/>
          </a:prstGeom>
          <a:noFill/>
        </p:spPr>
      </p:pic>
      <p:pic>
        <p:nvPicPr>
          <p:cNvPr id="8194" name="Picture 2" descr="StephenADouglas.png"/>
          <p:cNvPicPr>
            <a:picLocks noChangeAspect="1" noChangeArrowheads="1"/>
          </p:cNvPicPr>
          <p:nvPr/>
        </p:nvPicPr>
        <p:blipFill>
          <a:blip r:embed="rId3" cstate="print"/>
          <a:srcRect/>
          <a:stretch>
            <a:fillRect/>
          </a:stretch>
        </p:blipFill>
        <p:spPr bwMode="auto">
          <a:xfrm>
            <a:off x="7391400" y="4800600"/>
            <a:ext cx="1419225" cy="18002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1860</a:t>
            </a:r>
            <a:endParaRPr lang="en-US" dirty="0"/>
          </a:p>
        </p:txBody>
      </p:sp>
      <p:sp>
        <p:nvSpPr>
          <p:cNvPr id="3" name="Content Placeholder 2"/>
          <p:cNvSpPr>
            <a:spLocks noGrp="1"/>
          </p:cNvSpPr>
          <p:nvPr>
            <p:ph idx="1"/>
          </p:nvPr>
        </p:nvSpPr>
        <p:spPr/>
        <p:txBody>
          <a:bodyPr/>
          <a:lstStyle/>
          <a:p>
            <a:r>
              <a:rPr lang="en-US" u="sng" dirty="0" smtClean="0"/>
              <a:t>Constitutional Union party</a:t>
            </a:r>
            <a:r>
              <a:rPr lang="en-US" dirty="0" smtClean="0"/>
              <a:t>- established to try and heal the split between the North and South. Represented by John Bell of Tennessee.  - Follow constitution and stay as 1 country.</a:t>
            </a:r>
          </a:p>
          <a:p>
            <a:pPr>
              <a:buNone/>
            </a:pPr>
            <a:endParaRPr lang="en-US" dirty="0"/>
          </a:p>
        </p:txBody>
      </p:sp>
      <p:pic>
        <p:nvPicPr>
          <p:cNvPr id="4" name="Picture 8" descr="JohnBell.png">
            <a:hlinkClick r:id="rId2"/>
          </p:cNvPr>
          <p:cNvPicPr>
            <a:picLocks noChangeAspect="1" noChangeArrowheads="1"/>
          </p:cNvPicPr>
          <p:nvPr/>
        </p:nvPicPr>
        <p:blipFill>
          <a:blip r:embed="rId3" cstate="print"/>
          <a:srcRect/>
          <a:stretch>
            <a:fillRect/>
          </a:stretch>
        </p:blipFill>
        <p:spPr bwMode="auto">
          <a:xfrm>
            <a:off x="3200400" y="4114800"/>
            <a:ext cx="1870730" cy="2438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http://upload.wikimedia.org/wikipedia/commons/thumb/0/01/ElectoralCollege1860.svg/1020px-ElectoralCollege1860.svg.png"/>
          <p:cNvPicPr>
            <a:picLocks noChangeAspect="1" noChangeArrowheads="1"/>
          </p:cNvPicPr>
          <p:nvPr/>
        </p:nvPicPr>
        <p:blipFill>
          <a:blip r:embed="rId2" cstate="print"/>
          <a:srcRect/>
          <a:stretch>
            <a:fillRect/>
          </a:stretch>
        </p:blipFill>
        <p:spPr bwMode="auto">
          <a:xfrm>
            <a:off x="152400" y="1066800"/>
            <a:ext cx="8801100" cy="511671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cstate="print"/>
          <a:srcRect/>
          <a:stretch>
            <a:fillRect/>
          </a:stretch>
        </p:blipFill>
        <p:spPr bwMode="auto">
          <a:xfrm>
            <a:off x="838200" y="609600"/>
            <a:ext cx="3352800" cy="5715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105400" y="533400"/>
            <a:ext cx="33528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Reaction</a:t>
            </a:r>
            <a:endParaRPr lang="en-US" dirty="0"/>
          </a:p>
        </p:txBody>
      </p:sp>
      <p:sp>
        <p:nvSpPr>
          <p:cNvPr id="3" name="Content Placeholder 2"/>
          <p:cNvSpPr>
            <a:spLocks noGrp="1"/>
          </p:cNvSpPr>
          <p:nvPr>
            <p:ph idx="1"/>
          </p:nvPr>
        </p:nvSpPr>
        <p:spPr/>
        <p:txBody>
          <a:bodyPr/>
          <a:lstStyle/>
          <a:p>
            <a:r>
              <a:rPr lang="en-US" dirty="0" smtClean="0"/>
              <a:t>Abraham Lincoln’s election left the South feeling like they had no representation in the federal government. </a:t>
            </a:r>
          </a:p>
          <a:p>
            <a:endParaRPr lang="en-US" dirty="0" smtClean="0"/>
          </a:p>
          <a:p>
            <a:r>
              <a:rPr lang="en-US" dirty="0" smtClean="0"/>
              <a:t>As a result South Carolina seceded on December 20, 1860 and Alabama, Florida, Georgia, Louisiana, Mississippi, and Texas followed by 1861.</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Confederacy</a:t>
            </a:r>
            <a:endParaRPr lang="en-US" dirty="0"/>
          </a:p>
        </p:txBody>
      </p:sp>
      <p:sp>
        <p:nvSpPr>
          <p:cNvPr id="4" name="Content Placeholder 3"/>
          <p:cNvSpPr>
            <a:spLocks noGrp="1"/>
          </p:cNvSpPr>
          <p:nvPr>
            <p:ph idx="1"/>
          </p:nvPr>
        </p:nvSpPr>
        <p:spPr/>
        <p:txBody>
          <a:bodyPr/>
          <a:lstStyle/>
          <a:p>
            <a:r>
              <a:rPr lang="en-US" sz="2400" dirty="0" smtClean="0"/>
              <a:t>Southerners felt they could secede because Declaration said people could abolish government.</a:t>
            </a:r>
          </a:p>
          <a:p>
            <a:r>
              <a:rPr lang="en-US" sz="2400" dirty="0" smtClean="0"/>
              <a:t>Confederate States of America was formed and Jefferson Davis of Mississippi was the first president. </a:t>
            </a:r>
            <a:endParaRPr lang="en-US" sz="2400" dirty="0"/>
          </a:p>
        </p:txBody>
      </p:sp>
      <p:pic>
        <p:nvPicPr>
          <p:cNvPr id="3074" name="Picture 2"/>
          <p:cNvPicPr>
            <a:picLocks noChangeAspect="1" noChangeArrowheads="1"/>
          </p:cNvPicPr>
          <p:nvPr/>
        </p:nvPicPr>
        <p:blipFill>
          <a:blip r:embed="rId2" cstate="print"/>
          <a:srcRect/>
          <a:stretch>
            <a:fillRect/>
          </a:stretch>
        </p:blipFill>
        <p:spPr bwMode="auto">
          <a:xfrm>
            <a:off x="104775" y="3276601"/>
            <a:ext cx="8934450" cy="3343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Civil War Begins</a:t>
            </a:r>
            <a:endParaRPr lang="en-US" dirty="0"/>
          </a:p>
        </p:txBody>
      </p:sp>
      <p:sp>
        <p:nvSpPr>
          <p:cNvPr id="5" name="Content Placeholder 4"/>
          <p:cNvSpPr>
            <a:spLocks noGrp="1"/>
          </p:cNvSpPr>
          <p:nvPr>
            <p:ph sz="half" idx="1"/>
          </p:nvPr>
        </p:nvSpPr>
        <p:spPr/>
        <p:txBody>
          <a:bodyPr/>
          <a:lstStyle/>
          <a:p>
            <a:r>
              <a:rPr lang="en-US" sz="2800" dirty="0" smtClean="0"/>
              <a:t>Lincoln stated that there would be no war unless South started it.</a:t>
            </a:r>
          </a:p>
          <a:p>
            <a:r>
              <a:rPr lang="en-US" sz="2800" dirty="0" smtClean="0"/>
              <a:t>As a result, Confederate forces began taking over forts in the South.</a:t>
            </a:r>
          </a:p>
          <a:p>
            <a:endParaRPr lang="en-US" sz="2800" dirty="0"/>
          </a:p>
        </p:txBody>
      </p:sp>
      <p:sp>
        <p:nvSpPr>
          <p:cNvPr id="7" name="Content Placeholder 6"/>
          <p:cNvSpPr>
            <a:spLocks noGrp="1"/>
          </p:cNvSpPr>
          <p:nvPr>
            <p:ph sz="half" idx="2"/>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4648200" y="1600200"/>
            <a:ext cx="40386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dirty="0" smtClean="0">
                <a:hlinkClick r:id="rId2"/>
              </a:rPr>
              <a:t>http://video.pbs.org/video/1832507650/</a:t>
            </a:r>
            <a:br>
              <a:rPr lang="en-US" dirty="0" smtClean="0">
                <a:hlinkClick r:id="rId2"/>
              </a:rPr>
            </a:b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ttp://upload.wikimedia.org/wikipedia/commons/thumb/3/31/UncleTomsCabinCover.jpg/320px-UncleTomsCabin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3962400" cy="68820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upload.wikimedia.org/wikipedia/commons/1/10/StowePai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31194"/>
            <a:ext cx="3200400" cy="501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04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94726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985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2"/>
            <a:ext cx="9144000" cy="707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297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of Fort Sumter</a:t>
            </a:r>
            <a:endParaRPr lang="en-US" dirty="0"/>
          </a:p>
        </p:txBody>
      </p:sp>
      <p:sp>
        <p:nvSpPr>
          <p:cNvPr id="3" name="Content Placeholder 2"/>
          <p:cNvSpPr>
            <a:spLocks noGrp="1"/>
          </p:cNvSpPr>
          <p:nvPr>
            <p:ph idx="1"/>
          </p:nvPr>
        </p:nvSpPr>
        <p:spPr/>
        <p:txBody>
          <a:bodyPr/>
          <a:lstStyle/>
          <a:p>
            <a:r>
              <a:rPr lang="en-US" dirty="0">
                <a:hlinkClick r:id="rId2"/>
              </a:rPr>
              <a:t>https://www.google.com/maps/place/Fort+Sumter+National+Monument/@32.7526,-79.8757657,23a,36.8y,4.08h,78.66t/data=!</a:t>
            </a:r>
            <a:r>
              <a:rPr lang="en-US" dirty="0" smtClean="0">
                <a:hlinkClick r:id="rId2"/>
              </a:rPr>
              <a:t>3m6!1e2!3m4!1s4773894!2e1!3e10!4b1!4m2!3m1!1s0x0:0xeb621a56355d9e74</a:t>
            </a:r>
            <a:endParaRPr lang="en-US" dirty="0" smtClean="0"/>
          </a:p>
          <a:p>
            <a:endParaRPr lang="en-US" dirty="0"/>
          </a:p>
        </p:txBody>
      </p:sp>
    </p:spTree>
    <p:extLst>
      <p:ext uri="{BB962C8B-B14F-4D97-AF65-F5344CB8AC3E}">
        <p14:creationId xmlns:p14="http://schemas.microsoft.com/office/powerpoint/2010/main" val="3238929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Sumter</a:t>
            </a:r>
            <a:endParaRPr lang="en-US" dirty="0"/>
          </a:p>
        </p:txBody>
      </p:sp>
      <p:sp>
        <p:nvSpPr>
          <p:cNvPr id="3" name="Content Placeholder 2"/>
          <p:cNvSpPr>
            <a:spLocks noGrp="1"/>
          </p:cNvSpPr>
          <p:nvPr>
            <p:ph idx="1"/>
          </p:nvPr>
        </p:nvSpPr>
        <p:spPr/>
        <p:txBody>
          <a:bodyPr/>
          <a:lstStyle/>
          <a:p>
            <a:r>
              <a:rPr lang="en-US" sz="2800" dirty="0" smtClean="0"/>
              <a:t>Located in South Carolina</a:t>
            </a:r>
          </a:p>
          <a:p>
            <a:r>
              <a:rPr lang="en-US" sz="2800" dirty="0" smtClean="0"/>
              <a:t>Important to the Confederacy because it guarded Charleston Harbor</a:t>
            </a:r>
          </a:p>
          <a:p>
            <a:r>
              <a:rPr lang="en-US" sz="2800" dirty="0" smtClean="0"/>
              <a:t>Confederate forces demanded the fort to surrender, but the commander refused to.</a:t>
            </a:r>
          </a:p>
          <a:p>
            <a:r>
              <a:rPr lang="en-US" sz="2800" dirty="0" smtClean="0"/>
              <a:t>As a result, Confederate forces fired on the fort until it surrendered.</a:t>
            </a:r>
          </a:p>
          <a:p>
            <a:r>
              <a:rPr lang="en-US" sz="2800" dirty="0" smtClean="0"/>
              <a:t>This event marked the start of the Civil War. </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44038" name="Picture 6" descr="http://mrkash.com/activities/images/civilwarmedicine6.jpg"/>
          <p:cNvPicPr>
            <a:picLocks noChangeAspect="1" noChangeArrowheads="1"/>
          </p:cNvPicPr>
          <p:nvPr/>
        </p:nvPicPr>
        <p:blipFill>
          <a:blip r:embed="rId3" cstate="print"/>
          <a:srcRect/>
          <a:stretch>
            <a:fillRect/>
          </a:stretch>
        </p:blipFill>
        <p:spPr bwMode="auto">
          <a:xfrm>
            <a:off x="4724400" y="3630126"/>
            <a:ext cx="4419600" cy="3227874"/>
          </a:xfrm>
          <a:prstGeom prst="rect">
            <a:avLst/>
          </a:prstGeom>
          <a:noFill/>
        </p:spPr>
      </p:pic>
      <p:sp>
        <p:nvSpPr>
          <p:cNvPr id="17409" name="Title 3"/>
          <p:cNvSpPr>
            <a:spLocks noGrp="1"/>
          </p:cNvSpPr>
          <p:nvPr>
            <p:ph type="ctrTitle"/>
          </p:nvPr>
        </p:nvSpPr>
        <p:spPr>
          <a:xfrm>
            <a:off x="685800" y="0"/>
            <a:ext cx="7772400" cy="1470025"/>
          </a:xfrm>
        </p:spPr>
        <p:txBody>
          <a:bodyPr/>
          <a:lstStyle/>
          <a:p>
            <a:pPr eaLnBrk="1" hangingPunct="1"/>
            <a:r>
              <a:rPr lang="en-US" dirty="0" smtClean="0">
                <a:solidFill>
                  <a:schemeClr val="bg1"/>
                </a:solidFill>
                <a:latin typeface="Georgia" pitchFamily="18" charset="0"/>
              </a:rPr>
              <a:t>Life at War</a:t>
            </a:r>
          </a:p>
        </p:txBody>
      </p:sp>
      <p:pic>
        <p:nvPicPr>
          <p:cNvPr id="44034" name="Picture 2" descr="http://users.humboldt.edu/ogayle/hist110/CivilWar.png">
            <a:hlinkClick r:id="rId4"/>
          </p:cNvPr>
          <p:cNvPicPr>
            <a:picLocks noChangeAspect="1" noChangeArrowheads="1"/>
          </p:cNvPicPr>
          <p:nvPr/>
        </p:nvPicPr>
        <p:blipFill>
          <a:blip r:embed="rId5" cstate="print"/>
          <a:srcRect/>
          <a:stretch>
            <a:fillRect/>
          </a:stretch>
        </p:blipFill>
        <p:spPr bwMode="auto">
          <a:xfrm>
            <a:off x="228600" y="1143000"/>
            <a:ext cx="6248400" cy="3064181"/>
          </a:xfrm>
          <a:prstGeom prst="rect">
            <a:avLst/>
          </a:prstGeom>
          <a:noFill/>
        </p:spPr>
      </p:pic>
      <p:pic>
        <p:nvPicPr>
          <p:cNvPr id="44036" name="Picture 4" descr="http://upload.wikimedia.org/wikipedia/commons/thumb/a/aa/Conf_dead_chancellorsville_edit1.jpg/800px-Conf_dead_chancellorsville_edit1.jpg"/>
          <p:cNvPicPr>
            <a:picLocks noChangeAspect="1" noChangeArrowheads="1"/>
          </p:cNvPicPr>
          <p:nvPr/>
        </p:nvPicPr>
        <p:blipFill>
          <a:blip r:embed="rId6" cstate="print"/>
          <a:srcRect/>
          <a:stretch>
            <a:fillRect/>
          </a:stretch>
        </p:blipFill>
        <p:spPr bwMode="auto">
          <a:xfrm>
            <a:off x="228600" y="3962400"/>
            <a:ext cx="3337868" cy="2895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5F5F5F"/>
                </a:solidFill>
              </a:rPr>
              <a:t>The Average Soldier</a:t>
            </a:r>
            <a:endParaRPr lang="en-US" sz="4000" dirty="0">
              <a:solidFill>
                <a:srgbClr val="5F5F5F"/>
              </a:solidFill>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90334" y="1600200"/>
            <a:ext cx="5963332" cy="420528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773113"/>
          </a:xfrm>
        </p:spPr>
        <p:txBody>
          <a:bodyPr rtlCol="0">
            <a:noAutofit/>
          </a:bodyPr>
          <a:lstStyle/>
          <a:p>
            <a:pPr eaLnBrk="1" fontAlgn="auto" hangingPunct="1">
              <a:spcAft>
                <a:spcPts val="0"/>
              </a:spcAft>
              <a:defRPr/>
            </a:pPr>
            <a:r>
              <a:rPr lang="en-US" sz="4000" dirty="0" smtClean="0">
                <a:solidFill>
                  <a:srgbClr val="5F5F5F"/>
                </a:solidFill>
                <a:latin typeface="Georgia" pitchFamily="18" charset="0"/>
              </a:rPr>
              <a:t>The Average Soldier</a:t>
            </a:r>
            <a:r>
              <a:rPr lang="en-US" sz="3200" dirty="0" smtClean="0">
                <a:solidFill>
                  <a:srgbClr val="4D4D4D"/>
                </a:solidFill>
                <a:latin typeface="Georgia" pitchFamily="18" charset="0"/>
              </a:rPr>
              <a:t/>
            </a:r>
            <a:br>
              <a:rPr lang="en-US" sz="3200" dirty="0" smtClean="0">
                <a:solidFill>
                  <a:srgbClr val="4D4D4D"/>
                </a:solidFill>
                <a:latin typeface="Georgia" pitchFamily="18" charset="0"/>
              </a:rPr>
            </a:br>
            <a:r>
              <a:rPr lang="en-US" sz="2800" dirty="0" smtClean="0">
                <a:solidFill>
                  <a:srgbClr val="5F5F5F"/>
                </a:solidFill>
                <a:latin typeface="+mj-lt"/>
              </a:rPr>
              <a:t>They </a:t>
            </a:r>
            <a:r>
              <a:rPr lang="en-US" sz="2800" dirty="0">
                <a:solidFill>
                  <a:srgbClr val="5F5F5F"/>
                </a:solidFill>
                <a:latin typeface="+mj-lt"/>
              </a:rPr>
              <a:t>were old and young, but </a:t>
            </a:r>
            <a:r>
              <a:rPr lang="en-US" sz="2800" dirty="0" smtClean="0">
                <a:solidFill>
                  <a:srgbClr val="5F5F5F"/>
                </a:solidFill>
                <a:latin typeface="+mj-lt"/>
              </a:rPr>
              <a:t>mostly young</a:t>
            </a:r>
            <a:r>
              <a:rPr lang="en-US" sz="2800" dirty="0" smtClean="0">
                <a:solidFill>
                  <a:srgbClr val="4D4D4D"/>
                </a:solidFill>
                <a:latin typeface="+mj-lt"/>
              </a:rPr>
              <a:t>…</a:t>
            </a:r>
            <a:endParaRPr lang="en-US" sz="2800" dirty="0">
              <a:solidFill>
                <a:srgbClr val="4D4D4D"/>
              </a:solidFill>
              <a:latin typeface="+mj-lt"/>
              <a:ea typeface="+mj-ea"/>
              <a:cs typeface="+mj-cs"/>
            </a:endParaRP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67544" y="1844824"/>
            <a:ext cx="8227736" cy="4205288"/>
          </a:xfrm>
        </p:spPr>
      </p:pic>
    </p:spTree>
    <p:extLst>
      <p:ext uri="{BB962C8B-B14F-4D97-AF65-F5344CB8AC3E}">
        <p14:creationId xmlns:p14="http://schemas.microsoft.com/office/powerpoint/2010/main" val="2152978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5F5F5F"/>
                </a:solidFill>
              </a:rPr>
              <a:t>The Average Soldier</a:t>
            </a:r>
            <a:endParaRPr lang="en-US" sz="4000" dirty="0">
              <a:solidFill>
                <a:srgbClr val="5F5F5F"/>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654147" y="1600200"/>
            <a:ext cx="5835706" cy="4205288"/>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620688"/>
            <a:ext cx="8229600" cy="773113"/>
          </a:xfrm>
        </p:spPr>
        <p:txBody>
          <a:bodyPr/>
          <a:lstStyle/>
          <a:p>
            <a:pPr eaLnBrk="1" hangingPunct="1"/>
            <a:r>
              <a:rPr lang="en-US" sz="4000" dirty="0" smtClean="0">
                <a:solidFill>
                  <a:srgbClr val="5F5F5F"/>
                </a:solidFill>
                <a:latin typeface="Georgia" pitchFamily="18" charset="0"/>
              </a:rPr>
              <a:t>Why </a:t>
            </a:r>
            <a:r>
              <a:rPr lang="en-US" sz="4000" dirty="0">
                <a:solidFill>
                  <a:srgbClr val="5F5F5F"/>
                </a:solidFill>
                <a:latin typeface="Georgia" pitchFamily="18" charset="0"/>
              </a:rPr>
              <a:t>T</a:t>
            </a:r>
            <a:r>
              <a:rPr lang="en-US" sz="4000" dirty="0" smtClean="0">
                <a:solidFill>
                  <a:srgbClr val="5F5F5F"/>
                </a:solidFill>
                <a:latin typeface="Georgia" pitchFamily="18" charset="0"/>
              </a:rPr>
              <a:t>hey Fought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420496" y="1600200"/>
            <a:ext cx="6303007" cy="4205288"/>
          </a:xfrm>
        </p:spPr>
      </p:pic>
    </p:spTree>
    <p:extLst>
      <p:ext uri="{BB962C8B-B14F-4D97-AF65-F5344CB8AC3E}">
        <p14:creationId xmlns:p14="http://schemas.microsoft.com/office/powerpoint/2010/main" val="567713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410200" y="228600"/>
            <a:ext cx="3733800" cy="6858000"/>
          </a:xfrm>
        </p:spPr>
        <p:txBody>
          <a:bodyPr>
            <a:normAutofit/>
          </a:bodyPr>
          <a:lstStyle/>
          <a:p>
            <a:r>
              <a:rPr lang="en-US" dirty="0" smtClean="0"/>
              <a:t/>
            </a:r>
            <a:br>
              <a:rPr lang="en-US" dirty="0" smtClean="0"/>
            </a:br>
            <a:endParaRPr lang="en-US" dirty="0"/>
          </a:p>
        </p:txBody>
      </p:sp>
      <p:pic>
        <p:nvPicPr>
          <p:cNvPr id="3891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341206" y="1752600"/>
            <a:ext cx="8461588" cy="3352800"/>
          </a:xfrm>
          <a:prstGeom prst="rect">
            <a:avLst/>
          </a:prstGeom>
          <a:noFill/>
          <a:ln w="9525">
            <a:noFill/>
            <a:miter lim="800000"/>
            <a:headEnd/>
            <a:tailEnd/>
          </a:ln>
        </p:spPr>
      </p:pic>
      <p:sp>
        <p:nvSpPr>
          <p:cNvPr id="13313" name="Rectangle 1"/>
          <p:cNvSpPr>
            <a:spLocks noChangeArrowheads="1"/>
          </p:cNvSpPr>
          <p:nvPr/>
        </p:nvSpPr>
        <p:spPr bwMode="auto">
          <a:xfrm>
            <a:off x="8924068" y="105489"/>
            <a:ext cx="219932"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itle 1"/>
          <p:cNvSpPr txBox="1">
            <a:spLocks/>
          </p:cNvSpPr>
          <p:nvPr/>
        </p:nvSpPr>
        <p:spPr bwMode="auto">
          <a:xfrm>
            <a:off x="457200" y="620688"/>
            <a:ext cx="8229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225790"/>
                </a:solidFill>
                <a:latin typeface="Georgia"/>
                <a:ea typeface="ＭＳ Ｐゴシック" charset="-128"/>
                <a:cs typeface="Georgia"/>
              </a:defRPr>
            </a:lvl1pPr>
            <a:lvl2pPr algn="ctr" defTabSz="457200" rtl="0" eaLnBrk="1" fontAlgn="base" hangingPunct="1">
              <a:spcBef>
                <a:spcPct val="0"/>
              </a:spcBef>
              <a:spcAft>
                <a:spcPct val="0"/>
              </a:spcAft>
              <a:defRPr sz="4400">
                <a:solidFill>
                  <a:srgbClr val="225790"/>
                </a:solidFill>
                <a:latin typeface="Georgia" charset="0"/>
                <a:ea typeface="ＭＳ Ｐゴシック" charset="-128"/>
              </a:defRPr>
            </a:lvl2pPr>
            <a:lvl3pPr algn="ctr" defTabSz="457200" rtl="0" eaLnBrk="1" fontAlgn="base" hangingPunct="1">
              <a:spcBef>
                <a:spcPct val="0"/>
              </a:spcBef>
              <a:spcAft>
                <a:spcPct val="0"/>
              </a:spcAft>
              <a:defRPr sz="4400">
                <a:solidFill>
                  <a:srgbClr val="225790"/>
                </a:solidFill>
                <a:latin typeface="Georgia" charset="0"/>
                <a:ea typeface="ＭＳ Ｐゴシック" charset="-128"/>
              </a:defRPr>
            </a:lvl3pPr>
            <a:lvl4pPr algn="ctr" defTabSz="457200" rtl="0" eaLnBrk="1" fontAlgn="base" hangingPunct="1">
              <a:spcBef>
                <a:spcPct val="0"/>
              </a:spcBef>
              <a:spcAft>
                <a:spcPct val="0"/>
              </a:spcAft>
              <a:defRPr sz="4400">
                <a:solidFill>
                  <a:srgbClr val="225790"/>
                </a:solidFill>
                <a:latin typeface="Georgia" charset="0"/>
                <a:ea typeface="ＭＳ Ｐゴシック" charset="-128"/>
              </a:defRPr>
            </a:lvl4pPr>
            <a:lvl5pPr algn="ctr" defTabSz="457200" rtl="0" eaLnBrk="1" fontAlgn="base" hangingPunct="1">
              <a:spcBef>
                <a:spcPct val="0"/>
              </a:spcBef>
              <a:spcAft>
                <a:spcPct val="0"/>
              </a:spcAft>
              <a:defRPr sz="4400">
                <a:solidFill>
                  <a:srgbClr val="225790"/>
                </a:solidFill>
                <a:latin typeface="Georgia" charset="0"/>
                <a:ea typeface="ＭＳ Ｐゴシック" charset="-128"/>
              </a:defRPr>
            </a:lvl5pPr>
            <a:lvl6pPr marL="457200" algn="ctr" defTabSz="457200" rtl="0" eaLnBrk="1" fontAlgn="base" hangingPunct="1">
              <a:spcBef>
                <a:spcPct val="0"/>
              </a:spcBef>
              <a:spcAft>
                <a:spcPct val="0"/>
              </a:spcAft>
              <a:defRPr sz="4400">
                <a:solidFill>
                  <a:srgbClr val="002D5A"/>
                </a:solidFill>
                <a:latin typeface="Georgia" charset="0"/>
                <a:ea typeface="ＭＳ Ｐゴシック" charset="-128"/>
              </a:defRPr>
            </a:lvl6pPr>
            <a:lvl7pPr marL="914400" algn="ctr" defTabSz="457200" rtl="0" eaLnBrk="1" fontAlgn="base" hangingPunct="1">
              <a:spcBef>
                <a:spcPct val="0"/>
              </a:spcBef>
              <a:spcAft>
                <a:spcPct val="0"/>
              </a:spcAft>
              <a:defRPr sz="4400">
                <a:solidFill>
                  <a:srgbClr val="002D5A"/>
                </a:solidFill>
                <a:latin typeface="Georgia" charset="0"/>
                <a:ea typeface="ＭＳ Ｐゴシック" charset="-128"/>
              </a:defRPr>
            </a:lvl7pPr>
            <a:lvl8pPr marL="1371600" algn="ctr" defTabSz="457200" rtl="0" eaLnBrk="1" fontAlgn="base" hangingPunct="1">
              <a:spcBef>
                <a:spcPct val="0"/>
              </a:spcBef>
              <a:spcAft>
                <a:spcPct val="0"/>
              </a:spcAft>
              <a:defRPr sz="4400">
                <a:solidFill>
                  <a:srgbClr val="002D5A"/>
                </a:solidFill>
                <a:latin typeface="Georgia" charset="0"/>
                <a:ea typeface="ＭＳ Ｐゴシック" charset="-128"/>
              </a:defRPr>
            </a:lvl8pPr>
            <a:lvl9pPr marL="1828800" algn="ctr" defTabSz="457200" rtl="0" eaLnBrk="1" fontAlgn="base" hangingPunct="1">
              <a:spcBef>
                <a:spcPct val="0"/>
              </a:spcBef>
              <a:spcAft>
                <a:spcPct val="0"/>
              </a:spcAft>
              <a:defRPr sz="4400">
                <a:solidFill>
                  <a:srgbClr val="002D5A"/>
                </a:solidFill>
                <a:latin typeface="Georgia" charset="0"/>
                <a:ea typeface="ＭＳ Ｐゴシック" charset="-128"/>
              </a:defRPr>
            </a:lvl9pPr>
          </a:lstStyle>
          <a:p>
            <a:r>
              <a:rPr lang="en-US" sz="4000" smtClean="0">
                <a:solidFill>
                  <a:srgbClr val="5F5F5F"/>
                </a:solidFill>
                <a:latin typeface="Georgia" pitchFamily="18" charset="0"/>
              </a:rPr>
              <a:t>Why They Fought</a:t>
            </a:r>
            <a:endParaRPr lang="en-US" sz="4000" dirty="0" smtClean="0">
              <a:solidFill>
                <a:srgbClr val="5F5F5F"/>
              </a:solidFill>
              <a:latin typeface="Georgia" pitchFamily="18" charset="0"/>
            </a:endParaRPr>
          </a:p>
        </p:txBody>
      </p:sp>
    </p:spTree>
    <p:extLst>
      <p:ext uri="{BB962C8B-B14F-4D97-AF65-F5344CB8AC3E}">
        <p14:creationId xmlns:p14="http://schemas.microsoft.com/office/powerpoint/2010/main" val="625268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Missouri Compromise??</a:t>
            </a:r>
            <a:endParaRPr lang="en-US" dirty="0"/>
          </a:p>
        </p:txBody>
      </p:sp>
      <p:sp>
        <p:nvSpPr>
          <p:cNvPr id="3" name="Content Placeholder 2"/>
          <p:cNvSpPr>
            <a:spLocks noGrp="1"/>
          </p:cNvSpPr>
          <p:nvPr>
            <p:ph idx="1"/>
          </p:nvPr>
        </p:nvSpPr>
        <p:spPr/>
        <p:txBody>
          <a:bodyPr/>
          <a:lstStyle/>
          <a:p>
            <a:endParaRPr lang="en-US"/>
          </a:p>
        </p:txBody>
      </p:sp>
      <p:sp>
        <p:nvSpPr>
          <p:cNvPr id="4" name="AutoShape 2" descr="data:image/jpeg;base64,/9j/4AAQSkZJRgABAQAAAQABAAD/2wCEAAkGBxQTEBUUExQVFhUVFBgVGBQYGBgUFhUXFxUYGBgXFxgYHCkgGBwlHRgWIjEhJSkrMC4uFyEzODMtNygtLisBCgoKDg0OGxAQGzQkICU3Ky0sMiwvLCwsLC8sLCwsNC8sLCwsNC00LCwsLywsNCwsLCwsLCwsLCwsLCwsLCwsLP/AABEIALABHgMBEQACEQEDEQH/xAAcAAEAAQUBAQAAAAAAAAAAAAAAAQIEBQYHAwj/xABIEAACAQIEAgUJAwgJAwUAAAABAgADEQQSITEFQQYiUWFxBxMygZGhscHwFELRI1JTYnKCkuEVM0Nzk6Ky0/Eks9IIF4Ojwv/EABsBAQACAwEBAAAAAAAAAAAAAAABAgMEBQYH/8QANxEAAgECAwQHBwUAAgMAAAAAAAECAxEEITEFEkFRE2FxkbHB8AYiMoGh0eEUM0LS8SRyI1Ji/9oADAMBAAIRAxEAPwDuMAQC3xeKFOxINibX7NDAKa2KGQshBsCb76gXsRALKlxn85fWD8j+MAvKXEqbfet46e/aAXSsDsQfCATAEAQBAEAQBAEAQBAEAQBAEAQBAEAQBAEAQBAEAQBAEAQBAEAQBAMdxwfkx+0PgYBgwbfD26SQIAgFVM2uRpp4d0AuFx1RbWY7c9e/nALinxluag+0SAXCcZXmrDwsYB7pxOmfvW8QYB7piUOzL7RAPQGATAEAQBAEAQBAEAQBAEAQBAEAQBAEAQBAMD0x6VUuHUUq1gzB6q0gFtm1BJax3AVSfYOcyU6bm7IrKSirs17oF5Sl4jiqtA0fNWU1KZz5i6KwUhhYZW6wOhPPsuclWhuRTuVhUUtDf5rmQQBAEAw3G63WC72Fz6/r3wDGMm/xkgiAIBPL1/D/AJgA7e76+uUAiAIAgEQCQbbQD2p4hxezNt2ntEAqXH1B98+4/GAVjiVX873L+EAn+lKnaPYIBV/SlS243PLwgEJxJs6s2tr6DTf6EAvxxhNNG7+6QC8TEKVzBhbt2gB8QgUsWUKN2JAA8TygHopuL/y9xgEwBAEAQBAEAQBAEA4x/wCoeoc2CX7tq5vfQm9Ebdw5/rTdwnH5GCvojnHQvjX2PH0MQb5Uezgbmm4KPpzsGJA7QJsVI70WjDTluyufUfCeI08RRp1qRulRFdb6GzC4uOR7py5Jp2Zul3IAgEM1gSdhrANWr1czFjzN/wAJIKAYBOc/VoAzeHs/CAS2w+vr+UAhefh9fXdAIgCAIAgCASNj7Pn8oBEAQBAJ5ev43/CARAEA98NQB6zkJTG7sQo1NgLnTeAX/FuJYXBUi9d6dNRr1iMzEbZRuxvsBJjFydkQ2lqYnoX0wp40m9akKrjziYVSC9Olplztc5qliCwHo3y2uCTepTceBCkmZ3ivHcNhrfaMRRpEgkCpUVCwG+UE3b1SkYSloibnrgeJUqyU3purCrTFVOTMjAENlNmtYjcaXkOLTsyS7kAQBAEAQAYBr/GOm2Aw1xWxVIMN0U+cceKU7sPZMkaU5aIq5JHAvKT0hfG4wVWXIq0zTVLlguSrUVjsNSwPqCzfoQ3Y2NatK7MNwTgVfFsVoIWylQx5JnvYta7W6p2B1sNyAbymo6lIwcjv3ku6DnhtF2qPmrV8vnFU/k0yZsoXTrHrG7H1d+hXrdI8tEbcIbqN4mAuIBi+NYmwyDnqfDs90Aw0kCAIBKC5tADGAFYjaAGGsABYAyHsMApgEwCobev6+MAjL3j3/hAGXvHv/CAMvePbAKguh227R2iAUQDyxOIWmjO5Coil2Y7BVFyfYJKV3ZA4J0g6Q1a2LeqlatkWu1SgGdvyXWuhRSbIRptOnCmlGzRpTqNvItMbxVq7Z8TmqvlC+dNRvOEDYXbMtvBR273JlRt8JDnfUjCUiXDYZ6gqAjKBdKgLsKYyOh11cA+j6W29jeXvExWfunXeFeRtnfznEMU9VrjRGZsyqT1WqVBmta21rXOvOaksVbKCM6pX+LMssLi+D8J4nVpquJRsppnELUWqiq464IRi4swG4LAjYaSWqtWFyd6MXY69wrHU69FKtFxUpuLq4+9bQ+u4Nx2zUaadmZE7l3IJEAQDX+m/Smnw/CNWYg1CCtKmTrUfkO3KNyeQ9UyU6bnKxWUt1XPmni3SHFYksa+Iq1M5uVLt5vwFMHKB3ATpRhGOiNN1JMp80HxFO4utU0ybaBi+XPYj9fONNrEaWi9ok/yROGptiOqBdzWDaD9MQrG3YGFP+KHaPrkSlvH0b0H6C0OGq+QtUqO12qvYGwBCqoGigAtrucx1tYDnVKrqamzGCjobVMRcQBAMFxkg1fBR85ILDL6/rsgEEQBAJT4fQ98AiAIBOcwCXbQeHz/lAKYBOc9pgDN4ewQCWOg8T8oBTAEAQCU+R9wgEQC34gjNRqKls5puFva2YqQt76WvbeTHXMh6Hzpj+H1KFQ06yNTcbq3ZyIOzDQ6i40nWjJSV0aMotPMt5JUz/QniFPD4nzrAmoBloKRdPPMyqr1dRdUuXtzKrtvMVWLcbGWk0mdw8qHG34fwxPNNd3qU6IZ+sWFi1QtprmVGBOnp3BBtNKjDfnmbM5bsT53x+LarVqVXtmq1HqNYWXM7FmsOQuTOilZWRpye87n0H5LcV9nwGFw2KqhcRW849Gg5IqeauSoytqNASB2acpzqy3pOUdDchkkmb9MBcQDF43pHhKNTzdXFUKbn7j1UVtdtCbyyhJq6RF0cm8svTLB4mimHoFazhs/n1sVpgaFQxHWzc8pGw1O028PSlF3eRhrSVrHJJuGqZTAuoWk7uAEqtuGYlAKZIWwNrEkgEgXY98xy4pGWOibPfovi6NHG4dyxslemzVHBVUUOMxyUyWbq5udtdQRFRScWINJn1NhcWlRVemwZXUOrDUMp1DA8xqPaJy2rG4e8gCAUVXyqSeQJ9kA1jEVS7FjzP0JIKIBUh38P5fXhAIzdw+HwgEgjv+MAi3f8oAyHsgFMAqf5D4QCIAgCAVMNB4fMwCiAIBMAteJcSp4ek1WqSqLuQrPa+g0UE2uRrJjFydkQ3Y13/wBxuH/pm/wqv/jM36apyK9JHmQfKNw/9K/+FU/8Y/TVORHSR5mC6WdIeHY6iUGZq4VvMNkZCKhHVTMdMrGwsdNeR1mSlTqU3fhxKylCSscum6ahmuhNDPxLBrmC/wDU0jc6jq1A1rd9reuY6rtBmSl8SOz+XXhb1eHLUTUYeqKji2uVgUuD3FgSOy55TTwskp25mxVV4nz8ROgaZmMLx7EtjaGILVK9ak1PINWZlpnSmABsRcbfeJ3JmNwiotaIyRm3JH1hOUbpb4/G06NJ6tVglNFLMx2AAuf+JKTbsgfK/H2GJxmIrYag60alZmUAM1rnUk8ixu2XZc1thOpH3YpNmnP3ndIsPsZHpPTX98P7qeY+0S28V3eZUMIGv5ts7KLlQrDNqB+T3LWvc3C6C+utl+Y3b6Htw1WdMlOmKlQ1lVBl84xNRWuApuD/AFa8tNZErJ3ZMb2sjo3Rbya42tZcWwoUwwY0gyM7U2VgV83T6iglVsTqLMQLzWnXgvhzM8ab4nXeC8Bo4VQtFAqjRfSJVSBdQWY5QWUMbWBOtr6zUlJy1MqVjKSpIgFLmwN9rQDVJIEAnl4/L6MAiAIAgEt8h+MAkMT/AD1+MAhjqfGARAEAQCpjt4fz+cAjOe0+2AM57TAGeAYDp9hmq8NxCoSCEz6a5lpsHZfWFO0y0WlNXKzV4s4FOmaAgFdCqUZWG6kEeo85DV1YlOxeOKWQOEbkrKKlgrWNrXUkqQCRqSLEHkTXO9i73dT04XxNKOIo1fMralVp1NDUL9Rw2nXAvpppaJRbTVxGST0O9+VDj1McIfzboWxVNVpAuq5kqWzOMxGgQnXtIHOaFGD6TPgbU5ZHz5T4e5vY09AT/W0tgLn7/YCfVOhvI1NxmzeTbHYTCY9a+LqiyKQmVHqWdurmJC6AC+195irKUo2ijJT3Yu7Z2HivlT4dSo50riszIWSlTVixPJWuLUj+3Y901I4ebdrGd1IpHFulPTHFY4LVqVCoSqwWnTJRKYZBktY3Y6VesddTsNJuQpRhka85uSuazWrM5u7Mx7WJY++ZUktDE22USSC64aQH9LKcjhSdBnZCq9b7upvfu5bistC8NTovkkwlTEVKyDEtQrplLHzQeuKamxC1KmiHM1tQxtcALc31sQ0kssjPSu9TtfCuFU8OpCZiWOZ6jsXqVGtbNUc6sbadgAAAAAE0pSbMyVi+kEiAIBBF4BrGKpZXZew+7lJB5QCX5eH/AD77wCIAgACASx1MAgGATm+rCASx1OggEXHZAGnf8YBJt2/VoBSRAEAQCCARY6g6EdogHzhxnCCjia1IbU61SmP2VchTr3ATrRd4pmjNWkyzvLFSoKTsCeWgvqdhAWpd8TYB2pqAEpu4AFzfWxYkk3JCrtppoJWOly03nYs5YoXXEfTX+6o/9hPneVjp3l5vMjhy3qW5lKijxak4HvIiWhENS2liogGV4ZhDUw2ICqWdWosoUEm93U2A30Yn1TBUqKM43etzbo0XUpTaV2rfXIoocCxDEAUyL3sGIQ6C56rEMbDXQSJYujHWS8fAvT2biqmapv5qy72XD9Higu9VLXt+TBq2PYb5QPbNWptSlHRNnTw/s3iqrtJqPbr4GTwPR1BTFXU5s4pNUIVGemFJJQX6q5lJJYjQ6GxtgW03Jq6tHvZtVPZ1U4yjGe9NJZJWSvpzzdnZc7acei+RfoliMNWxVfFKyVNKARmDE3y1XdiCQ17pY3P3ptYmpGSSiefpwau2dWmqZhAEAQBAMFxtD5wG2lgAfbAMfJBK9n1eARAEAlN/f7BAIgCASm48YBEAQBAEAqNrDfb5mARYdp9n84AsO0+z+cAWHafZ/OAaH5Q+FMpOKp1SqnKroWKktsCgBsbgaj9UnXW2lilOPvKWXaen2FWoVP8Aj1Kacs2nup5db8+xGjDHVf0j/wATfjNHpJ82eoWFoLSC7kV08ZUNwajaqwGZiQGKnKTfQWbKb8rX5TNhqu5VjKTy4mltTBKthJwpxW9bLJarM1epTKkqwIINiDoQRuCJ6xO+aPlrTTsymSQXfEGuKJ7aIB/dd0HuUSseJeXAp4Yfy9L+9T/WIloyI6nlXwr07CojISLgMpUkd14jKMs4u5apTnB2kmu3IqweGNRwi2BN9SbAWBJJPcAZE5qEXKWiFGlOrNQgrt6GeqqqXp07ZFY66kuds7E7mw7gNbAXM8risTOvK8tFofUNl7NpYKlaC952u3r/AJ1F1hFc0iCSKIYs7C24C6d97LYbXImFXt1G3UcIzus5cPXj1CnxRy4u1qZKjKVWoFRSMq2YHMFGwPf2mN93KvDx3dM8+LWb7NLm4cGwb43CNRoChmo13rZAxTPTroylFFtGFgLlQACuosZsQi6kbLh5nHxFWOErqpU3rSSV7Xs4tO76n1O+vUdK6BpUHD6PnSxOUkZmLtkLEoCxAvoRa2lrTdoX3Fc83tRweKnuadSsr8cvWZsEynPEAQBAEAwfSWhUIVkqZQLjKVDqSdiRo3bswkNPgyslJ6P166zBecrLuiOO1GKMfBHFv88i81wv69cSt5rVX9cvyP6RUemtSn+0hyjxdboPbG+uOXruHSLimvXPT6lzRrrUXMjKw7VIYeNxLKSeaLxkpK6dyuSSSNj7Pr2QCIAgEr8j8IBEAQBAEAluXh/OARAEAQC04phFq0XRwCrKdDyNrgjvBsZSpFSi0zYwladGtGcHZ3Rw6cQ+nCAU8SVXol2BzUwqIwJ1u+isOYy57HS1gL8p2dlV6jl0XDU8b7T4KhCKxGak2lwtxd3lr8zBTunii8xVMk06YBZ0p5WCjMb53cjTmA1j2EEcpVcy8k8kX+C4f5rr1VGe9lQ2bKRlOdgDa+6hSN732nKx2PUVu0nnzR6fYmwnWm6mJjaK4NNXvn1ZF0MS2utwSSQwDC552YEX75xIVZw+FtHtK2Cw9e3SwTtzRcYfEFwUJUE6U2soCXFmRbD8mrCw0sNBfQki/T1GnFyeepglgMPTlCpGmvcva3Dr67eeWZaigxbIFbNcjLY5rjcW30sfZMNnexvOcVHevlzPTHEDKgIIUXJBBBdgCxuNNNF/cky5GOlneb4+C0+/zLWVMps3k94gtHFkuSqvRqUy6hmZcy3BCoCWNwNO+Z8PJRlmcva1GVWh7ubTTtln3nfsCqikgQ3UIoU9qhRY+ydVaZHgajbm3LW7PeSUEAQBAEA8cZTDIwO1t+y2t4Bq8kEwC3rYKm5u9NGI5lQT6juJVwi82ikqcZZtFP8ARoB6lSql9iHLgeC1Myj2SNzk367SOjXBtfP73Hmqy+jWVhzzp1j2dZGUDn92LS5/T14C01o+9fb7AYisPSpIf2HBJ9TqtvbF5cV9RvT4ruf3sQOIWHWo1V/dzn/6maN/mn4+Fx0mWaa+vhckcVoAHM+TT+0vT5jk4WR0keLt25eI6WCV27duXie9Ksjei4bwIPwMumnoXUk9GemXv+P4SSRl8PrxgDIfoiAVMh7DsOXdAKch7D7IBFoBEApqeifA/CQ9C9P412o4NOEfUxAKke19rEWIIBBHYQdDy9kvCpKnLei7Mw4jD0sRB06sbpnnV4Jepn0WiwzDrAE2QM6pc8mOXXXXY2M9BHaMFRUpP3reB4CpsGrLGSp001BSSvrZPja+aXPvL2tjqjsbM4DNcIGJA1uAB3aeycCVSUm22e8pYWjSgkorLqXKxT9hqnXzdT+Fvwld18jJ01JfyXegcC43CqexmRD7GIMbrHTw4Z9ib8C4w9NKYzedp+c5DrME/WzKpBbstftvcWkpJcczFOcp5KL3fln1Zu9ivEPlRQ1d+suoVdCuwJuyltNBmGw7LEy9M2UgrybjBZc3+Gu7xuWRal+bUPfnUe7Ibe2V90z2q813P7j7Xb0adNe+xf8A7hYeyN7qHRX1k39PCw+01X6gZzfQIt7eAQaeoCLt5Do6cPesu38nc/Ja1b+jqYrgjVvNXBDeaBFr37y1u4CdPDb3Rq54bbapfq5On1X7fWvXc2+bByBAEAQBAIYXFjsYBjMbwwFbotm7L6H8IBh3UgkHQjcSQRAKqZ5ezxgFEAmAIBN9PX9fGAW1bA0n9OnTb9pFb4iVcIvVFJU4S1SPMcLpDZAv7F0/0kSOjjwRHRQWi8gvDlGz1R/8tRvc7EQqaWl+9hUktG+9+Zq3Tbi9fCGkKVZuvmJDLTb0ctrdS/MzVxNSdNrdfgdzZGyKeMjNznJWta275xZr1Pp3ixuyH9xR8Jr/AKuqdd+zFHhVl893yijb+ifFsRi6TVCyJlfIOpmv1Qb+kO2beHqTqRbb+n5OBtXZ/wCjqRhGd7q+a+xm8mJ/TUv8F/8Afma1Tmu78nKtV5ruf9hlxP6al/gv/vxapzXd+RarzXc/7DLif01L/Bf/AH4tU5ru/ItVWd13P+xxWvTCVGQi+Viu9tja84sk07XPpNOONnFSdSOeeVN+dRlPnF/N95lbS5mToMS9a3dFedyrDBWcBrKt9Trtzt3nYcrnWWis82Y6mGxCi2q879Sp/wBC7xmKyHzYSmQml7E9cgZzrv1ri9tgJdu2Rkw9FuG9Kcm3xdr24aJLTkWz8Rqn+0YDawJVQBoAFGgEjeZsKhTX8S2JvvKmSxNOmWNlBJOwAuT6hJDkoq7MhQTISKQ85UGhcAGmouLkXGvZmNhYnxl1lpqa03vK88ly4v1y18Dxq0bkl6yZudy7n+JVIPqJlWubMkZ2VowdvkvpcpbAN2pY6g50W4PMZiD7o3WFWj19z8jwq0ypIYEEbg6GQ1YyRkpK6Np6DdEMRi3WtTy06dNwfOOCQWUg2VR6XK+oHfM9GjKbujlbT2lRw8XTlm2tFyfXwO90FYKAxDNYZmAygnmQOQ7p1EeDk027aHpJKiAIAgCAIAMAsOK0B5om2osb213AN4BgJIK17ez4wCmAIAgEnYes/L5QCIAgCAc18qVT/qKS9lHN62dx/wDkTm41++l1Hs/ZuNsPOXOXgkaXNM9EdR8mQ/6Ju+u/+inOng/232nifaN/8qP/AFXizbZtnAEAQDiHH1ti8QByr1B/nacSp8b7WfTME74em/8A5j4IsJQ2S4wFMlweS9cm2YALqbjnta2lyQJaOpiqySjbnl3ldWvSLFvNvqSbGpcam9iclz7bw2uREYVEkt5d35K2qIKat5pLl2G9TZQhH3/1jJytoVUZb7jvPRcuvq6jz+3HklMfuK3vcEyN4t0K4tv5teFj3xuNcOShCKwzDIq09GHo3QC9rlfUZMpO+RjpUouPvZtZZtvTt56lFLiBIKVS7oxUnrHMLX2vcHfY920KXBlpUEmpU0k11ZFvicOUOtiDfKw1VgOYPy3HOVasZYVFPt5cjxkFzcPJ/wBGzxB3p1GIo0gCSPTBYnKqE6C9mvcEabXsRs0KXSOz0Rxtq45YKKnBe9Luy5+vnbI7dwXhaYaglClfJTFhexJuSSTYDUkk+udKEFCO6jxWIxE8RVdWerL2WMAgCAIAgCAIAgCAUPSU7gHxAMAsMdwzNqlh+rYAH1iAYapTKmzCx7JIKYAgEty8P5/OARAEAQDlvlMe+NA7KKj/ADMfnOXjP3D3Hs8rYTtb8jU5qndL/hXGa2HN6VRlBIJW/Vax2YcxLwqSh8LNbEYOjiFapFPxV+RtvDfKK17V6QtlOtO+YtpbRmtbe/iPA7cMa/5I4OI9m4Nf+GWfXpb5Izy9OMGSBnYXFySjWXuNhe/gCO+Z/wBXTOW9gYxJuy79ev8A2x40un2ELAHzqgn0mQZRvqcrE+wc5CxlO5eXs9i1FtNPqT+6SOe9IFviarggo9aoysCGBBcnkdDYjQ66zn1Pib7T1uCyoQg8mlFPuMbMZtl2NKBt96pZu4BbqPAkt/AOyW/iYdaufBZefdl3lpKmYuHP5FP7yp/ppy3AxL9x9i8y3lTKXNXWkh/NLIe4XzrfxLP/AAyz0MUcqjXOz8vt3ltKmUuMNiLXVhmQ7rzH6y9jd8snzMU4X96OT9ZPqLvh/AqtfErh6QDM5OVrgKVFyXv+bYH2W30lo03KW6jFVxlOlRdWeSWvO/Lt/wB0O+dEejVPA4cU01drGpU5u3yUbAfMknqUqSpxsjwWPx08XV35acFyX35/YzkymiIAgCAIAgCAIAgCAIAgHlXoK4swv8R4GAYjE8JYHqdYdmgI+RkgtGwlQfcb2X+EAro4NnYqNLDncaDTsgFHEMFUpU2fIamUXyoRmIG9gxF7C5t3dsrKVlcyUaaqTUG7X4vT6Gn0en2Ebfzq/tILf5WM11jKb5nZn7PYuOji/m/NF0vTTBH+2t406nyWW/VUuZgew8cv4fVfc530xx6V8ZUqU2zIQgU2I0CKDoQDvec+vNTqNo9dsrDyoYWNOas8797MLMJ0RAEAQBAL5cQ60Eysy3qVL2JF+rS7Je7UcjXcIyqveV8l4s8ft9X9I/8AE34yN58y/Q0//Vdx71KzPQJdmOSoMtyTfMpzDX9lfoybtxzKKMYVbRWqz+X+lhKGwXL/ANSn95U/005bgYl+4+xeLLaVMpdYQ9SrfUZAbd/nFAPiMx9p7ZZaMxVPij2+TLWVMogHZvIvgbYWpWYatUKKSBfIoBIBtexZm0vuJ0sHH3bnjPaKreuqa4K77X+LHRZtnnRAEAQBAEAQBAEAQBAEAQBAEAQBAEA5V5TOgn9ZjMPYAAvVpbbek6cttSO4numjicPrOPzPVbG2v8OHq9kX5PyOUzQPViAIAgCAIAgF1g9VdDsVL37CgYj1EEj94Sy5GGpk1L5d/q5aypmL51VkpgVEFlNwQ98xY3OikbZRvyEvk0szXTlGUnut92nf2njUwtkLB1YBgptmuCwYj0lH5pkNZXLxqXlutNd3k+suMHhGrUwqAsVZ2YAXIXIGLW7hTaSouSyMdSrGlO8nql33/JP2NcxVVq1SNbrYaEXBAAbQjwjdWmo6WVt5tR7fSKKOIprmXIwDAqSWzEcwQLLsQDbna14TS4EyhUlZ7yyz0/3geOSn+e/8A/8AORkXvU5Lv/B64YUQ65mci4uMgAIB2NnvY7aSVu3zKzdVxe6lft/B1/yO8VWphHo2CtRqXyi9slTUHrEn0g/unQwk7xtyPIe0GHdOuqmqkvqvxY3+bRwBAEAQBAEAQBAEAQBAEAQBAEAQBAEA88RSzIynZlK+0WkNXRaMt2SfI+bOkPAa2DqmnWUjU5XsclQDmh57jvF9Zx6lOUHZn0nCYyliob9N9q4rtNl4J5MsRiMKtcVKaGoAyI2bVTszMAct9CAAdDymaGFlKO9c5mJ29RoVnS3W7atc+r0jXuk3RqvgagSsB1lzK63KML2IBIGo5jvHaJhqUpU3ZnRwWOpYuDlT4ap6mHmM3BAEAQDYeA9F8XiKdRqVB2VkChjZFPXVrhnIBHV5HmJmhSnJOyOditoYajOKnNJp9vBrRX5lGO6G46kQHw1TraAqBUX1shIHrMh0Ki1RantTCVE3GosueX0Zbcc6O4jCEeep2DbOCHQ2JFsyki+h0OukidKUNTJhsbRxP7b+Wj7mZTydU1OMGemrqbKM5C0g9w4zkg3OVHIUakqOV5fD/FmjV2vJ9B7srPXLN20y+bV3yZ3tMJTGoRRcWuAAbdlxynVsjwTqTerKsPh0pqFRVRRoFUBQOWgEJJaETnKb3pO76zC9Jeh+Gxo/Kplcf2qWWpbsJIIYeINuUx1KMampu4PaVfCP3Hdcnp67C8wXAMPSw32ZaS+atYqetmuLEtfcntllTio7tsjDUxlapV6Zy97mcg6e9AWwYavSIbD5wMuuelm2v2rewve+onPr4dw95aHr9l7YjiWqVRWn9HbzMD0P6QNgsUlYXK+jUUfeQ7jxGhHeBMVKp0crm/tDBrF0HTeuqfJ+sj6H4dj6dektWkwZHF1Yc+R8CDcEciJ14yUldHzytRnRm6c1ZouZJjEAQBAEAQBAEAQBAEAQBAEAQBAEAQC14hw+lXTJWppUW98rAML9ovse+VlFSVmjLSrVKUt6nJp9RcqoAsNANLdksYm7mE6acG+14KrSsC+XNT7nXVbHlf0fBjMVaG/Bo3dnYr9NiI1OGj7H6ufOLCxsdxynHPo6dyIJLjAYGpWqCnSRndtlUXPj3Dv5S0YuTsjHVqwpRc5uy6zqfQvyYZGFXHBWI1WgDmUHtqEaN+yLjvO03qOFtnM8rtHb2+ujw2XOX2++p1ATdPMCAWXF+E0cTS81XQOl72NxYjYgg3B1O3bKzgpKzM1DEVKE9+m7MpwvBsPTQolGmqFQpXKMrAXtmHPc6ne8KEUrJEzxNact6Um3re5dYbDrTRURQqqLKo0AHYJKSSsjFOcpycpO7Z6ySogCAa70+4ea+Aq0w6oCVZnb0VVGDEnuFgT3AzFXjvQaOhsusqOJjNq+tkuLasfO0459FOx+R7pJ5yicI569IFqZ5tTJ1HipPsI7J0cJVutx8DxvtBgdyp+ojpLXqf58e06RNw84IAgCAIAgCAIAgCAIAgCAIAgCAIAgCAIAgHHvLF0dp0nXFJcGs+V10y5gt8w5gm2unfpz5+LppPeXE9h7P42dSLoS/irrs5HNZpHpT6Q6JcDp4XDIqUwjsitU5kuVGbrHUi87NKmoRskfN8fip4is5SldZ27OGRm5kNIQBAEAQBAEAQBAKaiBgQwBBFiDqCDuCOYglNp3RwXp/wBDnwVVqigfZnqWpm+qllzZCN9LMAeYWcqvRcHdaHvNlbTjioKEvjSz8L+BjOg+INPiWFYG16yJ6nOQ+5jKUXaoja2nBTwlRPk33Zn0fOwfOBAEAQBAEAQBAEAQBAEAQBAEAQBAEAQBAEAxPSjgi4zCvQZsuaxD2zFWUgg257WPcTMdSG/HdNrBYp4WsqqV7cOZx7i3k1x1BiaaCsoGbNTIvpyyNZie4AznywtSOmZ7Ght3CVVab3X1/dZd9jt/D65qUabkFS6KxUgqQSoJBB1BnTi7q54irBQnKKzs2XEkxiAIAgCAIAgCAIAgHhjMJTqpkqolRTurqHXTbQi0hpNWZenUnTlvQbT6sjQOGeTo0eKfaFZBQSpnp09WbVe/RQrE23PVE1Y4bdqby0O/W210uD6GSe81ZvRa+a17To02zzogCAIAgCAIAgCAIAgCAIAgCAIAgCAIAgCAIAgCAIAgCAIAgCAIAgCAIAgFKIAAAAANABoBBLbbuyqCBAEAQBAE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BUUExQVFhUVFBgVGBQYGBgUFhUXFxUYGBgXFxgYHCkgGBwlHRgWIjEhJSkrMC4uFyEzODMtNygtLisBCgoKDg0OGxAQGzQkICU3Ky0sMiwvLCwsLC8sLCwsNC8sLCwsNC00LCwsLywsNCwsLCwsLCwsLCwsLCwsLCwsLP/AABEIALABHgMBEQACEQEDEQH/xAAcAAEAAQUBAQAAAAAAAAAAAAAAAQIEBQYHAwj/xABIEAACAQIEAgUJAwgJAwUAAAABAgADEQQSITEFQQYiUWFxBxMygZGhscHwFELRI1JTYnKCkuEVM0Nzk6Ky0/Eks9IIF4Ojwv/EABsBAQACAwEBAAAAAAAAAAAAAAABAgMEBQYH/8QANxEAAgECAwQHBwUAAgMAAAAAAAECAxEEITEFEkFRE2FxkbHB8AYiMoGh0eEUM0LS8SRyI1Ji/9oADAMBAAIRAxEAPwDuMAQC3xeKFOxINibX7NDAKa2KGQshBsCb76gXsRALKlxn85fWD8j+MAvKXEqbfet46e/aAXSsDsQfCATAEAQBAEAQBAEAQBAEAQBAEAQBAEAQBAEAQBAEAQBAEAQBAEAQBAMdxwfkx+0PgYBgwbfD26SQIAgFVM2uRpp4d0AuFx1RbWY7c9e/nALinxluag+0SAXCcZXmrDwsYB7pxOmfvW8QYB7piUOzL7RAPQGATAEAQBAEAQBAEAQBAEAQBAEAQBAEAQBAMD0x6VUuHUUq1gzB6q0gFtm1BJax3AVSfYOcyU6bm7IrKSirs17oF5Sl4jiqtA0fNWU1KZz5i6KwUhhYZW6wOhPPsuclWhuRTuVhUUtDf5rmQQBAEAw3G63WC72Fz6/r3wDGMm/xkgiAIBPL1/D/AJgA7e76+uUAiAIAgEQCQbbQD2p4hxezNt2ntEAqXH1B98+4/GAVjiVX873L+EAn+lKnaPYIBV/SlS243PLwgEJxJs6s2tr6DTf6EAvxxhNNG7+6QC8TEKVzBhbt2gB8QgUsWUKN2JAA8TygHopuL/y9xgEwBAEAQBAEAQBAEA4x/wCoeoc2CX7tq5vfQm9Ebdw5/rTdwnH5GCvojnHQvjX2PH0MQb5Uezgbmm4KPpzsGJA7QJsVI70WjDTluyufUfCeI08RRp1qRulRFdb6GzC4uOR7py5Jp2Zul3IAgEM1gSdhrANWr1czFjzN/wAJIKAYBOc/VoAzeHs/CAS2w+vr+UAhefh9fXdAIgCAIAgCASNj7Pn8oBEAQBAJ5ev43/CARAEA98NQB6zkJTG7sQo1NgLnTeAX/FuJYXBUi9d6dNRr1iMzEbZRuxvsBJjFydkQ2lqYnoX0wp40m9akKrjziYVSC9Olplztc5qliCwHo3y2uCTepTceBCkmZ3ivHcNhrfaMRRpEgkCpUVCwG+UE3b1SkYSloibnrgeJUqyU3purCrTFVOTMjAENlNmtYjcaXkOLTsyS7kAQBAEAQAYBr/GOm2Aw1xWxVIMN0U+cceKU7sPZMkaU5aIq5JHAvKT0hfG4wVWXIq0zTVLlguSrUVjsNSwPqCzfoQ3Y2NatK7MNwTgVfFsVoIWylQx5JnvYta7W6p2B1sNyAbymo6lIwcjv3ku6DnhtF2qPmrV8vnFU/k0yZsoXTrHrG7H1d+hXrdI8tEbcIbqN4mAuIBi+NYmwyDnqfDs90Aw0kCAIBKC5tADGAFYjaAGGsABYAyHsMApgEwCobev6+MAjL3j3/hAGXvHv/CAMvePbAKguh227R2iAUQDyxOIWmjO5Coil2Y7BVFyfYJKV3ZA4J0g6Q1a2LeqlatkWu1SgGdvyXWuhRSbIRptOnCmlGzRpTqNvItMbxVq7Z8TmqvlC+dNRvOEDYXbMtvBR273JlRt8JDnfUjCUiXDYZ6gqAjKBdKgLsKYyOh11cA+j6W29jeXvExWfunXeFeRtnfznEMU9VrjRGZsyqT1WqVBmta21rXOvOaksVbKCM6pX+LMssLi+D8J4nVpquJRsppnELUWqiq464IRi4swG4LAjYaSWqtWFyd6MXY69wrHU69FKtFxUpuLq4+9bQ+u4Nx2zUaadmZE7l3IJEAQDX+m/Smnw/CNWYg1CCtKmTrUfkO3KNyeQ9UyU6bnKxWUt1XPmni3SHFYksa+Iq1M5uVLt5vwFMHKB3ATpRhGOiNN1JMp80HxFO4utU0ybaBi+XPYj9fONNrEaWi9ok/yROGptiOqBdzWDaD9MQrG3YGFP+KHaPrkSlvH0b0H6C0OGq+QtUqO12qvYGwBCqoGigAtrucx1tYDnVKrqamzGCjobVMRcQBAMFxkg1fBR85ILDL6/rsgEEQBAJT4fQ98AiAIBOcwCXbQeHz/lAKYBOc9pgDN4ewQCWOg8T8oBTAEAQCU+R9wgEQC34gjNRqKls5puFva2YqQt76WvbeTHXMh6Hzpj+H1KFQ06yNTcbq3ZyIOzDQ6i40nWjJSV0aMotPMt5JUz/QniFPD4nzrAmoBloKRdPPMyqr1dRdUuXtzKrtvMVWLcbGWk0mdw8qHG34fwxPNNd3qU6IZ+sWFi1QtprmVGBOnp3BBtNKjDfnmbM5bsT53x+LarVqVXtmq1HqNYWXM7FmsOQuTOilZWRpye87n0H5LcV9nwGFw2KqhcRW849Gg5IqeauSoytqNASB2acpzqy3pOUdDchkkmb9MBcQDF43pHhKNTzdXFUKbn7j1UVtdtCbyyhJq6RF0cm8svTLB4mimHoFazhs/n1sVpgaFQxHWzc8pGw1O028PSlF3eRhrSVrHJJuGqZTAuoWk7uAEqtuGYlAKZIWwNrEkgEgXY98xy4pGWOibPfovi6NHG4dyxslemzVHBVUUOMxyUyWbq5udtdQRFRScWINJn1NhcWlRVemwZXUOrDUMp1DA8xqPaJy2rG4e8gCAUVXyqSeQJ9kA1jEVS7FjzP0JIKIBUh38P5fXhAIzdw+HwgEgjv+MAi3f8oAyHsgFMAqf5D4QCIAgCAVMNB4fMwCiAIBMAteJcSp4ek1WqSqLuQrPa+g0UE2uRrJjFydkQ3Y13/wBxuH/pm/wqv/jM36apyK9JHmQfKNw/9K/+FU/8Y/TVORHSR5mC6WdIeHY6iUGZq4VvMNkZCKhHVTMdMrGwsdNeR1mSlTqU3fhxKylCSscum6ahmuhNDPxLBrmC/wDU0jc6jq1A1rd9reuY6rtBmSl8SOz+XXhb1eHLUTUYeqKji2uVgUuD3FgSOy55TTwskp25mxVV4nz8ROgaZmMLx7EtjaGILVK9ak1PINWZlpnSmABsRcbfeJ3JmNwiotaIyRm3JH1hOUbpb4/G06NJ6tVglNFLMx2AAuf+JKTbsgfK/H2GJxmIrYag60alZmUAM1rnUk8ixu2XZc1thOpH3YpNmnP3ndIsPsZHpPTX98P7qeY+0S28V3eZUMIGv5ts7KLlQrDNqB+T3LWvc3C6C+utl+Y3b6Htw1WdMlOmKlQ1lVBl84xNRWuApuD/AFa8tNZErJ3ZMb2sjo3Rbya42tZcWwoUwwY0gyM7U2VgV83T6iglVsTqLMQLzWnXgvhzM8ab4nXeC8Bo4VQtFAqjRfSJVSBdQWY5QWUMbWBOtr6zUlJy1MqVjKSpIgFLmwN9rQDVJIEAnl4/L6MAiAIAgEt8h+MAkMT/AD1+MAhjqfGARAEAQCpjt4fz+cAjOe0+2AM57TAGeAYDp9hmq8NxCoSCEz6a5lpsHZfWFO0y0WlNXKzV4s4FOmaAgFdCqUZWG6kEeo85DV1YlOxeOKWQOEbkrKKlgrWNrXUkqQCRqSLEHkTXO9i73dT04XxNKOIo1fMralVp1NDUL9Rw2nXAvpppaJRbTVxGST0O9+VDj1McIfzboWxVNVpAuq5kqWzOMxGgQnXtIHOaFGD6TPgbU5ZHz5T4e5vY09AT/W0tgLn7/YCfVOhvI1NxmzeTbHYTCY9a+LqiyKQmVHqWdurmJC6AC+195irKUo2ijJT3Yu7Z2HivlT4dSo50riszIWSlTVixPJWuLUj+3Y901I4ebdrGd1IpHFulPTHFY4LVqVCoSqwWnTJRKYZBktY3Y6VesddTsNJuQpRhka85uSuazWrM5u7Mx7WJY++ZUktDE22USSC64aQH9LKcjhSdBnZCq9b7upvfu5bistC8NTovkkwlTEVKyDEtQrplLHzQeuKamxC1KmiHM1tQxtcALc31sQ0kssjPSu9TtfCuFU8OpCZiWOZ6jsXqVGtbNUc6sbadgAAAAAE0pSbMyVi+kEiAIBBF4BrGKpZXZew+7lJB5QCX5eH/AD77wCIAgACASx1MAgGATm+rCASx1OggEXHZAGnf8YBJt2/VoBSRAEAQCCARY6g6EdogHzhxnCCjia1IbU61SmP2VchTr3ATrRd4pmjNWkyzvLFSoKTsCeWgvqdhAWpd8TYB2pqAEpu4AFzfWxYkk3JCrtppoJWOly03nYs5YoXXEfTX+6o/9hPneVjp3l5vMjhy3qW5lKijxak4HvIiWhENS2liogGV4ZhDUw2ICqWdWosoUEm93U2A30Yn1TBUqKM43etzbo0XUpTaV2rfXIoocCxDEAUyL3sGIQ6C56rEMbDXQSJYujHWS8fAvT2biqmapv5qy72XD9Higu9VLXt+TBq2PYb5QPbNWptSlHRNnTw/s3iqrtJqPbr4GTwPR1BTFXU5s4pNUIVGemFJJQX6q5lJJYjQ6GxtgW03Jq6tHvZtVPZ1U4yjGe9NJZJWSvpzzdnZc7acei+RfoliMNWxVfFKyVNKARmDE3y1XdiCQ17pY3P3ptYmpGSSiefpwau2dWmqZhAEAQBAMFxtD5wG2lgAfbAMfJBK9n1eARAEAlN/f7BAIgCASm48YBEAQBAEAqNrDfb5mARYdp9n84AsO0+z+cAWHafZ/OAaH5Q+FMpOKp1SqnKroWKktsCgBsbgaj9UnXW2lilOPvKWXaen2FWoVP8Aj1Kacs2nup5db8+xGjDHVf0j/wATfjNHpJ82eoWFoLSC7kV08ZUNwajaqwGZiQGKnKTfQWbKb8rX5TNhqu5VjKTy4mltTBKthJwpxW9bLJarM1epTKkqwIINiDoQRuCJ6xO+aPlrTTsymSQXfEGuKJ7aIB/dd0HuUSseJeXAp4Yfy9L+9T/WIloyI6nlXwr07CojISLgMpUkd14jKMs4u5apTnB2kmu3IqweGNRwi2BN9SbAWBJJPcAZE5qEXKWiFGlOrNQgrt6GeqqqXp07ZFY66kuds7E7mw7gNbAXM8risTOvK8tFofUNl7NpYKlaC952u3r/AJ1F1hFc0iCSKIYs7C24C6d97LYbXImFXt1G3UcIzus5cPXj1CnxRy4u1qZKjKVWoFRSMq2YHMFGwPf2mN93KvDx3dM8+LWb7NLm4cGwb43CNRoChmo13rZAxTPTroylFFtGFgLlQACuosZsQi6kbLh5nHxFWOErqpU3rSSV7Xs4tO76n1O+vUdK6BpUHD6PnSxOUkZmLtkLEoCxAvoRa2lrTdoX3Fc83tRweKnuadSsr8cvWZsEynPEAQBAEAwfSWhUIVkqZQLjKVDqSdiRo3bswkNPgyslJ6P166zBecrLuiOO1GKMfBHFv88i81wv69cSt5rVX9cvyP6RUemtSn+0hyjxdboPbG+uOXruHSLimvXPT6lzRrrUXMjKw7VIYeNxLKSeaLxkpK6dyuSSSNj7Pr2QCIAgEr8j8IBEAQBAEAluXh/OARAEAQC04phFq0XRwCrKdDyNrgjvBsZSpFSi0zYwladGtGcHZ3Rw6cQ+nCAU8SVXol2BzUwqIwJ1u+isOYy57HS1gL8p2dlV6jl0XDU8b7T4KhCKxGak2lwtxd3lr8zBTunii8xVMk06YBZ0p5WCjMb53cjTmA1j2EEcpVcy8k8kX+C4f5rr1VGe9lQ2bKRlOdgDa+6hSN732nKx2PUVu0nnzR6fYmwnWm6mJjaK4NNXvn1ZF0MS2utwSSQwDC552YEX75xIVZw+FtHtK2Cw9e3SwTtzRcYfEFwUJUE6U2soCXFmRbD8mrCw0sNBfQki/T1GnFyeepglgMPTlCpGmvcva3Dr67eeWZaigxbIFbNcjLY5rjcW30sfZMNnexvOcVHevlzPTHEDKgIIUXJBBBdgCxuNNNF/cky5GOlneb4+C0+/zLWVMps3k94gtHFkuSqvRqUy6hmZcy3BCoCWNwNO+Z8PJRlmcva1GVWh7ubTTtln3nfsCqikgQ3UIoU9qhRY+ydVaZHgajbm3LW7PeSUEAQBAEA8cZTDIwO1t+y2t4Bq8kEwC3rYKm5u9NGI5lQT6juJVwi82ikqcZZtFP8ARoB6lSql9iHLgeC1Myj2SNzk367SOjXBtfP73Hmqy+jWVhzzp1j2dZGUDn92LS5/T14C01o+9fb7AYisPSpIf2HBJ9TqtvbF5cV9RvT4ruf3sQOIWHWo1V/dzn/6maN/mn4+Fx0mWaa+vhckcVoAHM+TT+0vT5jk4WR0keLt25eI6WCV27duXie9Ksjei4bwIPwMumnoXUk9GemXv+P4SSRl8PrxgDIfoiAVMh7DsOXdAKch7D7IBFoBEApqeifA/CQ9C9P412o4NOEfUxAKke19rEWIIBBHYQdDy9kvCpKnLei7Mw4jD0sRB06sbpnnV4Jepn0WiwzDrAE2QM6pc8mOXXXXY2M9BHaMFRUpP3reB4CpsGrLGSp001BSSvrZPja+aXPvL2tjqjsbM4DNcIGJA1uAB3aeycCVSUm22e8pYWjSgkorLqXKxT9hqnXzdT+Fvwld18jJ01JfyXegcC43CqexmRD7GIMbrHTw4Z9ib8C4w9NKYzedp+c5DrME/WzKpBbstftvcWkpJcczFOcp5KL3fln1Zu9ivEPlRQ1d+suoVdCuwJuyltNBmGw7LEy9M2UgrybjBZc3+Gu7xuWRal+bUPfnUe7Ibe2V90z2q813P7j7Xb0adNe+xf8A7hYeyN7qHRX1k39PCw+01X6gZzfQIt7eAQaeoCLt5Do6cPesu38nc/Ja1b+jqYrgjVvNXBDeaBFr37y1u4CdPDb3Rq54bbapfq5On1X7fWvXc2+bByBAEAQBAIYXFjsYBjMbwwFbotm7L6H8IBh3UgkHQjcSQRAKqZ5ezxgFEAmAIBN9PX9fGAW1bA0n9OnTb9pFb4iVcIvVFJU4S1SPMcLpDZAv7F0/0kSOjjwRHRQWi8gvDlGz1R/8tRvc7EQqaWl+9hUktG+9+Zq3Tbi9fCGkKVZuvmJDLTb0ctrdS/MzVxNSdNrdfgdzZGyKeMjNznJWta275xZr1Pp3ixuyH9xR8Jr/AKuqdd+zFHhVl893yijb+ifFsRi6TVCyJlfIOpmv1Qb+kO2beHqTqRbb+n5OBtXZ/wCjqRhGd7q+a+xm8mJ/TUv8F/8Afma1Tmu78nKtV5ruf9hlxP6al/gv/vxapzXd+RarzXc/7DLif01L/Bf/AH4tU5ru/ItVWd13P+xxWvTCVGQi+Viu9tja84sk07XPpNOONnFSdSOeeVN+dRlPnF/N95lbS5mToMS9a3dFedyrDBWcBrKt9Trtzt3nYcrnWWis82Y6mGxCi2q879Sp/wBC7xmKyHzYSmQml7E9cgZzrv1ri9tgJdu2Rkw9FuG9Kcm3xdr24aJLTkWz8Rqn+0YDawJVQBoAFGgEjeZsKhTX8S2JvvKmSxNOmWNlBJOwAuT6hJDkoq7MhQTISKQ85UGhcAGmouLkXGvZmNhYnxl1lpqa03vK88ly4v1y18Dxq0bkl6yZudy7n+JVIPqJlWubMkZ2VowdvkvpcpbAN2pY6g50W4PMZiD7o3WFWj19z8jwq0ypIYEEbg6GQ1YyRkpK6Np6DdEMRi3WtTy06dNwfOOCQWUg2VR6XK+oHfM9GjKbujlbT2lRw8XTlm2tFyfXwO90FYKAxDNYZmAygnmQOQ7p1EeDk027aHpJKiAIAgCAIAMAsOK0B5om2osb213AN4BgJIK17ez4wCmAIAgEnYes/L5QCIAgCAc18qVT/qKS9lHN62dx/wDkTm41++l1Hs/ZuNsPOXOXgkaXNM9EdR8mQ/6Ju+u/+inOng/232nifaN/8qP/AFXizbZtnAEAQDiHH1ti8QByr1B/nacSp8b7WfTME74em/8A5j4IsJQ2S4wFMlweS9cm2YALqbjnta2lyQJaOpiqySjbnl3ldWvSLFvNvqSbGpcam9iclz7bw2uREYVEkt5d35K2qIKat5pLl2G9TZQhH3/1jJytoVUZb7jvPRcuvq6jz+3HklMfuK3vcEyN4t0K4tv5teFj3xuNcOShCKwzDIq09GHo3QC9rlfUZMpO+RjpUouPvZtZZtvTt56lFLiBIKVS7oxUnrHMLX2vcHfY920KXBlpUEmpU0k11ZFvicOUOtiDfKw1VgOYPy3HOVasZYVFPt5cjxkFzcPJ/wBGzxB3p1GIo0gCSPTBYnKqE6C9mvcEabXsRs0KXSOz0Rxtq45YKKnBe9Luy5+vnbI7dwXhaYaglClfJTFhexJuSSTYDUkk+udKEFCO6jxWIxE8RVdWerL2WMAgCAIAgCAIAgCAUPSU7gHxAMAsMdwzNqlh+rYAH1iAYapTKmzCx7JIKYAgEty8P5/OARAEAQDlvlMe+NA7KKj/ADMfnOXjP3D3Hs8rYTtb8jU5qndL/hXGa2HN6VRlBIJW/Vax2YcxLwqSh8LNbEYOjiFapFPxV+RtvDfKK17V6QtlOtO+YtpbRmtbe/iPA7cMa/5I4OI9m4Nf+GWfXpb5Izy9OMGSBnYXFySjWXuNhe/gCO+Z/wBXTOW9gYxJuy79ev8A2x40un2ELAHzqgn0mQZRvqcrE+wc5CxlO5eXs9i1FtNPqT+6SOe9IFviarggo9aoysCGBBcnkdDYjQ66zn1Pib7T1uCyoQg8mlFPuMbMZtl2NKBt96pZu4BbqPAkt/AOyW/iYdaufBZefdl3lpKmYuHP5FP7yp/ppy3AxL9x9i8y3lTKXNXWkh/NLIe4XzrfxLP/AAyz0MUcqjXOz8vt3ltKmUuMNiLXVhmQ7rzH6y9jd8snzMU4X96OT9ZPqLvh/AqtfErh6QDM5OVrgKVFyXv+bYH2W30lo03KW6jFVxlOlRdWeSWvO/Lt/wB0O+dEejVPA4cU01drGpU5u3yUbAfMknqUqSpxsjwWPx08XV35acFyX35/YzkymiIAgCAIAgCAIAgCAIAgHlXoK4swv8R4GAYjE8JYHqdYdmgI+RkgtGwlQfcb2X+EAro4NnYqNLDncaDTsgFHEMFUpU2fIamUXyoRmIG9gxF7C5t3dsrKVlcyUaaqTUG7X4vT6Gn0en2Ebfzq/tILf5WM11jKb5nZn7PYuOji/m/NF0vTTBH+2t406nyWW/VUuZgew8cv4fVfc530xx6V8ZUqU2zIQgU2I0CKDoQDvec+vNTqNo9dsrDyoYWNOas8797MLMJ0RAEAQBAL5cQ60Eysy3qVL2JF+rS7Je7UcjXcIyqveV8l4s8ft9X9I/8AE34yN58y/Q0//Vdx71KzPQJdmOSoMtyTfMpzDX9lfoybtxzKKMYVbRWqz+X+lhKGwXL/ANSn95U/005bgYl+4+xeLLaVMpdYQ9SrfUZAbd/nFAPiMx9p7ZZaMxVPij2+TLWVMogHZvIvgbYWpWYatUKKSBfIoBIBtexZm0vuJ0sHH3bnjPaKreuqa4K77X+LHRZtnnRAEAQBAEAQBAEAQBAEAQBAEAQBAEA5V5TOgn9ZjMPYAAvVpbbek6cttSO4numjicPrOPzPVbG2v8OHq9kX5PyOUzQPViAIAgCAIAgF1g9VdDsVL37CgYj1EEj94Sy5GGpk1L5d/q5aypmL51VkpgVEFlNwQ98xY3OikbZRvyEvk0szXTlGUnut92nf2njUwtkLB1YBgptmuCwYj0lH5pkNZXLxqXlutNd3k+suMHhGrUwqAsVZ2YAXIXIGLW7hTaSouSyMdSrGlO8nql33/JP2NcxVVq1SNbrYaEXBAAbQjwjdWmo6WVt5tR7fSKKOIprmXIwDAqSWzEcwQLLsQDbna14TS4EyhUlZ7yyz0/3geOSn+e/8A/8AORkXvU5Lv/B64YUQ65mci4uMgAIB2NnvY7aSVu3zKzdVxe6lft/B1/yO8VWphHo2CtRqXyi9slTUHrEn0g/unQwk7xtyPIe0GHdOuqmqkvqvxY3+bRwBAEAQBAEAQBAEAQBAEAQBAEAQBAEA88RSzIynZlK+0WkNXRaMt2SfI+bOkPAa2DqmnWUjU5XsclQDmh57jvF9Zx6lOUHZn0nCYyliob9N9q4rtNl4J5MsRiMKtcVKaGoAyI2bVTszMAct9CAAdDymaGFlKO9c5mJ29RoVnS3W7atc+r0jXuk3RqvgagSsB1lzK63KML2IBIGo5jvHaJhqUpU3ZnRwWOpYuDlT4ap6mHmM3BAEAQDYeA9F8XiKdRqVB2VkChjZFPXVrhnIBHV5HmJmhSnJOyOditoYajOKnNJp9vBrRX5lGO6G46kQHw1TraAqBUX1shIHrMh0Ki1RantTCVE3GosueX0Zbcc6O4jCEeep2DbOCHQ2JFsyki+h0OukidKUNTJhsbRxP7b+Wj7mZTydU1OMGemrqbKM5C0g9w4zkg3OVHIUakqOV5fD/FmjV2vJ9B7srPXLN20y+bV3yZ3tMJTGoRRcWuAAbdlxynVsjwTqTerKsPh0pqFRVRRoFUBQOWgEJJaETnKb3pO76zC9Jeh+Gxo/Kplcf2qWWpbsJIIYeINuUx1KMampu4PaVfCP3Hdcnp67C8wXAMPSw32ZaS+atYqetmuLEtfcntllTio7tsjDUxlapV6Zy97mcg6e9AWwYavSIbD5wMuuelm2v2rewve+onPr4dw95aHr9l7YjiWqVRWn9HbzMD0P6QNgsUlYXK+jUUfeQ7jxGhHeBMVKp0crm/tDBrF0HTeuqfJ+sj6H4dj6dektWkwZHF1Yc+R8CDcEciJ14yUldHzytRnRm6c1ZouZJjEAQBAEAQBAEAQBAEAQBAEAQBAEAQC14hw+lXTJWppUW98rAML9ovse+VlFSVmjLSrVKUt6nJp9RcqoAsNANLdksYm7mE6acG+14KrSsC+XNT7nXVbHlf0fBjMVaG/Bo3dnYr9NiI1OGj7H6ufOLCxsdxynHPo6dyIJLjAYGpWqCnSRndtlUXPj3Dv5S0YuTsjHVqwpRc5uy6zqfQvyYZGFXHBWI1WgDmUHtqEaN+yLjvO03qOFtnM8rtHb2+ujw2XOX2++p1ATdPMCAWXF+E0cTS81XQOl72NxYjYgg3B1O3bKzgpKzM1DEVKE9+m7MpwvBsPTQolGmqFQpXKMrAXtmHPc6ne8KEUrJEzxNact6Um3re5dYbDrTRURQqqLKo0AHYJKSSsjFOcpycpO7Z6ySogCAa70+4ea+Aq0w6oCVZnb0VVGDEnuFgT3AzFXjvQaOhsusqOJjNq+tkuLasfO0459FOx+R7pJ5yicI569IFqZ5tTJ1HipPsI7J0cJVutx8DxvtBgdyp+ojpLXqf58e06RNw84IAgCAIAgCAIAgCAIAgCAIAgCAIAgCAIAgHHvLF0dp0nXFJcGs+V10y5gt8w5gm2unfpz5+LppPeXE9h7P42dSLoS/irrs5HNZpHpT6Q6JcDp4XDIqUwjsitU5kuVGbrHUi87NKmoRskfN8fip4is5SldZ27OGRm5kNIQBAEAQBAEAQBAKaiBgQwBBFiDqCDuCOYglNp3RwXp/wBDnwVVqigfZnqWpm+qllzZCN9LMAeYWcqvRcHdaHvNlbTjioKEvjSz8L+BjOg+INPiWFYG16yJ6nOQ+5jKUXaoja2nBTwlRPk33Zn0fOwfOBAEAQBAEAQBAEAQBAEAQBAEAQBAEAQBAEAxPSjgi4zCvQZsuaxD2zFWUgg257WPcTMdSG/HdNrBYp4WsqqV7cOZx7i3k1x1BiaaCsoGbNTIvpyyNZie4AznywtSOmZ7Ght3CVVab3X1/dZd9jt/D65qUabkFS6KxUgqQSoJBB1BnTi7q54irBQnKKzs2XEkxiAIAgCAIAgCAIAgHhjMJTqpkqolRTurqHXTbQi0hpNWZenUnTlvQbT6sjQOGeTo0eKfaFZBQSpnp09WbVe/RQrE23PVE1Y4bdqby0O/W210uD6GSe81ZvRa+a17To02zzogCAIAgCAIAgCAIAgCAIAgCAIAgCAIAgCAIAgCAIAgCAIAgCAIAgCAIAgFKIAAAAANABoBBLbbuyqCBAEAQBAE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upload.wikimedia.org/wikipedia/commons/thumb/9/92/Missouri_Compromise_Line.svg/800px-Missouri_Compromise_Lin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33600"/>
            <a:ext cx="6210300"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38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7105" name="Title 1"/>
          <p:cNvSpPr>
            <a:spLocks noGrp="1"/>
          </p:cNvSpPr>
          <p:nvPr>
            <p:ph type="title" idx="4294967295"/>
          </p:nvPr>
        </p:nvSpPr>
        <p:spPr>
          <a:xfrm>
            <a:off x="440134" y="206412"/>
            <a:ext cx="8229600" cy="773112"/>
          </a:xfrm>
        </p:spPr>
        <p:txBody>
          <a:bodyPr/>
          <a:lstStyle/>
          <a:p>
            <a:pPr eaLnBrk="1" hangingPunct="1"/>
            <a:r>
              <a:rPr lang="en-US" sz="4000" dirty="0" smtClean="0">
                <a:solidFill>
                  <a:srgbClr val="5F5F5F"/>
                </a:solidFill>
                <a:latin typeface="Georgia" pitchFamily="18" charset="0"/>
              </a:rPr>
              <a:t>What They Carried</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349" y="1052736"/>
            <a:ext cx="8245123" cy="5372248"/>
          </a:xfrm>
          <a:prstGeom prst="rect">
            <a:avLst/>
          </a:prstGeom>
        </p:spPr>
      </p:pic>
    </p:spTree>
    <p:extLst>
      <p:ext uri="{BB962C8B-B14F-4D97-AF65-F5344CB8AC3E}">
        <p14:creationId xmlns:p14="http://schemas.microsoft.com/office/powerpoint/2010/main" val="1458531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741" y="279624"/>
            <a:ext cx="8229600" cy="773112"/>
          </a:xfrm>
        </p:spPr>
        <p:txBody>
          <a:bodyPr/>
          <a:lstStyle/>
          <a:p>
            <a:r>
              <a:rPr lang="en-US" sz="4000" dirty="0" smtClean="0">
                <a:solidFill>
                  <a:srgbClr val="5F5F5F"/>
                </a:solidFill>
              </a:rPr>
              <a:t>What They </a:t>
            </a:r>
            <a:r>
              <a:rPr lang="en-US" sz="4000" dirty="0">
                <a:solidFill>
                  <a:srgbClr val="5F5F5F"/>
                </a:solidFill>
              </a:rPr>
              <a:t>W</a:t>
            </a:r>
            <a:r>
              <a:rPr lang="en-US" sz="4000" dirty="0" smtClean="0">
                <a:solidFill>
                  <a:srgbClr val="5F5F5F"/>
                </a:solidFill>
              </a:rPr>
              <a:t>ore</a:t>
            </a:r>
            <a:endParaRPr lang="en-US" sz="4000" dirty="0">
              <a:solidFill>
                <a:srgbClr val="5F5F5F"/>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7203"/>
            <a:ext cx="9137149" cy="6455131"/>
          </a:xfrm>
          <a:prstGeom prst="rect">
            <a:avLst/>
          </a:prstGeom>
        </p:spPr>
      </p:pic>
    </p:spTree>
    <p:extLst>
      <p:ext uri="{BB962C8B-B14F-4D97-AF65-F5344CB8AC3E}">
        <p14:creationId xmlns:p14="http://schemas.microsoft.com/office/powerpoint/2010/main" val="1613516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5798" y="623808"/>
            <a:ext cx="8229600" cy="773113"/>
          </a:xfrm>
        </p:spPr>
        <p:txBody>
          <a:bodyPr rtlCol="0">
            <a:normAutofit/>
          </a:bodyPr>
          <a:lstStyle/>
          <a:p>
            <a:pPr eaLnBrk="1" fontAlgn="auto" hangingPunct="1">
              <a:spcAft>
                <a:spcPts val="0"/>
              </a:spcAft>
              <a:defRPr/>
            </a:pPr>
            <a:r>
              <a:rPr lang="en-US" sz="4000" dirty="0" smtClean="0">
                <a:solidFill>
                  <a:srgbClr val="5F5F5F"/>
                </a:solidFill>
                <a:latin typeface="Georgia" pitchFamily="18" charset="0"/>
                <a:ea typeface="+mj-ea"/>
                <a:cs typeface="+mj-cs"/>
              </a:rPr>
              <a:t>What They Ate</a:t>
            </a:r>
          </a:p>
        </p:txBody>
      </p:sp>
      <p:sp>
        <p:nvSpPr>
          <p:cNvPr id="2" name="Content Placeholder 1"/>
          <p:cNvSpPr>
            <a:spLocks noGrp="1"/>
          </p:cNvSpPr>
          <p:nvPr>
            <p:ph sz="half" idx="1"/>
          </p:nvPr>
        </p:nvSpPr>
        <p:spPr/>
        <p:txBody>
          <a:bodyPr/>
          <a:lstStyle/>
          <a:p>
            <a:r>
              <a:rPr lang="en-US" sz="2200" dirty="0" smtClean="0">
                <a:latin typeface="Georgia" pitchFamily="18" charset="0"/>
              </a:rPr>
              <a:t>Salt pork, bacon, or beef </a:t>
            </a:r>
          </a:p>
          <a:p>
            <a:r>
              <a:rPr lang="en-US" sz="2200" dirty="0">
                <a:latin typeface="Georgia" pitchFamily="18" charset="0"/>
              </a:rPr>
              <a:t>S</a:t>
            </a:r>
            <a:r>
              <a:rPr lang="en-US" sz="2200" dirty="0" smtClean="0">
                <a:latin typeface="Georgia" pitchFamily="18" charset="0"/>
              </a:rPr>
              <a:t>oft bread, flour, cornmeal, or hardtack </a:t>
            </a:r>
          </a:p>
          <a:p>
            <a:r>
              <a:rPr lang="en-US" sz="2200" dirty="0">
                <a:latin typeface="Georgia" pitchFamily="18" charset="0"/>
              </a:rPr>
              <a:t>B</a:t>
            </a:r>
            <a:r>
              <a:rPr lang="en-US" sz="2200" dirty="0" smtClean="0">
                <a:latin typeface="Georgia" pitchFamily="18" charset="0"/>
              </a:rPr>
              <a:t>eans or </a:t>
            </a:r>
            <a:r>
              <a:rPr lang="en-US" sz="2200" dirty="0">
                <a:latin typeface="Georgia" pitchFamily="18" charset="0"/>
              </a:rPr>
              <a:t>peas</a:t>
            </a:r>
          </a:p>
          <a:p>
            <a:r>
              <a:rPr lang="en-US" sz="2200" dirty="0">
                <a:latin typeface="Georgia" pitchFamily="18" charset="0"/>
              </a:rPr>
              <a:t>R</a:t>
            </a:r>
            <a:r>
              <a:rPr lang="en-US" sz="2200" dirty="0" smtClean="0">
                <a:latin typeface="Georgia" pitchFamily="18" charset="0"/>
              </a:rPr>
              <a:t>ice or </a:t>
            </a:r>
            <a:r>
              <a:rPr lang="en-US" sz="2200" dirty="0">
                <a:latin typeface="Georgia" pitchFamily="18" charset="0"/>
              </a:rPr>
              <a:t>hominy</a:t>
            </a:r>
          </a:p>
          <a:p>
            <a:r>
              <a:rPr lang="en-US" sz="2200" dirty="0">
                <a:latin typeface="Georgia" pitchFamily="18" charset="0"/>
              </a:rPr>
              <a:t>C</a:t>
            </a:r>
            <a:r>
              <a:rPr lang="en-US" sz="2200" dirty="0" smtClean="0">
                <a:latin typeface="Georgia" pitchFamily="18" charset="0"/>
              </a:rPr>
              <a:t>offee</a:t>
            </a:r>
            <a:endParaRPr lang="en-US" sz="2200" dirty="0">
              <a:latin typeface="Georgia" pitchFamily="18" charset="0"/>
            </a:endParaRPr>
          </a:p>
          <a:p>
            <a:r>
              <a:rPr lang="en-US" sz="2200" dirty="0">
                <a:latin typeface="Georgia" pitchFamily="18" charset="0"/>
              </a:rPr>
              <a:t>T</a:t>
            </a:r>
            <a:r>
              <a:rPr lang="en-US" sz="2200" dirty="0" smtClean="0">
                <a:latin typeface="Georgia" pitchFamily="18" charset="0"/>
              </a:rPr>
              <a:t>ea</a:t>
            </a:r>
            <a:endParaRPr lang="en-US" sz="2200" dirty="0">
              <a:latin typeface="Georgia" pitchFamily="18" charset="0"/>
            </a:endParaRPr>
          </a:p>
          <a:p>
            <a:r>
              <a:rPr lang="en-US" sz="2200" dirty="0">
                <a:latin typeface="Georgia" pitchFamily="18" charset="0"/>
              </a:rPr>
              <a:t>S</a:t>
            </a:r>
            <a:r>
              <a:rPr lang="en-US" sz="2200" dirty="0" smtClean="0">
                <a:latin typeface="Georgia" pitchFamily="18" charset="0"/>
              </a:rPr>
              <a:t>ugar</a:t>
            </a:r>
            <a:endParaRPr lang="en-US" sz="2200" dirty="0">
              <a:latin typeface="Georgia" pitchFamily="18" charset="0"/>
            </a:endParaRPr>
          </a:p>
          <a:p>
            <a:r>
              <a:rPr lang="en-US" sz="2200" dirty="0">
                <a:latin typeface="Georgia" pitchFamily="18" charset="0"/>
              </a:rPr>
              <a:t>V</a:t>
            </a:r>
            <a:r>
              <a:rPr lang="en-US" sz="2200" dirty="0" smtClean="0">
                <a:latin typeface="Georgia" pitchFamily="18" charset="0"/>
              </a:rPr>
              <a:t>inegar</a:t>
            </a:r>
            <a:endParaRPr lang="en-US" sz="2200" dirty="0">
              <a:latin typeface="Georgia" pitchFamily="18" charset="0"/>
            </a:endParaRPr>
          </a:p>
          <a:p>
            <a:r>
              <a:rPr lang="en-US" sz="2200" dirty="0">
                <a:latin typeface="Georgia" pitchFamily="18" charset="0"/>
              </a:rPr>
              <a:t>M</a:t>
            </a:r>
            <a:r>
              <a:rPr lang="en-US" sz="2200" dirty="0" smtClean="0">
                <a:latin typeface="Georgia" pitchFamily="18" charset="0"/>
              </a:rPr>
              <a:t>olasses</a:t>
            </a:r>
            <a:endParaRPr lang="en-US" sz="2200" dirty="0">
              <a:latin typeface="Georgia" pitchFamily="18" charset="0"/>
            </a:endParaRP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1960" y="1521514"/>
            <a:ext cx="4449712" cy="4864206"/>
          </a:xfrm>
          <a:prstGeom prst="rect">
            <a:avLst/>
          </a:prstGeom>
        </p:spPr>
      </p:pic>
    </p:spTree>
    <p:extLst>
      <p:ext uri="{BB962C8B-B14F-4D97-AF65-F5344CB8AC3E}">
        <p14:creationId xmlns:p14="http://schemas.microsoft.com/office/powerpoint/2010/main" val="2923836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title"/>
          </p:nvPr>
        </p:nvSpPr>
        <p:spPr/>
        <p:txBody>
          <a:bodyPr rtlCol="0">
            <a:normAutofit/>
          </a:bodyPr>
          <a:lstStyle/>
          <a:p>
            <a:pPr eaLnBrk="1" fontAlgn="auto" hangingPunct="1">
              <a:spcAft>
                <a:spcPts val="0"/>
              </a:spcAft>
              <a:defRPr/>
            </a:pPr>
            <a:r>
              <a:rPr lang="en-US" sz="4000" dirty="0" smtClean="0">
                <a:solidFill>
                  <a:srgbClr val="5F5F5F"/>
                </a:solidFill>
                <a:latin typeface="Georgia" pitchFamily="18" charset="0"/>
                <a:ea typeface="+mj-ea"/>
                <a:cs typeface="+mj-cs"/>
              </a:rPr>
              <a:t>Where They Slept</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47622" y="1600200"/>
            <a:ext cx="6848756" cy="4205288"/>
          </a:xfrm>
        </p:spPr>
      </p:pic>
    </p:spTree>
    <p:extLst>
      <p:ext uri="{BB962C8B-B14F-4D97-AF65-F5344CB8AC3E}">
        <p14:creationId xmlns:p14="http://schemas.microsoft.com/office/powerpoint/2010/main" val="3992901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60626"/>
            <a:ext cx="8229600" cy="773113"/>
          </a:xfrm>
        </p:spPr>
        <p:txBody>
          <a:bodyPr/>
          <a:lstStyle/>
          <a:p>
            <a:r>
              <a:rPr lang="en-US" sz="4000" dirty="0" smtClean="0">
                <a:solidFill>
                  <a:srgbClr val="5F5F5F"/>
                </a:solidFill>
              </a:rPr>
              <a:t>How </a:t>
            </a:r>
            <a:r>
              <a:rPr lang="en-US" sz="4000" dirty="0">
                <a:solidFill>
                  <a:srgbClr val="5F5F5F"/>
                </a:solidFill>
              </a:rPr>
              <a:t>T</a:t>
            </a:r>
            <a:r>
              <a:rPr lang="en-US" sz="4000" dirty="0" smtClean="0">
                <a:solidFill>
                  <a:srgbClr val="5F5F5F"/>
                </a:solidFill>
              </a:rPr>
              <a:t>hey Communicated</a:t>
            </a:r>
            <a:endParaRPr lang="en-US" sz="4000" dirty="0">
              <a:solidFill>
                <a:srgbClr val="5F5F5F"/>
              </a:solidFill>
            </a:endParaRP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15616" y="1600199"/>
            <a:ext cx="6540641" cy="4869966"/>
          </a:xfrm>
        </p:spPr>
      </p:pic>
    </p:spTree>
    <p:extLst>
      <p:ext uri="{BB962C8B-B14F-4D97-AF65-F5344CB8AC3E}">
        <p14:creationId xmlns:p14="http://schemas.microsoft.com/office/powerpoint/2010/main" val="386317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solidFill>
                  <a:srgbClr val="5F5F5F"/>
                </a:solidFill>
                <a:latin typeface="Georgia" pitchFamily="18" charset="0"/>
                <a:cs typeface="Arabic Typesetting" pitchFamily="66" charset="-78"/>
              </a:rPr>
              <a:t>How they Communicated</a:t>
            </a:r>
            <a:endParaRPr lang="en-US" sz="4000" dirty="0">
              <a:solidFill>
                <a:srgbClr val="5F5F5F"/>
              </a:solidFill>
              <a:latin typeface="Georgia" pitchFamily="18" charset="0"/>
              <a:cs typeface="Arabic Typesetting" pitchFamily="66" charset="-78"/>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23528" y="1712379"/>
            <a:ext cx="4038600" cy="3433242"/>
          </a:xfrm>
        </p:spPr>
      </p:pic>
      <p:sp>
        <p:nvSpPr>
          <p:cNvPr id="4" name="Content Placeholder 3"/>
          <p:cNvSpPr>
            <a:spLocks noGrp="1"/>
          </p:cNvSpPr>
          <p:nvPr>
            <p:ph sz="half" idx="2"/>
          </p:nvPr>
        </p:nvSpPr>
        <p:spPr/>
        <p:txBody>
          <a:bodyPr/>
          <a:lstStyle/>
          <a:p>
            <a:pPr marL="0" indent="0">
              <a:buNone/>
            </a:pPr>
            <a:r>
              <a:rPr lang="en-US" sz="2200" dirty="0">
                <a:latin typeface="Georgia" pitchFamily="18" charset="0"/>
                <a:cs typeface="Times New Roman" pitchFamily="18" charset="0"/>
              </a:rPr>
              <a:t>Soldiers received news from multiple sources.  Rumors were rampant and often magnified as soldiers wrote those rumors home.  Newspapers were a great trade item, being passed across enemies picket lines and traded back and forth. Soldiers were always eager for news North or South.</a:t>
            </a:r>
            <a:endParaRPr lang="en-US" sz="2200" dirty="0">
              <a:latin typeface="Georgia" pitchFamily="18" charset="0"/>
            </a:endParaRPr>
          </a:p>
        </p:txBody>
      </p:sp>
    </p:spTree>
    <p:extLst>
      <p:ext uri="{BB962C8B-B14F-4D97-AF65-F5344CB8AC3E}">
        <p14:creationId xmlns:p14="http://schemas.microsoft.com/office/powerpoint/2010/main" val="4174455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F5F5F"/>
                </a:solidFill>
              </a:rPr>
              <a:t>When They Weren’t Fighting</a:t>
            </a:r>
            <a:endParaRPr lang="en-US" dirty="0">
              <a:solidFill>
                <a:srgbClr val="5F5F5F"/>
              </a:solidFill>
            </a:endParaRPr>
          </a:p>
        </p:txBody>
      </p:sp>
      <p:pic>
        <p:nvPicPr>
          <p:cNvPr id="5"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8890" y="1838924"/>
            <a:ext cx="4035219" cy="3754826"/>
          </a:xfrm>
        </p:spPr>
      </p:pic>
      <p:sp>
        <p:nvSpPr>
          <p:cNvPr id="4" name="Content Placeholder 3"/>
          <p:cNvSpPr>
            <a:spLocks noGrp="1"/>
          </p:cNvSpPr>
          <p:nvPr>
            <p:ph sz="half" idx="2"/>
          </p:nvPr>
        </p:nvSpPr>
        <p:spPr>
          <a:xfrm>
            <a:off x="4648200" y="1844824"/>
            <a:ext cx="4038600" cy="3987177"/>
          </a:xfrm>
        </p:spPr>
        <p:txBody>
          <a:bodyPr/>
          <a:lstStyle/>
          <a:p>
            <a:pPr marL="0" indent="0">
              <a:buNone/>
            </a:pPr>
            <a:r>
              <a:rPr lang="en-US" sz="2200" dirty="0" smtClean="0">
                <a:latin typeface="Georgia" pitchFamily="18" charset="0"/>
              </a:rPr>
              <a:t>“first </a:t>
            </a:r>
            <a:r>
              <a:rPr lang="en-US" sz="2200" dirty="0">
                <a:latin typeface="Georgia" pitchFamily="18" charset="0"/>
              </a:rPr>
              <a:t>thing in the morning is drill, then drill, then drill again. Then drill, drill, a little more drill. Then drill and lastly drill. Between drills, we drill….” </a:t>
            </a:r>
            <a:r>
              <a:rPr lang="en-US" sz="2200" dirty="0" smtClean="0">
                <a:latin typeface="Georgia" pitchFamily="18" charset="0"/>
              </a:rPr>
              <a:t>    </a:t>
            </a:r>
          </a:p>
          <a:p>
            <a:pPr marL="0" indent="0">
              <a:buNone/>
            </a:pPr>
            <a:r>
              <a:rPr lang="en-US" sz="2200" dirty="0">
                <a:latin typeface="Georgia" pitchFamily="18" charset="0"/>
              </a:rPr>
              <a:t>	</a:t>
            </a:r>
            <a:r>
              <a:rPr lang="en-US" sz="2200" dirty="0" smtClean="0">
                <a:latin typeface="Georgia" pitchFamily="18" charset="0"/>
              </a:rPr>
              <a:t>		– </a:t>
            </a:r>
            <a:r>
              <a:rPr lang="en-US" sz="2200" dirty="0">
                <a:latin typeface="Georgia" pitchFamily="18" charset="0"/>
              </a:rPr>
              <a:t>Union </a:t>
            </a:r>
            <a:r>
              <a:rPr lang="en-US" sz="2200" dirty="0" smtClean="0">
                <a:latin typeface="Georgia" pitchFamily="18" charset="0"/>
              </a:rPr>
              <a:t>Soldier</a:t>
            </a:r>
            <a:endParaRPr lang="en-US" sz="2200" dirty="0">
              <a:latin typeface="Georgia"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and Death</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475656" y="1772815"/>
            <a:ext cx="6120680" cy="4295971"/>
          </a:xfrm>
        </p:spPr>
      </p:pic>
    </p:spTree>
    <p:extLst>
      <p:ext uri="{BB962C8B-B14F-4D97-AF65-F5344CB8AC3E}">
        <p14:creationId xmlns:p14="http://schemas.microsoft.com/office/powerpoint/2010/main" val="16113928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z="4000" dirty="0" smtClean="0">
                <a:solidFill>
                  <a:srgbClr val="5F5F5F"/>
                </a:solidFill>
                <a:latin typeface="Georgia" pitchFamily="18" charset="0"/>
              </a:rPr>
              <a:t>Life and Death</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None/>
              <a:defRPr/>
            </a:pPr>
            <a:r>
              <a:rPr lang="en-US" sz="2800" dirty="0" smtClean="0">
                <a:latin typeface="Georgia" pitchFamily="18" charset="0"/>
                <a:ea typeface="+mn-ea"/>
                <a:cs typeface="Arial" pitchFamily="34" charset="0"/>
              </a:rPr>
              <a:t>Disease and Hygiene </a:t>
            </a:r>
          </a:p>
          <a:p>
            <a:pPr lvl="1" eaLnBrk="1" fontAlgn="auto" hangingPunct="1">
              <a:spcAft>
                <a:spcPts val="0"/>
              </a:spcAft>
              <a:buFont typeface="Arial" pitchFamily="34" charset="0"/>
              <a:buChar char="•"/>
              <a:defRPr/>
            </a:pPr>
            <a:r>
              <a:rPr lang="en-US" sz="2400" dirty="0" smtClean="0">
                <a:latin typeface="Georgia" pitchFamily="18" charset="0"/>
                <a:ea typeface="+mn-ea"/>
                <a:cs typeface="Arial" pitchFamily="34" charset="0"/>
              </a:rPr>
              <a:t>Everyone and everything smelled during the Civil War. </a:t>
            </a:r>
          </a:p>
          <a:p>
            <a:pPr lvl="1" eaLnBrk="1" fontAlgn="auto" hangingPunct="1">
              <a:spcAft>
                <a:spcPts val="0"/>
              </a:spcAft>
              <a:buFont typeface="Arial" pitchFamily="34" charset="0"/>
              <a:buChar char="•"/>
              <a:defRPr/>
            </a:pPr>
            <a:r>
              <a:rPr lang="en-US" sz="2400" dirty="0" smtClean="0">
                <a:latin typeface="Georgia" pitchFamily="18" charset="0"/>
                <a:ea typeface="+mn-ea"/>
                <a:cs typeface="Arial" pitchFamily="34" charset="0"/>
              </a:rPr>
              <a:t>Diarrhea was the greatest killer during the Civil War.</a:t>
            </a:r>
            <a:endParaRPr lang="en-US" sz="2400" dirty="0">
              <a:latin typeface="Georgia" pitchFamily="18" charset="0"/>
              <a:ea typeface="+mn-ea"/>
              <a:cs typeface="Arial" pitchFamily="34" charset="0"/>
            </a:endParaRPr>
          </a:p>
          <a:p>
            <a:pPr lvl="1" eaLnBrk="1" fontAlgn="auto" hangingPunct="1">
              <a:spcAft>
                <a:spcPts val="0"/>
              </a:spcAft>
              <a:buFont typeface="Arial" pitchFamily="34" charset="0"/>
              <a:buChar char="•"/>
              <a:defRPr/>
            </a:pPr>
            <a:r>
              <a:rPr lang="en-US" sz="2400" dirty="0" smtClean="0">
                <a:latin typeface="Georgia" pitchFamily="18" charset="0"/>
                <a:ea typeface="+mn-ea"/>
                <a:cs typeface="Arial" pitchFamily="34" charset="0"/>
              </a:rPr>
              <a:t>Of </a:t>
            </a:r>
            <a:r>
              <a:rPr lang="en-US" sz="2400" dirty="0">
                <a:latin typeface="Georgia" pitchFamily="18" charset="0"/>
                <a:ea typeface="+mn-ea"/>
                <a:cs typeface="Arial" pitchFamily="34" charset="0"/>
              </a:rPr>
              <a:t>the </a:t>
            </a:r>
            <a:r>
              <a:rPr lang="en-US" sz="2400" dirty="0" smtClean="0">
                <a:latin typeface="Georgia" pitchFamily="18" charset="0"/>
                <a:ea typeface="+mn-ea"/>
                <a:cs typeface="Arial" pitchFamily="34" charset="0"/>
              </a:rPr>
              <a:t>more than 620,000 </a:t>
            </a:r>
            <a:r>
              <a:rPr lang="en-US" sz="2400" dirty="0">
                <a:latin typeface="Georgia" pitchFamily="18" charset="0"/>
                <a:ea typeface="+mn-ea"/>
                <a:cs typeface="Arial" pitchFamily="34" charset="0"/>
              </a:rPr>
              <a:t>soldiers who died in the war, </a:t>
            </a:r>
            <a:r>
              <a:rPr lang="en-US" sz="2400" dirty="0" smtClean="0">
                <a:latin typeface="Georgia" pitchFamily="18" charset="0"/>
                <a:ea typeface="+mn-ea"/>
                <a:cs typeface="Arial" pitchFamily="34" charset="0"/>
              </a:rPr>
              <a:t>more than </a:t>
            </a:r>
            <a:r>
              <a:rPr lang="en-US" sz="2400" dirty="0">
                <a:latin typeface="Georgia" pitchFamily="18" charset="0"/>
                <a:ea typeface="+mn-ea"/>
                <a:cs typeface="Arial" pitchFamily="34" charset="0"/>
              </a:rPr>
              <a:t>400,000 died of sickness and disease. </a:t>
            </a:r>
          </a:p>
          <a:p>
            <a:pPr eaLnBrk="1" fontAlgn="auto" hangingPunct="1">
              <a:spcAft>
                <a:spcPts val="0"/>
              </a:spcAft>
              <a:buFont typeface="Arial" pitchFamily="34" charset="0"/>
              <a:buChar char="•"/>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2774" name="Rectangle 2"/>
          <p:cNvSpPr>
            <a:spLocks noGrp="1" noChangeArrowheads="1"/>
          </p:cNvSpPr>
          <p:nvPr>
            <p:ph type="title"/>
          </p:nvPr>
        </p:nvSpPr>
        <p:spPr>
          <a:xfrm>
            <a:off x="467544" y="1700808"/>
            <a:ext cx="8229600" cy="1728192"/>
          </a:xfrm>
        </p:spPr>
        <p:txBody>
          <a:bodyPr/>
          <a:lstStyle/>
          <a:p>
            <a:pPr algn="l" eaLnBrk="1" hangingPunct="1"/>
            <a:r>
              <a:rPr lang="en-US" sz="2200" dirty="0">
                <a:solidFill>
                  <a:schemeClr val="tx1"/>
                </a:solidFill>
                <a:latin typeface="Georgia" pitchFamily="18" charset="0"/>
              </a:rPr>
              <a:t>Weapons technology – The </a:t>
            </a:r>
            <a:r>
              <a:rPr lang="en-US" sz="2200" dirty="0" smtClean="0">
                <a:solidFill>
                  <a:schemeClr val="tx1"/>
                </a:solidFill>
                <a:latin typeface="Georgia" pitchFamily="18" charset="0"/>
              </a:rPr>
              <a:t>rifled </a:t>
            </a:r>
            <a:r>
              <a:rPr lang="en-US" sz="2200" dirty="0">
                <a:solidFill>
                  <a:schemeClr val="tx1"/>
                </a:solidFill>
                <a:latin typeface="Georgia" pitchFamily="18" charset="0"/>
              </a:rPr>
              <a:t>m</a:t>
            </a:r>
            <a:r>
              <a:rPr lang="en-US" sz="2200" dirty="0" smtClean="0">
                <a:solidFill>
                  <a:schemeClr val="tx1"/>
                </a:solidFill>
                <a:latin typeface="Georgia" pitchFamily="18" charset="0"/>
              </a:rPr>
              <a:t>usket  </a:t>
            </a:r>
            <a:r>
              <a:rPr lang="en-US" sz="2200" dirty="0">
                <a:solidFill>
                  <a:schemeClr val="tx1"/>
                </a:solidFill>
                <a:latin typeface="Georgia" pitchFamily="18" charset="0"/>
              </a:rPr>
              <a:t>killed more soldiers </a:t>
            </a:r>
            <a:r>
              <a:rPr lang="en-US" sz="2200" dirty="0" smtClean="0">
                <a:solidFill>
                  <a:schemeClr val="tx1"/>
                </a:solidFill>
                <a:latin typeface="Georgia" pitchFamily="18" charset="0"/>
              </a:rPr>
              <a:t>than anything else, except disease. It’s effects also created </a:t>
            </a:r>
            <a:r>
              <a:rPr lang="en-US" sz="2200" dirty="0">
                <a:solidFill>
                  <a:schemeClr val="tx1"/>
                </a:solidFill>
                <a:latin typeface="Georgia" pitchFamily="18" charset="0"/>
              </a:rPr>
              <a:t>wounds that were difficult to treat</a:t>
            </a:r>
          </a:p>
        </p:txBody>
      </p:sp>
      <p:sp>
        <p:nvSpPr>
          <p:cNvPr id="6" name="Title 1"/>
          <p:cNvSpPr txBox="1">
            <a:spLocks/>
          </p:cNvSpPr>
          <p:nvPr/>
        </p:nvSpPr>
        <p:spPr bwMode="auto">
          <a:xfrm>
            <a:off x="457200" y="644525"/>
            <a:ext cx="8229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225790"/>
                </a:solidFill>
                <a:latin typeface="Georgia"/>
                <a:ea typeface="ＭＳ Ｐゴシック" charset="-128"/>
                <a:cs typeface="Georgia"/>
              </a:defRPr>
            </a:lvl1pPr>
            <a:lvl2pPr algn="ctr" defTabSz="457200" rtl="0" eaLnBrk="1" fontAlgn="base" hangingPunct="1">
              <a:spcBef>
                <a:spcPct val="0"/>
              </a:spcBef>
              <a:spcAft>
                <a:spcPct val="0"/>
              </a:spcAft>
              <a:defRPr sz="4400">
                <a:solidFill>
                  <a:srgbClr val="225790"/>
                </a:solidFill>
                <a:latin typeface="Georgia" charset="0"/>
                <a:ea typeface="ＭＳ Ｐゴシック" charset="-128"/>
              </a:defRPr>
            </a:lvl2pPr>
            <a:lvl3pPr algn="ctr" defTabSz="457200" rtl="0" eaLnBrk="1" fontAlgn="base" hangingPunct="1">
              <a:spcBef>
                <a:spcPct val="0"/>
              </a:spcBef>
              <a:spcAft>
                <a:spcPct val="0"/>
              </a:spcAft>
              <a:defRPr sz="4400">
                <a:solidFill>
                  <a:srgbClr val="225790"/>
                </a:solidFill>
                <a:latin typeface="Georgia" charset="0"/>
                <a:ea typeface="ＭＳ Ｐゴシック" charset="-128"/>
              </a:defRPr>
            </a:lvl3pPr>
            <a:lvl4pPr algn="ctr" defTabSz="457200" rtl="0" eaLnBrk="1" fontAlgn="base" hangingPunct="1">
              <a:spcBef>
                <a:spcPct val="0"/>
              </a:spcBef>
              <a:spcAft>
                <a:spcPct val="0"/>
              </a:spcAft>
              <a:defRPr sz="4400">
                <a:solidFill>
                  <a:srgbClr val="225790"/>
                </a:solidFill>
                <a:latin typeface="Georgia" charset="0"/>
                <a:ea typeface="ＭＳ Ｐゴシック" charset="-128"/>
              </a:defRPr>
            </a:lvl4pPr>
            <a:lvl5pPr algn="ctr" defTabSz="457200" rtl="0" eaLnBrk="1" fontAlgn="base" hangingPunct="1">
              <a:spcBef>
                <a:spcPct val="0"/>
              </a:spcBef>
              <a:spcAft>
                <a:spcPct val="0"/>
              </a:spcAft>
              <a:defRPr sz="4400">
                <a:solidFill>
                  <a:srgbClr val="225790"/>
                </a:solidFill>
                <a:latin typeface="Georgia" charset="0"/>
                <a:ea typeface="ＭＳ Ｐゴシック" charset="-128"/>
              </a:defRPr>
            </a:lvl5pPr>
            <a:lvl6pPr marL="457200" algn="ctr" defTabSz="457200" rtl="0" eaLnBrk="1" fontAlgn="base" hangingPunct="1">
              <a:spcBef>
                <a:spcPct val="0"/>
              </a:spcBef>
              <a:spcAft>
                <a:spcPct val="0"/>
              </a:spcAft>
              <a:defRPr sz="4400">
                <a:solidFill>
                  <a:srgbClr val="002D5A"/>
                </a:solidFill>
                <a:latin typeface="Georgia" charset="0"/>
                <a:ea typeface="ＭＳ Ｐゴシック" charset="-128"/>
              </a:defRPr>
            </a:lvl6pPr>
            <a:lvl7pPr marL="914400" algn="ctr" defTabSz="457200" rtl="0" eaLnBrk="1" fontAlgn="base" hangingPunct="1">
              <a:spcBef>
                <a:spcPct val="0"/>
              </a:spcBef>
              <a:spcAft>
                <a:spcPct val="0"/>
              </a:spcAft>
              <a:defRPr sz="4400">
                <a:solidFill>
                  <a:srgbClr val="002D5A"/>
                </a:solidFill>
                <a:latin typeface="Georgia" charset="0"/>
                <a:ea typeface="ＭＳ Ｐゴシック" charset="-128"/>
              </a:defRPr>
            </a:lvl7pPr>
            <a:lvl8pPr marL="1371600" algn="ctr" defTabSz="457200" rtl="0" eaLnBrk="1" fontAlgn="base" hangingPunct="1">
              <a:spcBef>
                <a:spcPct val="0"/>
              </a:spcBef>
              <a:spcAft>
                <a:spcPct val="0"/>
              </a:spcAft>
              <a:defRPr sz="4400">
                <a:solidFill>
                  <a:srgbClr val="002D5A"/>
                </a:solidFill>
                <a:latin typeface="Georgia" charset="0"/>
                <a:ea typeface="ＭＳ Ｐゴシック" charset="-128"/>
              </a:defRPr>
            </a:lvl8pPr>
            <a:lvl9pPr marL="1828800" algn="ctr" defTabSz="457200" rtl="0" eaLnBrk="1" fontAlgn="base" hangingPunct="1">
              <a:spcBef>
                <a:spcPct val="0"/>
              </a:spcBef>
              <a:spcAft>
                <a:spcPct val="0"/>
              </a:spcAft>
              <a:defRPr sz="4400">
                <a:solidFill>
                  <a:srgbClr val="002D5A"/>
                </a:solidFill>
                <a:latin typeface="Georgia" charset="0"/>
                <a:ea typeface="ＭＳ Ｐゴシック" charset="-128"/>
              </a:defRPr>
            </a:lvl9pPr>
          </a:lstStyle>
          <a:p>
            <a:r>
              <a:rPr lang="en-US" sz="4000" smtClean="0">
                <a:solidFill>
                  <a:srgbClr val="5F5F5F"/>
                </a:solidFill>
                <a:latin typeface="Georgia" pitchFamily="18" charset="0"/>
              </a:rPr>
              <a:t>Life and Death</a:t>
            </a:r>
            <a:endParaRPr lang="en-US" sz="4000" dirty="0" smtClean="0">
              <a:solidFill>
                <a:srgbClr val="5F5F5F"/>
              </a:solidFill>
              <a:latin typeface="Georgia" pitchFamily="18"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439" y="3789040"/>
            <a:ext cx="8497122" cy="2206570"/>
          </a:xfrm>
          <a:prstGeom prst="rect">
            <a:avLst/>
          </a:prstGeom>
        </p:spPr>
      </p:pic>
    </p:spTree>
    <p:extLst>
      <p:ext uri="{BB962C8B-B14F-4D97-AF65-F5344CB8AC3E}">
        <p14:creationId xmlns:p14="http://schemas.microsoft.com/office/powerpoint/2010/main" val="2143642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Compromise 1850</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education.randmcnally.com/images/edpub/Compromise_18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752600"/>
            <a:ext cx="6372225" cy="467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39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692696"/>
            <a:ext cx="8229600" cy="773113"/>
          </a:xfrm>
        </p:spPr>
        <p:txBody>
          <a:bodyPr rtlCol="0">
            <a:normAutofit fontScale="90000"/>
          </a:bodyPr>
          <a:lstStyle/>
          <a:p>
            <a:pPr eaLnBrk="1" fontAlgn="auto" hangingPunct="1">
              <a:spcAft>
                <a:spcPts val="0"/>
              </a:spcAft>
              <a:defRPr/>
            </a:pPr>
            <a:r>
              <a:rPr lang="en-US" dirty="0" smtClean="0">
                <a:solidFill>
                  <a:srgbClr val="5F5F5F"/>
                </a:solidFill>
                <a:ea typeface="+mj-ea"/>
                <a:cs typeface="+mj-cs"/>
              </a:rPr>
              <a:t>Life and Death</a:t>
            </a:r>
            <a:r>
              <a:rPr lang="en-US" sz="2800" dirty="0" smtClean="0">
                <a:solidFill>
                  <a:srgbClr val="5F5F5F"/>
                </a:solidFill>
                <a:ea typeface="+mj-ea"/>
                <a:cs typeface="+mj-cs"/>
              </a:rPr>
              <a:t/>
            </a:r>
            <a:br>
              <a:rPr lang="en-US" sz="2800" dirty="0" smtClean="0">
                <a:solidFill>
                  <a:srgbClr val="5F5F5F"/>
                </a:solidFill>
                <a:ea typeface="+mj-ea"/>
                <a:cs typeface="+mj-cs"/>
              </a:rPr>
            </a:br>
            <a:r>
              <a:rPr lang="en-US" sz="2444" dirty="0" smtClean="0">
                <a:solidFill>
                  <a:schemeClr val="tx1"/>
                </a:solidFill>
                <a:ea typeface="+mj-ea"/>
                <a:cs typeface="+mj-cs"/>
              </a:rPr>
              <a:t>When a battle took place, every structure</a:t>
            </a:r>
            <a:r>
              <a:rPr lang="en-US" sz="2444" dirty="0">
                <a:solidFill>
                  <a:schemeClr val="tx1"/>
                </a:solidFill>
                <a:ea typeface="+mj-ea"/>
                <a:cs typeface="+mj-cs"/>
              </a:rPr>
              <a:t>, house, </a:t>
            </a:r>
            <a:r>
              <a:rPr lang="en-US" sz="2444" dirty="0" smtClean="0">
                <a:solidFill>
                  <a:schemeClr val="tx1"/>
                </a:solidFill>
                <a:ea typeface="+mj-ea"/>
                <a:cs typeface="+mj-cs"/>
              </a:rPr>
              <a:t>barn</a:t>
            </a:r>
            <a:r>
              <a:rPr lang="en-US" sz="2444" dirty="0">
                <a:solidFill>
                  <a:schemeClr val="tx1"/>
                </a:solidFill>
                <a:ea typeface="+mj-ea"/>
                <a:cs typeface="+mj-cs"/>
              </a:rPr>
              <a:t>, </a:t>
            </a:r>
            <a:r>
              <a:rPr lang="en-US" sz="2444" dirty="0" smtClean="0">
                <a:solidFill>
                  <a:schemeClr val="tx1"/>
                </a:solidFill>
                <a:ea typeface="+mj-ea"/>
                <a:cs typeface="+mj-cs"/>
              </a:rPr>
              <a:t>yard </a:t>
            </a:r>
            <a:r>
              <a:rPr lang="en-US" sz="2444" dirty="0">
                <a:solidFill>
                  <a:schemeClr val="tx1"/>
                </a:solidFill>
                <a:ea typeface="+mj-ea"/>
                <a:cs typeface="+mj-cs"/>
              </a:rPr>
              <a:t>and </a:t>
            </a:r>
            <a:r>
              <a:rPr lang="en-US" sz="2444" dirty="0" smtClean="0">
                <a:solidFill>
                  <a:schemeClr val="tx1"/>
                </a:solidFill>
                <a:ea typeface="+mj-ea"/>
                <a:cs typeface="+mj-cs"/>
              </a:rPr>
              <a:t>field, </a:t>
            </a:r>
            <a:r>
              <a:rPr lang="en-US" sz="2444" dirty="0">
                <a:solidFill>
                  <a:schemeClr val="tx1"/>
                </a:solidFill>
                <a:ea typeface="+mj-ea"/>
                <a:cs typeface="+mj-cs"/>
              </a:rPr>
              <a:t>could become a hospital…..</a:t>
            </a:r>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13447" y="1844824"/>
            <a:ext cx="5717106" cy="4205288"/>
          </a:xfrm>
        </p:spPr>
      </p:pic>
      <p:sp>
        <p:nvSpPr>
          <p:cNvPr id="82950" name="Text Box 14"/>
          <p:cNvSpPr txBox="1">
            <a:spLocks noChangeArrowheads="1"/>
          </p:cNvSpPr>
          <p:nvPr/>
        </p:nvSpPr>
        <p:spPr bwMode="auto">
          <a:xfrm>
            <a:off x="1219200" y="6491288"/>
            <a:ext cx="7467600" cy="366712"/>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latin typeface="Calibri" pitchFamily="-123"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5F5F5F"/>
                </a:solidFill>
              </a:rPr>
              <a:t>Life and Death</a:t>
            </a:r>
            <a:endParaRPr lang="en-US" sz="2800" dirty="0">
              <a:solidFill>
                <a:srgbClr val="5F5F5F"/>
              </a:solidFill>
              <a:latin typeface="+mj-lt"/>
            </a:endParaRPr>
          </a:p>
        </p:txBody>
      </p:sp>
      <p:pic>
        <p:nvPicPr>
          <p:cNvPr id="4"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95536" y="2132856"/>
            <a:ext cx="4008693" cy="2592288"/>
          </a:xfrm>
        </p:spPr>
      </p:pic>
      <p:sp>
        <p:nvSpPr>
          <p:cNvPr id="5" name="Content Placeholder 4"/>
          <p:cNvSpPr>
            <a:spLocks noGrp="1"/>
          </p:cNvSpPr>
          <p:nvPr>
            <p:ph sz="half" idx="2"/>
          </p:nvPr>
        </p:nvSpPr>
        <p:spPr>
          <a:xfrm>
            <a:off x="4716016" y="2132856"/>
            <a:ext cx="4038600" cy="3727745"/>
          </a:xfrm>
        </p:spPr>
        <p:txBody>
          <a:bodyPr/>
          <a:lstStyle/>
          <a:p>
            <a:pPr marL="0" indent="0">
              <a:buNone/>
            </a:pPr>
            <a:r>
              <a:rPr lang="en-US" sz="2200" dirty="0">
                <a:solidFill>
                  <a:schemeClr val="tx1"/>
                </a:solidFill>
              </a:rPr>
              <a:t>"</a:t>
            </a:r>
            <a:r>
              <a:rPr lang="en-US" sz="2200" dirty="0">
                <a:solidFill>
                  <a:schemeClr val="tx1"/>
                </a:solidFill>
                <a:cs typeface="Arial" pitchFamily="34" charset="0"/>
              </a:rPr>
              <a:t>You have given your boys to die for their country. Now you can give your girls to nurse </a:t>
            </a:r>
            <a:r>
              <a:rPr lang="en-US" sz="2200" dirty="0" smtClean="0">
                <a:solidFill>
                  <a:schemeClr val="tx1"/>
                </a:solidFill>
                <a:cs typeface="Arial" pitchFamily="34" charset="0"/>
              </a:rPr>
              <a:t>them.” </a:t>
            </a:r>
            <a:endParaRPr lang="en-US" sz="2200" dirty="0">
              <a:solidFill>
                <a:schemeClr val="tx1"/>
              </a:solidFill>
              <a:cs typeface="Arial" pitchFamily="34" charset="0"/>
            </a:endParaRPr>
          </a:p>
          <a:p>
            <a:pPr marL="0" indent="0" algn="r">
              <a:buNone/>
            </a:pPr>
            <a:r>
              <a:rPr lang="en-US" sz="2200" dirty="0" smtClean="0">
                <a:solidFill>
                  <a:schemeClr val="tx1"/>
                </a:solidFill>
                <a:cs typeface="Arial" pitchFamily="34" charset="0"/>
              </a:rPr>
              <a:t>-</a:t>
            </a:r>
            <a:r>
              <a:rPr lang="en-US" sz="2200" dirty="0">
                <a:solidFill>
                  <a:schemeClr val="tx1"/>
                </a:solidFill>
                <a:cs typeface="Arial" pitchFamily="34" charset="0"/>
              </a:rPr>
              <a:t>Nurse Mary </a:t>
            </a:r>
            <a:r>
              <a:rPr lang="en-US" sz="2200" dirty="0" err="1">
                <a:solidFill>
                  <a:schemeClr val="tx1"/>
                </a:solidFill>
                <a:cs typeface="Arial" pitchFamily="34" charset="0"/>
              </a:rPr>
              <a:t>Stinebaugh</a:t>
            </a:r>
            <a:endParaRPr lang="en-US" sz="2200"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pPr eaLnBrk="1" hangingPunct="1"/>
            <a:r>
              <a:rPr lang="en-US" sz="4000" dirty="0" smtClean="0">
                <a:solidFill>
                  <a:srgbClr val="5F5F5F"/>
                </a:solidFill>
                <a:latin typeface="Georgia" pitchFamily="18" charset="0"/>
              </a:rPr>
              <a:t>Life and Death</a:t>
            </a:r>
          </a:p>
        </p:txBody>
      </p:sp>
      <p:pic>
        <p:nvPicPr>
          <p:cNvPr id="5"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7200" y="2351715"/>
            <a:ext cx="4038600" cy="2729244"/>
          </a:xfrm>
        </p:spPr>
      </p:pic>
      <p:pic>
        <p:nvPicPr>
          <p:cNvPr id="6" name="Content Placeholder 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648200" y="2347755"/>
            <a:ext cx="4038600" cy="2737165"/>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73113"/>
          </a:xfrm>
        </p:spPr>
        <p:txBody>
          <a:bodyPr>
            <a:normAutofit/>
          </a:bodyPr>
          <a:lstStyle/>
          <a:p>
            <a:r>
              <a:rPr lang="en-US" sz="4000" dirty="0" smtClean="0">
                <a:solidFill>
                  <a:srgbClr val="5F5F5F"/>
                </a:solidFill>
              </a:rPr>
              <a:t>Life and Death</a:t>
            </a:r>
            <a:endParaRPr lang="en-US" sz="4000" dirty="0"/>
          </a:p>
        </p:txBody>
      </p:sp>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49164" y="1484784"/>
            <a:ext cx="3290788" cy="4512634"/>
          </a:xfrm>
        </p:spPr>
      </p:pic>
      <p:sp>
        <p:nvSpPr>
          <p:cNvPr id="5" name="Text Placeholder 4"/>
          <p:cNvSpPr>
            <a:spLocks noGrp="1"/>
          </p:cNvSpPr>
          <p:nvPr>
            <p:ph sz="half" idx="2"/>
          </p:nvPr>
        </p:nvSpPr>
        <p:spPr/>
        <p:txBody>
          <a:bodyPr/>
          <a:lstStyle/>
          <a:p>
            <a:pPr marL="0" indent="0">
              <a:buNone/>
            </a:pPr>
            <a:r>
              <a:rPr lang="en-US" sz="2200" i="0" dirty="0">
                <a:latin typeface="Georgia" pitchFamily="18" charset="0"/>
              </a:rPr>
              <a:t>About 2.75 million soldiers fought in the Civil War.</a:t>
            </a:r>
            <a:br>
              <a:rPr lang="en-US" sz="2200" i="0" dirty="0">
                <a:latin typeface="Georgia" pitchFamily="18" charset="0"/>
              </a:rPr>
            </a:br>
            <a:r>
              <a:rPr lang="en-US" sz="2200" i="0" dirty="0">
                <a:latin typeface="Georgia" pitchFamily="18" charset="0"/>
              </a:rPr>
              <a:t/>
            </a:r>
            <a:br>
              <a:rPr lang="en-US" sz="2200" i="0" dirty="0">
                <a:latin typeface="Georgia" pitchFamily="18" charset="0"/>
              </a:rPr>
            </a:br>
            <a:r>
              <a:rPr lang="en-US" sz="2200" i="0" dirty="0">
                <a:latin typeface="Georgia" pitchFamily="18" charset="0"/>
              </a:rPr>
              <a:t>More than 620,000 men died in the war, with disease killing twice as many as those lost in battle.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cdn.history.com/sites/2/2014/01/fugitive-slave-act-AB.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799"/>
            <a:ext cx="7772400" cy="581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305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americanns.weebly.com/uploads/1/4/5/9/14597924/5703152.gif?4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153400" cy="522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Moral outrage against slavery in the North</a:t>
            </a:r>
          </a:p>
          <a:p>
            <a:pPr marL="514350" indent="-514350">
              <a:buAutoNum type="arabicPeriod"/>
            </a:pPr>
            <a:r>
              <a:rPr lang="en-US" dirty="0" smtClean="0"/>
              <a:t>Divides future states as slave or free states based on 36 degree line</a:t>
            </a:r>
          </a:p>
          <a:p>
            <a:pPr marL="514350" indent="-514350">
              <a:buAutoNum type="arabicPeriod"/>
            </a:pPr>
            <a:r>
              <a:rPr lang="en-US" dirty="0" smtClean="0"/>
              <a:t>Adds California as a state &amp; fugitive slave law</a:t>
            </a:r>
          </a:p>
          <a:p>
            <a:pPr marL="514350" indent="-514350">
              <a:buAutoNum type="arabicPeriod"/>
            </a:pPr>
            <a:r>
              <a:rPr lang="en-US" dirty="0" smtClean="0"/>
              <a:t>Makes assisting slaves illegal and allows the retrieval of slaves in north</a:t>
            </a:r>
          </a:p>
          <a:p>
            <a:pPr marL="514350" indent="-514350">
              <a:buAutoNum type="arabicPeriod"/>
            </a:pPr>
            <a:r>
              <a:rPr lang="en-US" dirty="0" smtClean="0"/>
              <a:t>Kansas and Nebraska use popular sovereignty to determine slavery</a:t>
            </a:r>
          </a:p>
          <a:p>
            <a:pPr marL="514350" indent="-514350">
              <a:buAutoNum type="arabicPeriod"/>
            </a:pP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1995509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1981200"/>
          </a:xfrm>
        </p:spPr>
        <p:txBody>
          <a:bodyPr/>
          <a:lstStyle/>
          <a:p>
            <a:pPr eaLnBrk="1" hangingPunct="1"/>
            <a:r>
              <a:rPr lang="en-US" smtClean="0"/>
              <a:t>Causes that led to the Civil War (1820-1861)</a:t>
            </a:r>
          </a:p>
        </p:txBody>
      </p:sp>
      <p:pic>
        <p:nvPicPr>
          <p:cNvPr id="2051" name="Picture 5" descr="civil-war"/>
          <p:cNvPicPr>
            <a:picLocks noChangeAspect="1" noChangeArrowheads="1"/>
          </p:cNvPicPr>
          <p:nvPr/>
        </p:nvPicPr>
        <p:blipFill>
          <a:blip r:embed="rId2" cstate="print"/>
          <a:srcRect/>
          <a:stretch>
            <a:fillRect/>
          </a:stretch>
        </p:blipFill>
        <p:spPr bwMode="auto">
          <a:xfrm>
            <a:off x="1752600" y="2590800"/>
            <a:ext cx="5638800" cy="307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Presidential Election 1860</a:t>
            </a:r>
            <a:endParaRPr lang="en-US" dirty="0"/>
          </a:p>
        </p:txBody>
      </p:sp>
      <p:pic>
        <p:nvPicPr>
          <p:cNvPr id="1026" name="Picture 2" descr="Abraham Lincoln by Alexander Helser, 1860-crop.jpg">
            <a:hlinkClick r:id="rId3"/>
          </p:cNvPr>
          <p:cNvPicPr>
            <a:picLocks noChangeAspect="1" noChangeArrowheads="1"/>
          </p:cNvPicPr>
          <p:nvPr/>
        </p:nvPicPr>
        <p:blipFill>
          <a:blip r:embed="rId4" cstate="print"/>
          <a:srcRect/>
          <a:stretch>
            <a:fillRect/>
          </a:stretch>
        </p:blipFill>
        <p:spPr bwMode="auto">
          <a:xfrm>
            <a:off x="228600" y="1600200"/>
            <a:ext cx="1943651" cy="2438400"/>
          </a:xfrm>
          <a:prstGeom prst="rect">
            <a:avLst/>
          </a:prstGeom>
          <a:noFill/>
        </p:spPr>
      </p:pic>
      <p:pic>
        <p:nvPicPr>
          <p:cNvPr id="1028" name="Picture 4" descr="John C Breckinridge-04775-restored.jpg">
            <a:hlinkClick r:id="rId5"/>
          </p:cNvPr>
          <p:cNvPicPr>
            <a:picLocks noChangeAspect="1" noChangeArrowheads="1"/>
          </p:cNvPicPr>
          <p:nvPr/>
        </p:nvPicPr>
        <p:blipFill>
          <a:blip r:embed="rId6" cstate="print"/>
          <a:srcRect/>
          <a:stretch>
            <a:fillRect/>
          </a:stretch>
        </p:blipFill>
        <p:spPr bwMode="auto">
          <a:xfrm>
            <a:off x="2514600" y="1600199"/>
            <a:ext cx="1828800" cy="2458193"/>
          </a:xfrm>
          <a:prstGeom prst="rect">
            <a:avLst/>
          </a:prstGeom>
          <a:noFill/>
        </p:spPr>
      </p:pic>
      <p:pic>
        <p:nvPicPr>
          <p:cNvPr id="1030" name="Picture 6" descr="StephenADouglas.png">
            <a:hlinkClick r:id="rId7"/>
          </p:cNvPr>
          <p:cNvPicPr>
            <a:picLocks noChangeAspect="1" noChangeArrowheads="1"/>
          </p:cNvPicPr>
          <p:nvPr/>
        </p:nvPicPr>
        <p:blipFill>
          <a:blip r:embed="rId8" cstate="print"/>
          <a:srcRect/>
          <a:stretch>
            <a:fillRect/>
          </a:stretch>
        </p:blipFill>
        <p:spPr bwMode="auto">
          <a:xfrm>
            <a:off x="4554664" y="1600200"/>
            <a:ext cx="1922336" cy="2438400"/>
          </a:xfrm>
          <a:prstGeom prst="rect">
            <a:avLst/>
          </a:prstGeom>
          <a:noFill/>
        </p:spPr>
      </p:pic>
      <p:pic>
        <p:nvPicPr>
          <p:cNvPr id="1032" name="Picture 8" descr="JohnBell.png">
            <a:hlinkClick r:id="rId9"/>
          </p:cNvPr>
          <p:cNvPicPr>
            <a:picLocks noChangeAspect="1" noChangeArrowheads="1"/>
          </p:cNvPicPr>
          <p:nvPr/>
        </p:nvPicPr>
        <p:blipFill>
          <a:blip r:embed="rId10" cstate="print"/>
          <a:srcRect/>
          <a:stretch>
            <a:fillRect/>
          </a:stretch>
        </p:blipFill>
        <p:spPr bwMode="auto">
          <a:xfrm>
            <a:off x="6816070" y="1600200"/>
            <a:ext cx="1870730" cy="2438400"/>
          </a:xfrm>
          <a:prstGeom prst="rect">
            <a:avLst/>
          </a:prstGeom>
          <a:noFill/>
        </p:spPr>
      </p:pic>
      <p:sp>
        <p:nvSpPr>
          <p:cNvPr id="8" name="TextBox 7"/>
          <p:cNvSpPr txBox="1"/>
          <p:nvPr/>
        </p:nvSpPr>
        <p:spPr>
          <a:xfrm>
            <a:off x="228600" y="4800600"/>
            <a:ext cx="8686800" cy="369332"/>
          </a:xfrm>
          <a:prstGeom prst="rect">
            <a:avLst/>
          </a:prstGeom>
          <a:noFill/>
        </p:spPr>
        <p:txBody>
          <a:bodyPr wrap="square" rtlCol="0">
            <a:spAutoFit/>
          </a:bodyPr>
          <a:lstStyle/>
          <a:p>
            <a:pPr algn="ctr"/>
            <a:r>
              <a:rPr lang="en-US" dirty="0" smtClean="0"/>
              <a:t>Abraham Lincoln, John C Breckinridge, Stephen A. Douglas, John Bell</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TotalTime>
  <Words>1661</Words>
  <Application>Microsoft Office PowerPoint</Application>
  <PresentationFormat>On-screen Show (4:3)</PresentationFormat>
  <Paragraphs>222</Paragraphs>
  <Slides>43</Slides>
  <Notes>20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Name the significance of each event. </vt:lpstr>
      <vt:lpstr>PowerPoint Presentation</vt:lpstr>
      <vt:lpstr>Missouri Compromise??</vt:lpstr>
      <vt:lpstr>Compromise 1850</vt:lpstr>
      <vt:lpstr>PowerPoint Presentation</vt:lpstr>
      <vt:lpstr>PowerPoint Presentation</vt:lpstr>
      <vt:lpstr>REVIEW</vt:lpstr>
      <vt:lpstr>Causes that led to the Civil War (1820-1861)</vt:lpstr>
      <vt:lpstr>Presidential Election 1860</vt:lpstr>
      <vt:lpstr>1860 – Election </vt:lpstr>
      <vt:lpstr>The Republican Party - Lincoln</vt:lpstr>
      <vt:lpstr>The Democratic Party</vt:lpstr>
      <vt:lpstr>Election of 1860</vt:lpstr>
      <vt:lpstr>PowerPoint Presentation</vt:lpstr>
      <vt:lpstr>PowerPoint Presentation</vt:lpstr>
      <vt:lpstr>Southern Reaction</vt:lpstr>
      <vt:lpstr>The Confederacy</vt:lpstr>
      <vt:lpstr>The Civil War Begins</vt:lpstr>
      <vt:lpstr>http://video.pbs.org/video/1832507650/ </vt:lpstr>
      <vt:lpstr>PowerPoint Presentation</vt:lpstr>
      <vt:lpstr>PowerPoint Presentation</vt:lpstr>
      <vt:lpstr>Tour of Fort Sumter</vt:lpstr>
      <vt:lpstr>Fort Sumter</vt:lpstr>
      <vt:lpstr>Life at War</vt:lpstr>
      <vt:lpstr>The Average Soldier</vt:lpstr>
      <vt:lpstr>The Average Soldier They were old and young, but mostly young…</vt:lpstr>
      <vt:lpstr>The Average Soldier</vt:lpstr>
      <vt:lpstr>Why They Fought</vt:lpstr>
      <vt:lpstr> </vt:lpstr>
      <vt:lpstr>What They Carried</vt:lpstr>
      <vt:lpstr>What They Wore</vt:lpstr>
      <vt:lpstr>What They Ate</vt:lpstr>
      <vt:lpstr>Where They Slept</vt:lpstr>
      <vt:lpstr>How They Communicated</vt:lpstr>
      <vt:lpstr>How they Communicated</vt:lpstr>
      <vt:lpstr>When They Weren’t Fighting</vt:lpstr>
      <vt:lpstr>Life and Death</vt:lpstr>
      <vt:lpstr>Life and Death</vt:lpstr>
      <vt:lpstr>Weapons technology – The rifled musket  killed more soldiers than anything else, except disease. It’s effects also created wounds that were difficult to treat</vt:lpstr>
      <vt:lpstr>Life and Death When a battle took place, every structure, house, barn, yard and field, could become a hospital…..</vt:lpstr>
      <vt:lpstr>Life and Death</vt:lpstr>
      <vt:lpstr>Life and Death</vt:lpstr>
      <vt:lpstr>Life and Death</vt:lpstr>
    </vt:vector>
  </TitlesOfParts>
  <Company>Lowndes County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Causes that led to the Civil War</dc:title>
  <dc:creator>lcs</dc:creator>
  <cp:lastModifiedBy>Windows User</cp:lastModifiedBy>
  <cp:revision>65</cp:revision>
  <dcterms:created xsi:type="dcterms:W3CDTF">2010-04-01T13:44:15Z</dcterms:created>
  <dcterms:modified xsi:type="dcterms:W3CDTF">2015-09-09T14:24:41Z</dcterms:modified>
</cp:coreProperties>
</file>